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7D5B8B-8594-4D0D-9F10-4367E8B561E2}">
  <a:tblStyle styleId="{B27D5B8B-8594-4D0D-9F10-4367E8B561E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91377ba6d_0_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891377ba6d_0_4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891377ba6d_0_4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91377ba6d_0_5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891377ba6d_0_5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891377ba6d_0_5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91377ba6d_0_6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891377ba6d_0_6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891377ba6d_0_6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91377ba6d_0_6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891377ba6d_0_6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891377ba6d_0_6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91377ba6d_0_7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891377ba6d_0_7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891377ba6d_0_7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91377ba6d_0_8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891377ba6d_0_8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891377ba6d_0_8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91377ba6d_0_8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891377ba6d_0_8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891377ba6d_0_8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91377ba6d_0_9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891377ba6d_0_9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891377ba6d_0_9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26fb5de3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926fb5de3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926fb5de3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891377ba6d_0_10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891377ba6d_0_10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891377ba6d_0_10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8235b1a87c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g8235b1a87c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8235b1a87c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91377ba6d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891377ba6d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891377ba6d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91377ba6d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891377ba6d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891377ba6d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91377ba6d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891377ba6d_0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891377ba6d_0_1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a1ea57a50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8a1ea57a50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8a1ea57a50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91377ba6d_0_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891377ba6d_0_3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891377ba6d_0_3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png"/><Relationship Id="rId9"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6.png"/><Relationship Id="rId8"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300" u="none" cap="none" strike="noStrike">
                  <a:solidFill>
                    <a:schemeClr val="dk1"/>
                  </a:solidFill>
                  <a:latin typeface="Calibri"/>
                  <a:ea typeface="Calibri"/>
                  <a:cs typeface="Calibri"/>
                  <a:sym typeface="Calibri"/>
                </a:rPr>
                <a:t>+91 9967478289 / +91 9167769993</a:t>
              </a:r>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{B27D5B8B-8594-4D0D-9F10-4367E8B561E2}</a:tableStyleId>
              </a:tblPr>
              <a:tblGrid>
                <a:gridCol w="2032000"/>
                <a:gridCol w="2032000"/>
                <a:gridCol w="2032000"/>
                <a:gridCol w="2032000"/>
              </a:tblGrid>
              <a:tr h="370850">
                <a:tc>
                  <a:txBody>
                    <a:bodyPr/>
                    <a:lstStyle/>
                    <a:p>
                      <a:pPr indent="0" lvl="0" marL="0" marR="0" rtl="0" algn="ctr">
                        <a:spcBef>
                          <a:spcPts val="0"/>
                        </a:spcBef>
                        <a:spcAft>
                          <a:spcPts val="0"/>
                        </a:spcAft>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86" name="Google Shape;186;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7" name="Google Shape;187;p22"/>
          <p:cNvSpPr txBox="1"/>
          <p:nvPr>
            <p:ph idx="1" type="body"/>
          </p:nvPr>
        </p:nvSpPr>
        <p:spPr>
          <a:xfrm>
            <a:off x="429750" y="3706550"/>
            <a:ext cx="11155200" cy="2739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22222"/>
                </a:solidFill>
                <a:highlight>
                  <a:srgbClr val="FFFFFF"/>
                </a:highlight>
              </a:rPr>
              <a:t>Random forests or random decision forests are an ensemble learning method for classification, regression and other tasks that operate by constructing a multitude of decision trees at training time and outputting the class that is the mode of the classes or mean prediction of the individual trees.</a:t>
            </a:r>
            <a:endParaRPr sz="2400">
              <a:solidFill>
                <a:srgbClr val="212529"/>
              </a:solidFill>
              <a:highlight>
                <a:srgbClr val="FFFFFF"/>
              </a:highlight>
            </a:endParaRPr>
          </a:p>
        </p:txBody>
      </p:sp>
      <p:pic>
        <p:nvPicPr>
          <p:cNvPr id="188" name="Google Shape;188;p22"/>
          <p:cNvPicPr preferRelativeResize="0"/>
          <p:nvPr/>
        </p:nvPicPr>
        <p:blipFill>
          <a:blip r:embed="rId4">
            <a:alphaModFix/>
          </a:blip>
          <a:stretch>
            <a:fillRect/>
          </a:stretch>
        </p:blipFill>
        <p:spPr>
          <a:xfrm>
            <a:off x="152400" y="1113026"/>
            <a:ext cx="11832649" cy="1662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195" name="Google Shape;195;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6" name="Google Shape;196;p23"/>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197" name="Google Shape;197;p23"/>
          <p:cNvPicPr preferRelativeResize="0"/>
          <p:nvPr/>
        </p:nvPicPr>
        <p:blipFill>
          <a:blip r:embed="rId4">
            <a:alphaModFix/>
          </a:blip>
          <a:stretch>
            <a:fillRect/>
          </a:stretch>
        </p:blipFill>
        <p:spPr>
          <a:xfrm>
            <a:off x="922350" y="1837672"/>
            <a:ext cx="9836425" cy="14394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204" name="Google Shape;204;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5" name="Google Shape;205;p24"/>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206" name="Google Shape;206;p24"/>
          <p:cNvPicPr preferRelativeResize="0"/>
          <p:nvPr/>
        </p:nvPicPr>
        <p:blipFill>
          <a:blip r:embed="rId4">
            <a:alphaModFix/>
          </a:blip>
          <a:stretch>
            <a:fillRect/>
          </a:stretch>
        </p:blipFill>
        <p:spPr>
          <a:xfrm>
            <a:off x="2686400" y="1095124"/>
            <a:ext cx="6884650" cy="349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13" name="Google Shape;213;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4" name="Google Shape;214;p25"/>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222222"/>
              </a:solidFill>
              <a:highlight>
                <a:srgbClr val="FFFFFF"/>
              </a:highlight>
            </a:endParaRPr>
          </a:p>
        </p:txBody>
      </p:sp>
      <p:pic>
        <p:nvPicPr>
          <p:cNvPr id="215" name="Google Shape;215;p25"/>
          <p:cNvPicPr preferRelativeResize="0"/>
          <p:nvPr/>
        </p:nvPicPr>
        <p:blipFill>
          <a:blip r:embed="rId4">
            <a:alphaModFix/>
          </a:blip>
          <a:stretch>
            <a:fillRect/>
          </a:stretch>
        </p:blipFill>
        <p:spPr>
          <a:xfrm>
            <a:off x="3200688" y="1882974"/>
            <a:ext cx="5613325" cy="2134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22" name="Google Shape;222;p2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3" name="Google Shape;223;p26"/>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FFFFFF"/>
                </a:highlight>
              </a:rPr>
              <a:t>y_true</a:t>
            </a:r>
            <a:r>
              <a:rPr lang="en-US" sz="2100">
                <a:solidFill>
                  <a:srgbClr val="212529"/>
                </a:solidFill>
                <a:highlight>
                  <a:srgbClr val="FFFFFF"/>
                </a:highlight>
              </a:rPr>
              <a:t>. We have used the </a:t>
            </a:r>
            <a:r>
              <a:rPr lang="en-US" sz="2100">
                <a:highlight>
                  <a:srgbClr val="FFFFFF"/>
                </a:highlight>
              </a:rPr>
              <a:t>precision_recall_fscore_support</a:t>
            </a:r>
            <a:r>
              <a:rPr lang="en-US" sz="2100">
                <a:solidFill>
                  <a:srgbClr val="212529"/>
                </a:solidFill>
                <a:highlight>
                  <a:srgbClr val="FFFFFF"/>
                </a:highlight>
              </a:rPr>
              <a:t>() function for the same. </a:t>
            </a:r>
            <a:endParaRPr sz="2100">
              <a:solidFill>
                <a:srgbClr val="212529"/>
              </a:solidFill>
              <a:highlight>
                <a:srgbClr val="FFFFFF"/>
              </a:highlight>
            </a:endParaRPr>
          </a:p>
          <a:p>
            <a:pPr indent="-50800" lvl="0" marL="228600" rtl="0" algn="l">
              <a:spcBef>
                <a:spcPts val="0"/>
              </a:spcBef>
              <a:spcAft>
                <a:spcPts val="0"/>
              </a:spcAft>
              <a:buClr>
                <a:schemeClr val="dk1"/>
              </a:buClr>
              <a:buSzPts val="2800"/>
              <a:buNone/>
            </a:pPr>
            <a:r>
              <a:rPr lang="en-US" sz="2100">
                <a:highlight>
                  <a:srgbClr val="FFFFFF"/>
                </a:highlight>
              </a:rPr>
              <a:t>**In the same way we will calculate the confusion matrix, precision, recall, support and fscore for the test dataset.**</a:t>
            </a:r>
            <a:endParaRPr sz="1400">
              <a:solidFill>
                <a:srgbClr val="212529"/>
              </a:solidFill>
              <a:highlight>
                <a:srgbClr val="FFFFFF"/>
              </a:highlight>
            </a:endParaRPr>
          </a:p>
        </p:txBody>
      </p:sp>
      <p:pic>
        <p:nvPicPr>
          <p:cNvPr id="224" name="Google Shape;224;p26"/>
          <p:cNvPicPr preferRelativeResize="0"/>
          <p:nvPr/>
        </p:nvPicPr>
        <p:blipFill>
          <a:blip r:embed="rId4">
            <a:alphaModFix/>
          </a:blip>
          <a:stretch>
            <a:fillRect/>
          </a:stretch>
        </p:blipFill>
        <p:spPr>
          <a:xfrm>
            <a:off x="152400" y="1113024"/>
            <a:ext cx="11322674" cy="1931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31" name="Google Shape;231;p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2" name="Google Shape;232;p27"/>
          <p:cNvSpPr txBox="1"/>
          <p:nvPr>
            <p:ph idx="1" type="body"/>
          </p:nvPr>
        </p:nvSpPr>
        <p:spPr>
          <a:xfrm>
            <a:off x="429750" y="5461325"/>
            <a:ext cx="11155200" cy="9849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sz="2100">
                <a:solidFill>
                  <a:srgbClr val="212529"/>
                </a:solidFill>
                <a:highlight>
                  <a:srgbClr val="FFFFFF"/>
                </a:highlight>
              </a:rPr>
              <a:t>We have used the predict() function for making the predictions on our model. Also, we have used scatter() function to plot the graph.</a:t>
            </a:r>
            <a:endParaRPr sz="1400">
              <a:solidFill>
                <a:srgbClr val="212529"/>
              </a:solidFill>
              <a:highlight>
                <a:srgbClr val="FFFFFF"/>
              </a:highlight>
            </a:endParaRPr>
          </a:p>
        </p:txBody>
      </p:sp>
      <p:pic>
        <p:nvPicPr>
          <p:cNvPr id="233" name="Google Shape;233;p27"/>
          <p:cNvPicPr preferRelativeResize="0"/>
          <p:nvPr/>
        </p:nvPicPr>
        <p:blipFill>
          <a:blip r:embed="rId4">
            <a:alphaModFix/>
          </a:blip>
          <a:stretch>
            <a:fillRect/>
          </a:stretch>
        </p:blipFill>
        <p:spPr>
          <a:xfrm>
            <a:off x="2268625" y="1130925"/>
            <a:ext cx="7720200" cy="3989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40" name="Google Shape;240;p2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1" name="Google Shape;241;p28"/>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300">
                <a:solidFill>
                  <a:schemeClr val="dk1"/>
                </a:solidFill>
                <a:latin typeface="Calibri"/>
                <a:ea typeface="Calibri"/>
                <a:cs typeface="Calibri"/>
                <a:sym typeface="Calibri"/>
              </a:rPr>
              <a:t>In this code we have used the MSE, MAE and RMSE method for evaluation. </a:t>
            </a:r>
            <a:endParaRPr sz="23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chemeClr val="dk1"/>
                </a:solidFill>
                <a:latin typeface="Calibri"/>
                <a:ea typeface="Calibri"/>
                <a:cs typeface="Calibri"/>
                <a:sym typeface="Calibri"/>
              </a:rPr>
              <a:t>Mean Absolute Error:</a:t>
            </a:r>
            <a:r>
              <a:rPr lang="en-US" sz="2300">
                <a:solidFill>
                  <a:schemeClr val="dk1"/>
                </a:solidFill>
                <a:latin typeface="Calibri"/>
                <a:ea typeface="Calibri"/>
                <a:cs typeface="Calibri"/>
                <a:sym typeface="Calibri"/>
              </a:rPr>
              <a:t> </a:t>
            </a:r>
            <a:r>
              <a:rPr lang="en-US" sz="2300">
                <a:solidFill>
                  <a:srgbClr val="333333"/>
                </a:solidFill>
                <a:highlight>
                  <a:schemeClr val="lt1"/>
                </a:highlight>
                <a:latin typeface="Calibri"/>
                <a:ea typeface="Calibri"/>
                <a:cs typeface="Calibri"/>
                <a:sym typeface="Calibri"/>
              </a:rPr>
              <a:t>We know that an error basically is the absolute difference between the actual or true values and the values that are predicted.</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rgbClr val="333333"/>
                </a:solidFill>
                <a:highlight>
                  <a:schemeClr val="lt1"/>
                </a:highlight>
                <a:latin typeface="Calibri"/>
                <a:ea typeface="Calibri"/>
                <a:cs typeface="Calibri"/>
                <a:sym typeface="Calibri"/>
              </a:rPr>
              <a:t>Mean Square Error:</a:t>
            </a:r>
            <a:r>
              <a:rPr lang="en-US" sz="2300">
                <a:solidFill>
                  <a:srgbClr val="333333"/>
                </a:solidFill>
                <a:highlight>
                  <a:schemeClr val="lt1"/>
                </a:highlight>
                <a:latin typeface="Calibri"/>
                <a:ea typeface="Calibri"/>
                <a:cs typeface="Calibri"/>
                <a:sym typeface="Calibri"/>
              </a:rPr>
              <a:t> MSE is calculated by taking the average of the square of the difference between the original and predicted values of the data.</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rgbClr val="333333"/>
                </a:solidFill>
                <a:highlight>
                  <a:schemeClr val="lt1"/>
                </a:highlight>
                <a:latin typeface="Calibri"/>
                <a:ea typeface="Calibri"/>
                <a:cs typeface="Calibri"/>
                <a:sym typeface="Calibri"/>
              </a:rPr>
              <a:t>Root Mean Square Error:</a:t>
            </a:r>
            <a:r>
              <a:rPr lang="en-US" sz="2300">
                <a:solidFill>
                  <a:srgbClr val="333333"/>
                </a:solidFill>
                <a:highlight>
                  <a:schemeClr val="lt1"/>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b="1" sz="2400" u="sng">
              <a:solidFill>
                <a:schemeClr val="dk1"/>
              </a:solidFill>
              <a:highlight>
                <a:srgbClr val="FDFDFD"/>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2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Calculating Efficiency:</a:t>
            </a:r>
            <a:endParaRPr>
              <a:solidFill>
                <a:srgbClr val="00B050"/>
              </a:solidFill>
            </a:endParaRPr>
          </a:p>
        </p:txBody>
      </p:sp>
      <p:sp>
        <p:nvSpPr>
          <p:cNvPr id="248" name="Google Shape;248;p29"/>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a:t>We have used the mean_absolute_error(), mean_squared_error() and square root of mean_squared_error() functions of metrics from sklearn library of Python to calculate the MAE, MSE and RMSE values.</a:t>
            </a:r>
            <a:endParaRPr/>
          </a:p>
        </p:txBody>
      </p:sp>
      <p:pic>
        <p:nvPicPr>
          <p:cNvPr id="249" name="Google Shape;249;p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0" name="Google Shape;250;p29"/>
          <p:cNvPicPr preferRelativeResize="0"/>
          <p:nvPr/>
        </p:nvPicPr>
        <p:blipFill>
          <a:blip r:embed="rId4">
            <a:alphaModFix/>
          </a:blip>
          <a:stretch>
            <a:fillRect/>
          </a:stretch>
        </p:blipFill>
        <p:spPr>
          <a:xfrm>
            <a:off x="152400" y="1843225"/>
            <a:ext cx="11558124" cy="2184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Accurac</a:t>
            </a:r>
            <a:r>
              <a:rPr lang="en-US">
                <a:solidFill>
                  <a:srgbClr val="00B050"/>
                </a:solidFill>
              </a:rPr>
              <a:t>y:</a:t>
            </a:r>
            <a:endParaRPr>
              <a:solidFill>
                <a:srgbClr val="00B050"/>
              </a:solidFill>
            </a:endParaRPr>
          </a:p>
        </p:txBody>
      </p:sp>
      <p:sp>
        <p:nvSpPr>
          <p:cNvPr id="257" name="Google Shape;257;p30"/>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highlight>
                  <a:schemeClr val="lt1"/>
                </a:highlight>
              </a:rPr>
              <a:t>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 </a:t>
            </a:r>
            <a:endParaRPr sz="1800">
              <a:highlight>
                <a:schemeClr val="lt1"/>
              </a:highlight>
            </a:endParaRPr>
          </a:p>
          <a:p>
            <a:pPr indent="0" lvl="0" marL="0" rtl="0" algn="l">
              <a:lnSpc>
                <a:spcPct val="115000"/>
              </a:lnSpc>
              <a:spcBef>
                <a:spcPts val="1500"/>
              </a:spcBef>
              <a:spcAft>
                <a:spcPts val="0"/>
              </a:spcAft>
              <a:buClr>
                <a:schemeClr val="dk1"/>
              </a:buClr>
              <a:buSzPts val="1100"/>
              <a:buFont typeface="Arial"/>
              <a:buNone/>
            </a:pPr>
            <a:r>
              <a:rPr lang="en-US" sz="1800">
                <a:highlight>
                  <a:schemeClr val="lt1"/>
                </a:highlight>
              </a:rPr>
              <a:t>Accuracy = TP+TN/TP+FP+FN+TN</a:t>
            </a:r>
            <a:endParaRPr sz="1800">
              <a:highlight>
                <a:schemeClr val="lt1"/>
              </a:highlight>
            </a:endParaRPr>
          </a:p>
          <a:p>
            <a:pPr indent="-50800" lvl="0" marL="228600" rtl="0" algn="l">
              <a:spcBef>
                <a:spcPts val="1500"/>
              </a:spcBef>
              <a:spcAft>
                <a:spcPts val="0"/>
              </a:spcAft>
              <a:buClr>
                <a:schemeClr val="dk1"/>
              </a:buClr>
              <a:buSzPts val="2800"/>
              <a:buNone/>
            </a:pPr>
            <a:r>
              <a:t/>
            </a:r>
            <a:endParaRPr sz="1800">
              <a:highlight>
                <a:schemeClr val="lt1"/>
              </a:highlight>
            </a:endParaRPr>
          </a:p>
          <a:p>
            <a:pPr indent="-50800" lvl="0" marL="228600" rtl="0" algn="l">
              <a:spcBef>
                <a:spcPts val="0"/>
              </a:spcBef>
              <a:spcAft>
                <a:spcPts val="0"/>
              </a:spcAft>
              <a:buClr>
                <a:schemeClr val="dk1"/>
              </a:buClr>
              <a:buSzPts val="2800"/>
              <a:buNone/>
            </a:pPr>
            <a:r>
              <a:t/>
            </a:r>
            <a:endParaRPr/>
          </a:p>
          <a:p>
            <a:pPr indent="-50800" lvl="0" marL="228600" rtl="0" algn="l">
              <a:spcBef>
                <a:spcPts val="0"/>
              </a:spcBef>
              <a:spcAft>
                <a:spcPts val="0"/>
              </a:spcAft>
              <a:buClr>
                <a:schemeClr val="dk1"/>
              </a:buClr>
              <a:buSzPts val="2800"/>
              <a:buNone/>
            </a:pPr>
            <a:r>
              <a:t/>
            </a:r>
            <a:endParaRPr/>
          </a:p>
          <a:p>
            <a:pPr indent="-50800" lvl="0" marL="228600" rtl="0" algn="l">
              <a:spcBef>
                <a:spcPts val="0"/>
              </a:spcBef>
              <a:spcAft>
                <a:spcPts val="0"/>
              </a:spcAft>
              <a:buClr>
                <a:schemeClr val="dk1"/>
              </a:buClr>
              <a:buSzPts val="2800"/>
              <a:buNone/>
            </a:pPr>
            <a:r>
              <a:t/>
            </a:r>
            <a:endParaRPr/>
          </a:p>
        </p:txBody>
      </p:sp>
      <p:pic>
        <p:nvPicPr>
          <p:cNvPr id="258" name="Google Shape;258;p3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9" name="Google Shape;259;p30"/>
          <p:cNvPicPr preferRelativeResize="0"/>
          <p:nvPr/>
        </p:nvPicPr>
        <p:blipFill>
          <a:blip r:embed="rId4">
            <a:alphaModFix/>
          </a:blip>
          <a:stretch>
            <a:fillRect/>
          </a:stretch>
        </p:blipFill>
        <p:spPr>
          <a:xfrm>
            <a:off x="1598888" y="2111125"/>
            <a:ext cx="8994225" cy="1532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66" name="Google Shape;266;p31"/>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374650" lvl="0" marL="457200" rtl="0" algn="l">
              <a:lnSpc>
                <a:spcPct val="90000"/>
              </a:lnSpc>
              <a:spcBef>
                <a:spcPts val="0"/>
              </a:spcBef>
              <a:spcAft>
                <a:spcPts val="0"/>
              </a:spcAft>
              <a:buSzPts val="2300"/>
              <a:buFont typeface="Calibri"/>
              <a:buAutoNum type="arabicPeriod"/>
            </a:pPr>
            <a:r>
              <a:rPr b="1" lang="en-US" sz="2300"/>
              <a:t>When is Random Forest used?</a:t>
            </a:r>
            <a:endParaRPr b="1" sz="2300"/>
          </a:p>
          <a:p>
            <a:pPr indent="0" lvl="0" marL="457200" rtl="0" algn="l">
              <a:lnSpc>
                <a:spcPct val="115000"/>
              </a:lnSpc>
              <a:spcBef>
                <a:spcPts val="1400"/>
              </a:spcBef>
              <a:spcAft>
                <a:spcPts val="0"/>
              </a:spcAft>
              <a:buNone/>
            </a:pPr>
            <a:r>
              <a:rPr b="1" lang="en-US" sz="2100">
                <a:solidFill>
                  <a:srgbClr val="222222"/>
                </a:solidFill>
                <a:highlight>
                  <a:srgbClr val="FFFFFF"/>
                </a:highlight>
              </a:rPr>
              <a:t>Random forest</a:t>
            </a:r>
            <a:r>
              <a:rPr lang="en-US" sz="2100">
                <a:solidFill>
                  <a:srgbClr val="222222"/>
                </a:solidFill>
                <a:highlight>
                  <a:srgbClr val="FFFFFF"/>
                </a:highlight>
              </a:rPr>
              <a:t> algorithm can be </a:t>
            </a:r>
            <a:r>
              <a:rPr b="1" lang="en-US" sz="2100">
                <a:solidFill>
                  <a:srgbClr val="222222"/>
                </a:solidFill>
                <a:highlight>
                  <a:srgbClr val="FFFFFF"/>
                </a:highlight>
              </a:rPr>
              <a:t>used</a:t>
            </a:r>
            <a:r>
              <a:rPr lang="en-US" sz="2100">
                <a:solidFill>
                  <a:srgbClr val="222222"/>
                </a:solidFill>
                <a:highlight>
                  <a:srgbClr val="FFFFFF"/>
                </a:highlight>
              </a:rPr>
              <a:t> for both classifications and regression task. It provides higher accuracy. </a:t>
            </a:r>
            <a:r>
              <a:rPr b="1" lang="en-US" sz="2100">
                <a:solidFill>
                  <a:srgbClr val="222222"/>
                </a:solidFill>
                <a:highlight>
                  <a:srgbClr val="FFFFFF"/>
                </a:highlight>
              </a:rPr>
              <a:t>Random forest</a:t>
            </a:r>
            <a:r>
              <a:rPr lang="en-US" sz="2100">
                <a:solidFill>
                  <a:srgbClr val="222222"/>
                </a:solidFill>
                <a:highlight>
                  <a:srgbClr val="FFFFFF"/>
                </a:highlight>
              </a:rPr>
              <a:t> classifier will handle the missing values and maintain the accuracy of a large proportion of data. If there are more trees, it won't allow overfitting trees in the model.</a:t>
            </a:r>
            <a:endParaRPr sz="2100">
              <a:highlight>
                <a:srgbClr val="FFFFFF"/>
              </a:highlight>
            </a:endParaRPr>
          </a:p>
          <a:p>
            <a:pPr indent="-374650" lvl="0" marL="457200" rtl="0" algn="l">
              <a:lnSpc>
                <a:spcPct val="115000"/>
              </a:lnSpc>
              <a:spcBef>
                <a:spcPts val="1400"/>
              </a:spcBef>
              <a:spcAft>
                <a:spcPts val="0"/>
              </a:spcAft>
              <a:buSzPts val="2300"/>
              <a:buFont typeface="Calibri"/>
              <a:buAutoNum type="arabicPeriod"/>
            </a:pPr>
            <a:r>
              <a:rPr b="1" lang="en-US" sz="2300">
                <a:highlight>
                  <a:srgbClr val="FFFFFF"/>
                </a:highlight>
              </a:rPr>
              <a:t>What makes Random Forest unique?</a:t>
            </a:r>
            <a:endParaRPr b="1" sz="2300">
              <a:highlight>
                <a:srgbClr val="FFFFFF"/>
              </a:highlight>
            </a:endParaRPr>
          </a:p>
          <a:p>
            <a:pPr indent="0" lvl="0" marL="457200" rtl="0" algn="l">
              <a:lnSpc>
                <a:spcPct val="115000"/>
              </a:lnSpc>
              <a:spcBef>
                <a:spcPts val="1400"/>
              </a:spcBef>
              <a:spcAft>
                <a:spcPts val="0"/>
              </a:spcAft>
              <a:buNone/>
            </a:pPr>
            <a:r>
              <a:rPr b="1" lang="en-US" sz="2100">
                <a:solidFill>
                  <a:srgbClr val="222222"/>
                </a:solidFill>
                <a:highlight>
                  <a:srgbClr val="FFFFFF"/>
                </a:highlight>
              </a:rPr>
              <a:t>Random forest</a:t>
            </a:r>
            <a:r>
              <a:rPr lang="en-US" sz="2100">
                <a:solidFill>
                  <a:srgbClr val="222222"/>
                </a:solidFill>
                <a:highlight>
                  <a:srgbClr val="FFFFFF"/>
                </a:highlight>
              </a:rPr>
              <a:t> improves on bagging because it decorrelates the trees with the introduction of splitting on a </a:t>
            </a:r>
            <a:r>
              <a:rPr b="1" lang="en-US" sz="2100">
                <a:solidFill>
                  <a:srgbClr val="222222"/>
                </a:solidFill>
                <a:highlight>
                  <a:srgbClr val="FFFFFF"/>
                </a:highlight>
              </a:rPr>
              <a:t>random</a:t>
            </a:r>
            <a:r>
              <a:rPr lang="en-US" sz="2100">
                <a:solidFill>
                  <a:srgbClr val="222222"/>
                </a:solidFill>
                <a:highlight>
                  <a:srgbClr val="FFFFFF"/>
                </a:highlight>
              </a:rPr>
              <a:t> subset of features. This means that at each split of the tree, the model considers only a small subset of features rather than all of the features of the model.</a:t>
            </a:r>
            <a:endParaRPr sz="2100">
              <a:highlight>
                <a:srgbClr val="FFFFFF"/>
              </a:highlight>
            </a:endParaRPr>
          </a:p>
          <a:p>
            <a:pPr indent="0" lvl="0" marL="457200" rtl="0" algn="l">
              <a:lnSpc>
                <a:spcPct val="90000"/>
              </a:lnSpc>
              <a:spcBef>
                <a:spcPts val="1400"/>
              </a:spcBef>
              <a:spcAft>
                <a:spcPts val="0"/>
              </a:spcAft>
              <a:buNone/>
            </a:pPr>
            <a:r>
              <a:t/>
            </a:r>
            <a:endParaRPr sz="2300"/>
          </a:p>
          <a:p>
            <a:pPr indent="0" lvl="0" marL="457200" rtl="0" algn="l">
              <a:lnSpc>
                <a:spcPct val="90000"/>
              </a:lnSpc>
              <a:spcBef>
                <a:spcPts val="1000"/>
              </a:spcBef>
              <a:spcAft>
                <a:spcPts val="0"/>
              </a:spcAft>
              <a:buNone/>
            </a:pPr>
            <a:r>
              <a:t/>
            </a:r>
            <a:endParaRPr sz="2300"/>
          </a:p>
        </p:txBody>
      </p:sp>
      <p:pic>
        <p:nvPicPr>
          <p:cNvPr id="267" name="Google Shape;267;p3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1826425" y="1345525"/>
            <a:ext cx="9346800" cy="16806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chemeClr val="dk1"/>
                </a:solidFill>
                <a:latin typeface="Calibri"/>
                <a:ea typeface="Calibri"/>
                <a:cs typeface="Calibri"/>
                <a:sym typeface="Calibri"/>
              </a:rPr>
              <a:t>Social Media Ads Purchases Classisfication</a:t>
            </a:r>
            <a:endParaRPr b="1" sz="5400">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Relevant Image</a:t>
            </a:r>
            <a:endParaRPr i="1" sz="1800">
              <a:solidFill>
                <a:schemeClr val="dk1"/>
              </a:solidFill>
              <a:latin typeface="Calibri"/>
              <a:ea typeface="Calibri"/>
              <a:cs typeface="Calibri"/>
              <a:sym typeface="Calibri"/>
            </a:endParaRPr>
          </a:p>
        </p:txBody>
      </p:sp>
      <p:pic>
        <p:nvPicPr>
          <p:cNvPr id="117" name="Google Shape;117;p14"/>
          <p:cNvPicPr preferRelativeResize="0"/>
          <p:nvPr/>
        </p:nvPicPr>
        <p:blipFill>
          <a:blip r:embed="rId4">
            <a:alphaModFix/>
          </a:blip>
          <a:stretch>
            <a:fillRect/>
          </a:stretch>
        </p:blipFill>
        <p:spPr>
          <a:xfrm>
            <a:off x="4035206" y="3209175"/>
            <a:ext cx="5533369" cy="3381503"/>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74" name="Google Shape;274;p32"/>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400"/>
              </a:spcBef>
              <a:spcAft>
                <a:spcPts val="0"/>
              </a:spcAft>
              <a:buNone/>
            </a:pPr>
            <a:r>
              <a:rPr b="1" lang="en-US" sz="2300"/>
              <a:t>3. How does Random Forest work for Regression?</a:t>
            </a:r>
            <a:endParaRPr b="1" sz="2300"/>
          </a:p>
          <a:p>
            <a:pPr indent="-361950" lvl="0" marL="749300" marR="279400" rtl="0" algn="l">
              <a:lnSpc>
                <a:spcPct val="115000"/>
              </a:lnSpc>
              <a:spcBef>
                <a:spcPts val="1400"/>
              </a:spcBef>
              <a:spcAft>
                <a:spcPts val="0"/>
              </a:spcAft>
              <a:buClr>
                <a:srgbClr val="282829"/>
              </a:buClr>
              <a:buSzPts val="2100"/>
              <a:buFont typeface="Calibri"/>
              <a:buAutoNum type="arabicPeriod"/>
            </a:pPr>
            <a:r>
              <a:rPr lang="en-US" sz="2100">
                <a:solidFill>
                  <a:srgbClr val="282829"/>
                </a:solidFill>
                <a:highlight>
                  <a:srgbClr val="FFFFFF"/>
                </a:highlight>
              </a:rPr>
              <a:t>Sa</a:t>
            </a:r>
            <a:r>
              <a:rPr lang="en-US" sz="2100">
                <a:solidFill>
                  <a:srgbClr val="282829"/>
                </a:solidFill>
                <a:highlight>
                  <a:srgbClr val="FFFFFF"/>
                </a:highlight>
              </a:rPr>
              <a:t>mple multiple subsamples with replacement from the training data</a:t>
            </a:r>
            <a:endParaRPr sz="2100">
              <a:solidFill>
                <a:srgbClr val="282829"/>
              </a:solidFill>
              <a:highlight>
                <a:srgbClr val="FFFFFF"/>
              </a:highlight>
            </a:endParaRPr>
          </a:p>
          <a:p>
            <a:pPr indent="-361950" lvl="0" marL="749300" marR="279400" rtl="0" algn="l">
              <a:lnSpc>
                <a:spcPct val="115000"/>
              </a:lnSpc>
              <a:spcBef>
                <a:spcPts val="0"/>
              </a:spcBef>
              <a:spcAft>
                <a:spcPts val="0"/>
              </a:spcAft>
              <a:buClr>
                <a:srgbClr val="282829"/>
              </a:buClr>
              <a:buSzPts val="2100"/>
              <a:buFont typeface="Calibri"/>
              <a:buAutoNum type="arabicPeriod"/>
            </a:pPr>
            <a:r>
              <a:rPr lang="en-US" sz="2100">
                <a:solidFill>
                  <a:srgbClr val="282829"/>
                </a:solidFill>
                <a:highlight>
                  <a:srgbClr val="FFFFFF"/>
                </a:highlight>
              </a:rPr>
              <a:t>Train a decision tree for regression (splitting e.g. by maximizing reduction in variance ) on each subsample, where each leaf node outputs the mean of all label values in the node.</a:t>
            </a:r>
            <a:endParaRPr sz="2100">
              <a:solidFill>
                <a:srgbClr val="282829"/>
              </a:solidFill>
              <a:highlight>
                <a:srgbClr val="FFFFFF"/>
              </a:highlight>
            </a:endParaRPr>
          </a:p>
          <a:p>
            <a:pPr indent="-361950" lvl="0" marL="749300" marR="279400" rtl="0" algn="l">
              <a:lnSpc>
                <a:spcPct val="115000"/>
              </a:lnSpc>
              <a:spcBef>
                <a:spcPts val="0"/>
              </a:spcBef>
              <a:spcAft>
                <a:spcPts val="0"/>
              </a:spcAft>
              <a:buClr>
                <a:srgbClr val="282829"/>
              </a:buClr>
              <a:buSzPts val="2100"/>
              <a:buFont typeface="Calibri"/>
              <a:buAutoNum type="arabicPeriod"/>
            </a:pPr>
            <a:r>
              <a:rPr lang="en-US" sz="2100">
                <a:solidFill>
                  <a:srgbClr val="282829"/>
                </a:solidFill>
                <a:highlight>
                  <a:srgbClr val="FFFFFF"/>
                </a:highlight>
              </a:rPr>
              <a:t>Predict by averaging over the predictions of all decision trees.</a:t>
            </a:r>
            <a:endParaRPr sz="2100">
              <a:solidFill>
                <a:srgbClr val="282829"/>
              </a:solidFill>
              <a:highlight>
                <a:srgbClr val="FFFFFF"/>
              </a:highlight>
            </a:endParaRPr>
          </a:p>
          <a:p>
            <a:pPr indent="0" lvl="0" marL="457200" rtl="0" algn="l">
              <a:lnSpc>
                <a:spcPct val="115000"/>
              </a:lnSpc>
              <a:spcBef>
                <a:spcPts val="2200"/>
              </a:spcBef>
              <a:spcAft>
                <a:spcPts val="0"/>
              </a:spcAft>
              <a:buNone/>
            </a:pPr>
            <a:r>
              <a:t/>
            </a:r>
            <a:endParaRPr b="1" sz="2100"/>
          </a:p>
          <a:p>
            <a:pPr indent="0" lvl="0" marL="457200" rtl="0" algn="l">
              <a:lnSpc>
                <a:spcPct val="90000"/>
              </a:lnSpc>
              <a:spcBef>
                <a:spcPts val="1400"/>
              </a:spcBef>
              <a:spcAft>
                <a:spcPts val="0"/>
              </a:spcAft>
              <a:buNone/>
            </a:pPr>
            <a:r>
              <a:t/>
            </a:r>
            <a:endParaRPr sz="2300"/>
          </a:p>
          <a:p>
            <a:pPr indent="0" lvl="0" marL="457200" rtl="0" algn="l">
              <a:lnSpc>
                <a:spcPct val="90000"/>
              </a:lnSpc>
              <a:spcBef>
                <a:spcPts val="1000"/>
              </a:spcBef>
              <a:spcAft>
                <a:spcPts val="0"/>
              </a:spcAft>
              <a:buNone/>
            </a:pPr>
            <a:r>
              <a:t/>
            </a:r>
            <a:endParaRPr sz="2300"/>
          </a:p>
        </p:txBody>
      </p:sp>
      <p:pic>
        <p:nvPicPr>
          <p:cNvPr id="275" name="Google Shape;275;p3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533700" y="1601575"/>
            <a:ext cx="10820100" cy="4743000"/>
          </a:xfrm>
          <a:prstGeom prst="rect">
            <a:avLst/>
          </a:prstGeom>
          <a:noFill/>
          <a:ln>
            <a:noFill/>
          </a:ln>
        </p:spPr>
        <p:txBody>
          <a:bodyPr anchorCtr="0" anchor="t" bIns="91425" lIns="91425" spcFirstLastPara="1" rIns="91425" wrap="square" tIns="91425">
            <a:noAutofit/>
          </a:bodyPr>
          <a:lstStyle/>
          <a:p>
            <a:pPr indent="0" lvl="0" marL="0" rtl="0" algn="l">
              <a:lnSpc>
                <a:spcPct val="132352"/>
              </a:lnSpc>
              <a:spcBef>
                <a:spcPts val="0"/>
              </a:spcBef>
              <a:spcAft>
                <a:spcPts val="0"/>
              </a:spcAft>
              <a:buNone/>
            </a:pPr>
            <a:r>
              <a:rPr lang="en-US" sz="3000">
                <a:highlight>
                  <a:srgbClr val="FFFFFF"/>
                </a:highlight>
                <a:latin typeface="Calibri"/>
                <a:ea typeface="Calibri"/>
                <a:cs typeface="Calibri"/>
                <a:sym typeface="Calibri"/>
              </a:rPr>
              <a:t>The objective is build a machine to classify the purchases made by the users of various social media by clicking the advertisements using categories like age and estimated salary with the help of Random Forests(classification method).</a:t>
            </a:r>
            <a:endParaRPr sz="3000">
              <a:highlight>
                <a:srgbClr val="FFFFFF"/>
              </a:highlight>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688109" y="6134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Working</a:t>
            </a:r>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411825" y="1929000"/>
            <a:ext cx="11119800" cy="4374000"/>
          </a:xfrm>
          <a:prstGeom prst="rect">
            <a:avLst/>
          </a:prstGeom>
          <a:noFill/>
          <a:ln>
            <a:noFill/>
          </a:ln>
        </p:spPr>
        <p:txBody>
          <a:bodyPr anchorCtr="0" anchor="t" bIns="91425" lIns="91425" spcFirstLastPara="1" rIns="91425" wrap="square" tIns="91425">
            <a:noAutofit/>
          </a:bodyPr>
          <a:lstStyle/>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FIRST STEP WAS TO COLLECT DATA FROM DIFFERENT SOURCES FOR OUR PROBLEM STATEMENT .</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HAVE TO CLEAN , PROCESS CATEGORICAL DATA AND NORMALISE IT.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SHOW VARIOUS ANALYSIS USING GRAPHS.</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SPLIT THE DATA INTO TRAINING AND TEST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SELECT AN ALGORITHM.</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FITTING THE MODEL TO TRAINING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SAVING THE MODEL</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TRAINED DATA W.R.T TRAIN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TEST THE TRAINED MODEL W.R.T TESTING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TEST DATA W.R.T TEST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Roboto"/>
              <a:buAutoNum type="arabicPeriod"/>
            </a:pPr>
            <a:r>
              <a:rPr lang="en-US" sz="2400">
                <a:highlight>
                  <a:srgbClr val="FFFFFF"/>
                </a:highlight>
                <a:latin typeface="Calibri"/>
                <a:ea typeface="Calibri"/>
                <a:cs typeface="Calibri"/>
                <a:sym typeface="Calibri"/>
              </a:rPr>
              <a:t>BASED ON THE GENERATED GRAPHS WE CLASSIFY THE USERS  OF SOCIAL MEDIA FOR THEIR PURCHASES.</a:t>
            </a:r>
            <a:endParaRPr>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838200" y="5581325"/>
            <a:ext cx="10515600" cy="595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for the classification of users for the purchases made by the users by clicking on the social media ads. The source of dataset is Kaggle.</a:t>
            </a:r>
            <a:endParaRPr/>
          </a:p>
        </p:txBody>
      </p:sp>
      <p:pic>
        <p:nvPicPr>
          <p:cNvPr id="142" name="Google Shape;142;p17"/>
          <p:cNvPicPr preferRelativeResize="0"/>
          <p:nvPr/>
        </p:nvPicPr>
        <p:blipFill>
          <a:blip r:embed="rId4">
            <a:alphaModFix/>
          </a:blip>
          <a:stretch>
            <a:fillRect/>
          </a:stretch>
        </p:blipFill>
        <p:spPr>
          <a:xfrm>
            <a:off x="2677175" y="1034799"/>
            <a:ext cx="7180223" cy="4257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838200" y="1825625"/>
            <a:ext cx="10335300" cy="36894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b="1"/>
          </a:p>
        </p:txBody>
      </p:sp>
      <p:sp>
        <p:nvSpPr>
          <p:cNvPr id="151" name="Google Shape;151;p18"/>
          <p:cNvSpPr txBox="1"/>
          <p:nvPr>
            <p:ph idx="2" type="body"/>
          </p:nvPr>
        </p:nvSpPr>
        <p:spPr>
          <a:xfrm>
            <a:off x="928350" y="5163450"/>
            <a:ext cx="10335300" cy="66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3000">
                <a:solidFill>
                  <a:srgbClr val="333333"/>
                </a:solidFill>
                <a:latin typeface="Arial"/>
                <a:ea typeface="Arial"/>
                <a:cs typeface="Arial"/>
                <a:sym typeface="Arial"/>
              </a:rPr>
              <a:t>Label encoding is simply converting each value in a column to a number.</a:t>
            </a:r>
            <a:endParaRPr sz="2100"/>
          </a:p>
        </p:txBody>
      </p:sp>
      <p:pic>
        <p:nvPicPr>
          <p:cNvPr id="152" name="Google Shape;152;p18"/>
          <p:cNvPicPr preferRelativeResize="0"/>
          <p:nvPr/>
        </p:nvPicPr>
        <p:blipFill>
          <a:blip r:embed="rId4">
            <a:alphaModFix/>
          </a:blip>
          <a:stretch>
            <a:fillRect/>
          </a:stretch>
        </p:blipFill>
        <p:spPr>
          <a:xfrm>
            <a:off x="1002725" y="1825625"/>
            <a:ext cx="9937850" cy="3241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212529"/>
                </a:solidFill>
                <a:highlight>
                  <a:srgbClr val="FFFFFF"/>
                </a:highlight>
              </a:rPr>
              <a:t>Standard</a:t>
            </a:r>
            <a:r>
              <a:rPr lang="en-US" sz="2400">
                <a:solidFill>
                  <a:srgbClr val="212529"/>
                </a:solidFill>
                <a:highlight>
                  <a:srgbClr val="FFFFFF"/>
                </a:highlight>
              </a:rPr>
              <a:t>Scaler transforms features by scaling each feature to a given range.</a:t>
            </a:r>
            <a:endParaRPr sz="2400">
              <a:solidFill>
                <a:srgbClr val="212529"/>
              </a:solidFill>
              <a:highlight>
                <a:srgbClr val="FFFFFF"/>
              </a:highlight>
            </a:endParaRPr>
          </a:p>
          <a:p>
            <a:pPr indent="0" lvl="0" marL="0" rtl="0" algn="l">
              <a:lnSpc>
                <a:spcPct val="110000"/>
              </a:lnSpc>
              <a:spcBef>
                <a:spcPts val="1200"/>
              </a:spcBef>
              <a:spcAft>
                <a:spcPts val="0"/>
              </a:spcAft>
              <a:buNone/>
            </a:pPr>
            <a:r>
              <a:rPr b="1" lang="en-US" sz="2400" u="sng">
                <a:solidFill>
                  <a:srgbClr val="2878A2"/>
                </a:solidFill>
                <a:highlight>
                  <a:srgbClr val="FFFFFF"/>
                </a:highlight>
                <a:hlinkClick r:id="rId4">
                  <a:extLst>
                    <a:ext uri="{A12FA001-AC4F-418D-AE19-62706E023703}">
                      <ahyp:hlinkClr val="tx"/>
                    </a:ext>
                  </a:extLst>
                </a:hlinkClick>
              </a:rPr>
              <a:t>fit</a:t>
            </a:r>
            <a:r>
              <a:rPr lang="en-US" sz="2400">
                <a:solidFill>
                  <a:srgbClr val="212529"/>
                </a:solidFill>
                <a:highlight>
                  <a:srgbClr val="FFFFFF"/>
                </a:highlight>
              </a:rPr>
              <a:t>(self, X[, y]):</a:t>
            </a:r>
            <a:endParaRPr sz="2400">
              <a:solidFill>
                <a:srgbClr val="212529"/>
              </a:solidFill>
              <a:highlight>
                <a:srgbClr val="FFFFFF"/>
              </a:highlight>
            </a:endParaRPr>
          </a:p>
          <a:p>
            <a:pPr indent="0" lvl="0" marL="0" rtl="0" algn="l">
              <a:lnSpc>
                <a:spcPct val="110000"/>
              </a:lnSpc>
              <a:spcBef>
                <a:spcPts val="0"/>
              </a:spcBef>
              <a:spcAft>
                <a:spcPts val="0"/>
              </a:spcAft>
              <a:buNone/>
            </a:pPr>
            <a:r>
              <a:rPr lang="en-US" sz="2400">
                <a:solidFill>
                  <a:srgbClr val="212529"/>
                </a:solidFill>
                <a:highlight>
                  <a:srgbClr val="FFFFFF"/>
                </a:highlight>
              </a:rPr>
              <a:t>Compute the minimum and maximum to be used for later scaling.</a:t>
            </a:r>
            <a:endParaRPr sz="2400">
              <a:solidFill>
                <a:srgbClr val="212529"/>
              </a:solidFill>
              <a:highlight>
                <a:srgbClr val="FFFFFF"/>
              </a:highlight>
            </a:endParaRPr>
          </a:p>
          <a:p>
            <a:pPr indent="0" lvl="0" marL="0" rtl="0" algn="l">
              <a:lnSpc>
                <a:spcPct val="110000"/>
              </a:lnSpc>
              <a:spcBef>
                <a:spcPts val="0"/>
              </a:spcBef>
              <a:spcAft>
                <a:spcPts val="0"/>
              </a:spcAft>
              <a:buNone/>
            </a:pPr>
            <a:r>
              <a:rPr b="1" lang="en-US" sz="2400">
                <a:solidFill>
                  <a:srgbClr val="2878A2"/>
                </a:solidFill>
                <a:highlight>
                  <a:srgbClr val="FFFFFF"/>
                </a:highlight>
                <a:uFill>
                  <a:noFill/>
                </a:uFill>
                <a:hlinkClick r:id="rId5">
                  <a:extLst>
                    <a:ext uri="{A12FA001-AC4F-418D-AE19-62706E023703}">
                      <ahyp:hlinkClr val="tx"/>
                    </a:ext>
                  </a:extLst>
                </a:hlinkClick>
              </a:rPr>
              <a:t>transform</a:t>
            </a:r>
            <a:r>
              <a:rPr lang="en-US" sz="2400">
                <a:solidFill>
                  <a:srgbClr val="212529"/>
                </a:solidFill>
                <a:highlight>
                  <a:srgbClr val="FFFFFF"/>
                </a:highlight>
              </a:rPr>
              <a:t>(self, X):</a:t>
            </a:r>
            <a:endParaRPr sz="2400">
              <a:solidFill>
                <a:srgbClr val="212529"/>
              </a:solidFill>
              <a:highlight>
                <a:srgbClr val="FFFFFF"/>
              </a:highlight>
            </a:endParaRPr>
          </a:p>
          <a:p>
            <a:pPr indent="0" lvl="0" marL="0" rtl="0" algn="l">
              <a:lnSpc>
                <a:spcPct val="110000"/>
              </a:lnSpc>
              <a:spcBef>
                <a:spcPts val="0"/>
              </a:spcBef>
              <a:spcAft>
                <a:spcPts val="0"/>
              </a:spcAft>
              <a:buNone/>
            </a:pPr>
            <a:r>
              <a:rPr lang="en-US" sz="2400">
                <a:solidFill>
                  <a:srgbClr val="212529"/>
                </a:solidFill>
                <a:highlight>
                  <a:srgbClr val="FFFFFF"/>
                </a:highlight>
              </a:rPr>
              <a:t>Scale features of X according to feature_range.</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212529"/>
              </a:solidFill>
              <a:highlight>
                <a:srgbClr val="FFFFFF"/>
              </a:highlight>
            </a:endParaRPr>
          </a:p>
        </p:txBody>
      </p:sp>
      <p:pic>
        <p:nvPicPr>
          <p:cNvPr id="161" name="Google Shape;161;p19"/>
          <p:cNvPicPr preferRelativeResize="0"/>
          <p:nvPr/>
        </p:nvPicPr>
        <p:blipFill>
          <a:blip r:embed="rId6">
            <a:alphaModFix/>
          </a:blip>
          <a:stretch>
            <a:fillRect/>
          </a:stretch>
        </p:blipFill>
        <p:spPr>
          <a:xfrm>
            <a:off x="152400" y="1113025"/>
            <a:ext cx="6956275" cy="2342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rPr b="1" lang="en-US" sz="2400" u="sng">
                <a:solidFill>
                  <a:srgbClr val="222222"/>
                </a:solidFill>
                <a:highlight>
                  <a:srgbClr val="FFFFFF"/>
                </a:highlight>
              </a:rPr>
              <a:t>countplot</a:t>
            </a:r>
            <a:r>
              <a:rPr lang="en-US" sz="2400" u="sng">
                <a:solidFill>
                  <a:srgbClr val="222222"/>
                </a:solidFill>
                <a:highlight>
                  <a:srgbClr val="FFFFFF"/>
                </a:highlight>
              </a:rPr>
              <a:t>.</a:t>
            </a:r>
            <a:r>
              <a:rPr lang="en-US" sz="2400">
                <a:solidFill>
                  <a:srgbClr val="222222"/>
                </a:solidFill>
                <a:highlight>
                  <a:srgbClr val="FFFFFF"/>
                </a:highlight>
              </a:rPr>
              <a:t> Show the counts of observations in each categorical bin using bars. A </a:t>
            </a:r>
            <a:r>
              <a:rPr b="1" lang="en-US" sz="2400">
                <a:solidFill>
                  <a:srgbClr val="222222"/>
                </a:solidFill>
                <a:highlight>
                  <a:srgbClr val="FFFFFF"/>
                </a:highlight>
              </a:rPr>
              <a:t>count plot</a:t>
            </a:r>
            <a:r>
              <a:rPr lang="en-US" sz="2400">
                <a:solidFill>
                  <a:srgbClr val="222222"/>
                </a:solidFill>
                <a:highlight>
                  <a:srgbClr val="FFFFFF"/>
                </a:highlight>
              </a:rPr>
              <a:t> can be thought of as a histogram across a categoric</a:t>
            </a:r>
            <a:r>
              <a:rPr lang="en-US" sz="2400">
                <a:solidFill>
                  <a:srgbClr val="222222"/>
                </a:solidFill>
                <a:highlight>
                  <a:srgbClr val="FFFFFF"/>
                </a:highlight>
              </a:rPr>
              <a:t>al</a:t>
            </a:r>
            <a:r>
              <a:rPr lang="en-US" sz="2400">
                <a:solidFill>
                  <a:srgbClr val="222222"/>
                </a:solidFill>
                <a:highlight>
                  <a:srgbClr val="FFFFFF"/>
                </a:highlight>
              </a:rPr>
              <a:t>.</a:t>
            </a:r>
            <a:endParaRPr sz="2400">
              <a:solidFill>
                <a:srgbClr val="212529"/>
              </a:solidFill>
              <a:highlight>
                <a:schemeClr val="lt1"/>
              </a:highlight>
            </a:endParaRPr>
          </a:p>
        </p:txBody>
      </p:sp>
      <p:pic>
        <p:nvPicPr>
          <p:cNvPr id="170" name="Google Shape;170;p20"/>
          <p:cNvPicPr preferRelativeResize="0"/>
          <p:nvPr/>
        </p:nvPicPr>
        <p:blipFill>
          <a:blip r:embed="rId4">
            <a:alphaModFix/>
          </a:blip>
          <a:stretch>
            <a:fillRect/>
          </a:stretch>
        </p:blipFill>
        <p:spPr>
          <a:xfrm>
            <a:off x="152400" y="1113024"/>
            <a:ext cx="7099525" cy="4540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8" name="Google Shape;178;p21"/>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FFFFFF"/>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79" name="Google Shape;179;p21"/>
          <p:cNvPicPr preferRelativeResize="0"/>
          <p:nvPr/>
        </p:nvPicPr>
        <p:blipFill>
          <a:blip r:embed="rId4">
            <a:alphaModFix/>
          </a:blip>
          <a:stretch>
            <a:fillRect/>
          </a:stretch>
        </p:blipFill>
        <p:spPr>
          <a:xfrm>
            <a:off x="152400" y="1113025"/>
            <a:ext cx="11916250" cy="820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