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3073D67-9CEB-480C-A2CB-2596005B67BB}">
  <a:tblStyle styleId="{63073D67-9CEB-480C-A2CB-2596005B67BB}"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891377ba6d_0_3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g891377ba6d_0_3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891377ba6d_0_3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891377ba6d_0_4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g891377ba6d_0_4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891377ba6d_0_4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891377ba6d_0_5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g891377ba6d_0_5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891377ba6d_0_5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891377ba6d_0_6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891377ba6d_0_6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891377ba6d_0_60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891377ba6d_0_6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891377ba6d_0_6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891377ba6d_0_6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891377ba6d_0_7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g891377ba6d_0_7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891377ba6d_0_77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891377ba6d_0_8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g891377ba6d_0_8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g891377ba6d_0_85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891377ba6d_0_8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g891377ba6d_0_8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g891377ba6d_0_86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891377ba6d_0_9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g891377ba6d_0_9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891377ba6d_0_94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891377ba6d_0_10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g891377ba6d_0_10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g891377ba6d_0_10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8235b1a87c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g8235b1a87c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g8235b1a87c_0_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891377ba6d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g891377ba6d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891377ba6d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91377ba6d_0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891377ba6d_0_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891377ba6d_0_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91377ba6d_0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g891377ba6d_0_1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891377ba6d_0_1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8a1ea57a50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8a1ea57a50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8a1ea57a50_0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8b5ce50f3e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g8b5ce50f3e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8b5ce50f3e_0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 name="Shape 15"/>
        <p:cNvGrpSpPr/>
        <p:nvPr/>
      </p:nvGrpSpPr>
      <p:grpSpPr>
        <a:xfrm>
          <a:off x="0" y="0"/>
          <a:ext cx="0" cy="0"/>
          <a:chOff x="0" y="0"/>
          <a:chExt cx="0" cy="0"/>
        </a:xfrm>
      </p:grpSpPr>
      <p:sp>
        <p:nvSpPr>
          <p:cNvPr id="16" name="Google Shape;16;p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8" name="Google Shape;18;p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9" name="Google Shape;19;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 Id="rId4" Type="http://schemas.openxmlformats.org/officeDocument/2006/relationships/image" Target="../media/image5.png"/><Relationship Id="rId9"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9.png"/><Relationship Id="rId8"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hyperlink" Target="https://scikit-learn.org/stable/modules/generated/sklearn.preprocessing.MinMaxScaler.html#sklearn.preprocessing.MinMaxScaler.fit" TargetMode="External"/><Relationship Id="rId5" Type="http://schemas.openxmlformats.org/officeDocument/2006/relationships/hyperlink" Target="https://scikit-learn.org/stable/modules/generated/sklearn.preprocessing.MinMaxScaler.html#sklearn.preprocessing.MinMaxScaler.transform" TargetMode="External"/><Relationship Id="rId6"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idx="1" type="body"/>
          </p:nvPr>
        </p:nvSpPr>
        <p:spPr>
          <a:xfrm>
            <a:off x="2468344" y="4870437"/>
            <a:ext cx="7957225" cy="786679"/>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2300"/>
              <a:buNone/>
            </a:pPr>
            <a:r>
              <a:rPr lang="en-US" sz="2300">
                <a:solidFill>
                  <a:schemeClr val="dk1"/>
                </a:solidFill>
                <a:latin typeface="Calibri"/>
                <a:ea typeface="Calibri"/>
                <a:cs typeface="Calibri"/>
                <a:sym typeface="Calibri"/>
              </a:rPr>
              <a:t>Shop no. 2, Narayan Smurti Building, Opp. Saraswati Book Depot,</a:t>
            </a:r>
            <a:endParaRPr/>
          </a:p>
          <a:p>
            <a:pPr indent="0" lvl="0" marL="0" rtl="0" algn="l">
              <a:lnSpc>
                <a:spcPct val="80000"/>
              </a:lnSpc>
              <a:spcBef>
                <a:spcPts val="1000"/>
              </a:spcBef>
              <a:spcAft>
                <a:spcPts val="0"/>
              </a:spcAft>
              <a:buClr>
                <a:schemeClr val="dk1"/>
              </a:buClr>
              <a:buSzPts val="2300"/>
              <a:buNone/>
            </a:pPr>
            <a:r>
              <a:rPr lang="en-US" sz="2300">
                <a:solidFill>
                  <a:schemeClr val="dk1"/>
                </a:solidFill>
                <a:latin typeface="Calibri"/>
                <a:ea typeface="Calibri"/>
                <a:cs typeface="Calibri"/>
                <a:sym typeface="Calibri"/>
              </a:rPr>
              <a:t>Near CIDCO Bus Stop, Thane West, India.    </a:t>
            </a:r>
            <a:endParaRPr/>
          </a:p>
        </p:txBody>
      </p:sp>
      <p:pic>
        <p:nvPicPr>
          <p:cNvPr id="90" name="Google Shape;90;p13"/>
          <p:cNvPicPr preferRelativeResize="0"/>
          <p:nvPr/>
        </p:nvPicPr>
        <p:blipFill rotWithShape="1">
          <a:blip r:embed="rId3">
            <a:alphaModFix/>
          </a:blip>
          <a:srcRect b="0" l="0" r="0" t="0"/>
          <a:stretch/>
        </p:blipFill>
        <p:spPr>
          <a:xfrm>
            <a:off x="8116389" y="2369613"/>
            <a:ext cx="2168434" cy="514340"/>
          </a:xfrm>
          <a:prstGeom prst="rect">
            <a:avLst/>
          </a:prstGeom>
          <a:noFill/>
          <a:ln>
            <a:noFill/>
          </a:ln>
        </p:spPr>
      </p:pic>
      <p:pic>
        <p:nvPicPr>
          <p:cNvPr id="91" name="Google Shape;91;p13"/>
          <p:cNvPicPr preferRelativeResize="0"/>
          <p:nvPr/>
        </p:nvPicPr>
        <p:blipFill rotWithShape="1">
          <a:blip r:embed="rId4">
            <a:alphaModFix/>
          </a:blip>
          <a:srcRect b="0" l="0" r="0" t="0"/>
          <a:stretch/>
        </p:blipFill>
        <p:spPr>
          <a:xfrm>
            <a:off x="2828243" y="367261"/>
            <a:ext cx="6185128" cy="918365"/>
          </a:xfrm>
          <a:prstGeom prst="rect">
            <a:avLst/>
          </a:prstGeom>
          <a:noFill/>
          <a:ln>
            <a:noFill/>
          </a:ln>
        </p:spPr>
      </p:pic>
      <p:grpSp>
        <p:nvGrpSpPr>
          <p:cNvPr id="92" name="Google Shape;92;p13"/>
          <p:cNvGrpSpPr/>
          <p:nvPr/>
        </p:nvGrpSpPr>
        <p:grpSpPr>
          <a:xfrm>
            <a:off x="855352" y="3208850"/>
            <a:ext cx="4993082" cy="1083164"/>
            <a:chOff x="855352" y="3208850"/>
            <a:chExt cx="4993082" cy="1083164"/>
          </a:xfrm>
        </p:grpSpPr>
        <p:sp>
          <p:nvSpPr>
            <p:cNvPr id="93" name="Google Shape;93;p13"/>
            <p:cNvSpPr txBox="1"/>
            <p:nvPr/>
          </p:nvSpPr>
          <p:spPr>
            <a:xfrm>
              <a:off x="1368001" y="3208850"/>
              <a:ext cx="4480433"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info@discoverprojects.com</a:t>
              </a:r>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www.discoverprojects.com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pic>
          <p:nvPicPr>
            <p:cNvPr descr="Email Icons - Free Download, PNG and SVG" id="94" name="Google Shape;94;p13"/>
            <p:cNvPicPr preferRelativeResize="0"/>
            <p:nvPr/>
          </p:nvPicPr>
          <p:blipFill rotWithShape="1">
            <a:blip r:embed="rId5">
              <a:alphaModFix/>
            </a:blip>
            <a:srcRect b="0" l="0" r="0" t="0"/>
            <a:stretch/>
          </p:blipFill>
          <p:spPr>
            <a:xfrm>
              <a:off x="855352" y="3208850"/>
              <a:ext cx="411046" cy="411046"/>
            </a:xfrm>
            <a:prstGeom prst="rect">
              <a:avLst/>
            </a:prstGeom>
            <a:noFill/>
            <a:ln>
              <a:noFill/>
            </a:ln>
          </p:spPr>
        </p:pic>
        <p:pic>
          <p:nvPicPr>
            <p:cNvPr descr="Web development Computer Icons, website free png | PNGFuel" id="95" name="Google Shape;95;p13"/>
            <p:cNvPicPr preferRelativeResize="0"/>
            <p:nvPr/>
          </p:nvPicPr>
          <p:blipFill rotWithShape="1">
            <a:blip r:embed="rId6">
              <a:alphaModFix/>
            </a:blip>
            <a:srcRect b="0" l="0" r="0" t="0"/>
            <a:stretch/>
          </p:blipFill>
          <p:spPr>
            <a:xfrm>
              <a:off x="881899" y="3781531"/>
              <a:ext cx="357951" cy="352838"/>
            </a:xfrm>
            <a:prstGeom prst="rect">
              <a:avLst/>
            </a:prstGeom>
            <a:noFill/>
            <a:ln>
              <a:noFill/>
            </a:ln>
          </p:spPr>
        </p:pic>
      </p:grpSp>
      <p:grpSp>
        <p:nvGrpSpPr>
          <p:cNvPr id="96" name="Google Shape;96;p13"/>
          <p:cNvGrpSpPr/>
          <p:nvPr/>
        </p:nvGrpSpPr>
        <p:grpSpPr>
          <a:xfrm>
            <a:off x="6965811" y="3208850"/>
            <a:ext cx="4173960" cy="1083164"/>
            <a:chOff x="6965811" y="3208850"/>
            <a:chExt cx="4173960" cy="1083164"/>
          </a:xfrm>
        </p:grpSpPr>
        <p:pic>
          <p:nvPicPr>
            <p:cNvPr descr="Email Icons - Free Download, PNG and SVG" id="97" name="Google Shape;97;p13"/>
            <p:cNvPicPr preferRelativeResize="0"/>
            <p:nvPr/>
          </p:nvPicPr>
          <p:blipFill rotWithShape="1">
            <a:blip r:embed="rId5">
              <a:alphaModFix/>
            </a:blip>
            <a:srcRect b="0" l="0" r="0" t="0"/>
            <a:stretch/>
          </p:blipFill>
          <p:spPr>
            <a:xfrm>
              <a:off x="6965811" y="3208850"/>
              <a:ext cx="411046" cy="411046"/>
            </a:xfrm>
            <a:prstGeom prst="rect">
              <a:avLst/>
            </a:prstGeom>
            <a:noFill/>
            <a:ln>
              <a:noFill/>
            </a:ln>
          </p:spPr>
        </p:pic>
        <p:pic>
          <p:nvPicPr>
            <p:cNvPr descr="Web development Computer Icons, website free png | PNGFuel" id="98" name="Google Shape;98;p13"/>
            <p:cNvPicPr preferRelativeResize="0"/>
            <p:nvPr/>
          </p:nvPicPr>
          <p:blipFill rotWithShape="1">
            <a:blip r:embed="rId6">
              <a:alphaModFix/>
            </a:blip>
            <a:srcRect b="0" l="0" r="0" t="0"/>
            <a:stretch/>
          </p:blipFill>
          <p:spPr>
            <a:xfrm>
              <a:off x="7028429" y="3755417"/>
              <a:ext cx="357951" cy="352838"/>
            </a:xfrm>
            <a:prstGeom prst="rect">
              <a:avLst/>
            </a:prstGeom>
            <a:noFill/>
            <a:ln>
              <a:noFill/>
            </a:ln>
          </p:spPr>
        </p:pic>
        <p:sp>
          <p:nvSpPr>
            <p:cNvPr id="99" name="Google Shape;99;p13"/>
            <p:cNvSpPr txBox="1"/>
            <p:nvPr/>
          </p:nvSpPr>
          <p:spPr>
            <a:xfrm>
              <a:off x="7487984" y="3208850"/>
              <a:ext cx="3651786"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pro.aiskool@gmail.com</a:t>
              </a:r>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www.aiskool.com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grpSp>
      <p:pic>
        <p:nvPicPr>
          <p:cNvPr descr="Address, location, map, map marker icon" id="100" name="Google Shape;100;p13"/>
          <p:cNvPicPr preferRelativeResize="0"/>
          <p:nvPr/>
        </p:nvPicPr>
        <p:blipFill rotWithShape="1">
          <a:blip r:embed="rId7">
            <a:alphaModFix/>
          </a:blip>
          <a:srcRect b="0" l="0" r="0" t="0"/>
          <a:stretch/>
        </p:blipFill>
        <p:spPr>
          <a:xfrm>
            <a:off x="1380134" y="4743333"/>
            <a:ext cx="808600" cy="808600"/>
          </a:xfrm>
          <a:prstGeom prst="rect">
            <a:avLst/>
          </a:prstGeom>
          <a:noFill/>
          <a:ln>
            <a:noFill/>
          </a:ln>
        </p:spPr>
      </p:pic>
      <p:grpSp>
        <p:nvGrpSpPr>
          <p:cNvPr id="101" name="Google Shape;101;p13"/>
          <p:cNvGrpSpPr/>
          <p:nvPr/>
        </p:nvGrpSpPr>
        <p:grpSpPr>
          <a:xfrm>
            <a:off x="3046148" y="5755558"/>
            <a:ext cx="5584964" cy="675566"/>
            <a:chOff x="3046148" y="5755558"/>
            <a:chExt cx="5584964" cy="675566"/>
          </a:xfrm>
        </p:grpSpPr>
        <p:pic>
          <p:nvPicPr>
            <p:cNvPr descr="Call, contact us, phone icon" id="102" name="Google Shape;102;p13"/>
            <p:cNvPicPr preferRelativeResize="0"/>
            <p:nvPr/>
          </p:nvPicPr>
          <p:blipFill rotWithShape="1">
            <a:blip r:embed="rId8">
              <a:alphaModFix/>
            </a:blip>
            <a:srcRect b="0" l="0" r="0" t="0"/>
            <a:stretch/>
          </p:blipFill>
          <p:spPr>
            <a:xfrm>
              <a:off x="3046148" y="5755558"/>
              <a:ext cx="675566" cy="675566"/>
            </a:xfrm>
            <a:prstGeom prst="rect">
              <a:avLst/>
            </a:prstGeom>
            <a:noFill/>
            <a:ln>
              <a:noFill/>
            </a:ln>
          </p:spPr>
        </p:pic>
        <p:sp>
          <p:nvSpPr>
            <p:cNvPr id="103" name="Google Shape;103;p13"/>
            <p:cNvSpPr/>
            <p:nvPr/>
          </p:nvSpPr>
          <p:spPr>
            <a:xfrm>
              <a:off x="4190473" y="5857460"/>
              <a:ext cx="4440639" cy="44627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300" u="none" cap="none" strike="noStrike">
                  <a:solidFill>
                    <a:schemeClr val="dk1"/>
                  </a:solidFill>
                  <a:latin typeface="Calibri"/>
                  <a:ea typeface="Calibri"/>
                  <a:cs typeface="Calibri"/>
                  <a:sym typeface="Calibri"/>
                </a:rPr>
                <a:t>+91 9967478289 / +91 9167769993</a:t>
              </a:r>
              <a:endParaRPr/>
            </a:p>
          </p:txBody>
        </p:sp>
      </p:grpSp>
      <p:pic>
        <p:nvPicPr>
          <p:cNvPr id="104" name="Google Shape;104;p13"/>
          <p:cNvPicPr preferRelativeResize="0"/>
          <p:nvPr/>
        </p:nvPicPr>
        <p:blipFill rotWithShape="1">
          <a:blip r:embed="rId9">
            <a:alphaModFix/>
          </a:blip>
          <a:srcRect b="0" l="0" r="0" t="0"/>
          <a:stretch/>
        </p:blipFill>
        <p:spPr>
          <a:xfrm>
            <a:off x="1550882" y="2118477"/>
            <a:ext cx="3872291" cy="763398"/>
          </a:xfrm>
          <a:prstGeom prst="rect">
            <a:avLst/>
          </a:prstGeom>
          <a:noFill/>
          <a:ln>
            <a:noFill/>
          </a:ln>
        </p:spPr>
      </p:pic>
      <p:cxnSp>
        <p:nvCxnSpPr>
          <p:cNvPr id="105" name="Google Shape;105;p13"/>
          <p:cNvCxnSpPr/>
          <p:nvPr/>
        </p:nvCxnSpPr>
        <p:spPr>
          <a:xfrm flipH="1" rot="10800000">
            <a:off x="328821" y="137067"/>
            <a:ext cx="11234057" cy="8709"/>
          </a:xfrm>
          <a:prstGeom prst="straightConnector1">
            <a:avLst/>
          </a:prstGeom>
          <a:noFill/>
          <a:ln cap="flat" cmpd="sng" w="95250">
            <a:solidFill>
              <a:srgbClr val="7F7F7F"/>
            </a:solidFill>
            <a:prstDash val="solid"/>
            <a:round/>
            <a:headEnd len="sm" w="sm" type="none"/>
            <a:tailEnd len="sm" w="sm" type="none"/>
          </a:ln>
        </p:spPr>
      </p:cxnSp>
      <p:cxnSp>
        <p:nvCxnSpPr>
          <p:cNvPr id="106" name="Google Shape;106;p13"/>
          <p:cNvCxnSpPr/>
          <p:nvPr/>
        </p:nvCxnSpPr>
        <p:spPr>
          <a:xfrm flipH="1" rot="10800000">
            <a:off x="614695" y="6607130"/>
            <a:ext cx="11234057" cy="8709"/>
          </a:xfrm>
          <a:prstGeom prst="straightConnector1">
            <a:avLst/>
          </a:prstGeom>
          <a:noFill/>
          <a:ln cap="flat" cmpd="sng" w="95250">
            <a:solidFill>
              <a:srgbClr val="7F7F7F"/>
            </a:solidFill>
            <a:prstDash val="solid"/>
            <a:round/>
            <a:headEnd len="sm" w="sm" type="none"/>
            <a:tailEnd len="sm" w="sm" type="none"/>
          </a:ln>
        </p:spPr>
      </p:cxnSp>
      <p:graphicFrame>
        <p:nvGraphicFramePr>
          <p:cNvPr id="107" name="Google Shape;107;p13"/>
          <p:cNvGraphicFramePr/>
          <p:nvPr/>
        </p:nvGraphicFramePr>
        <p:xfrm>
          <a:off x="1784434" y="1373406"/>
          <a:ext cx="3000000" cy="3000000"/>
        </p:xfrm>
        <a:graphic>
          <a:graphicData uri="http://schemas.openxmlformats.org/drawingml/2006/table">
            <a:tbl>
              <a:tblPr bandRow="1" firstRow="1">
                <a:noFill/>
                <a:tableStyleId>{63073D67-9CEB-480C-A2CB-2596005B67BB}</a:tableStyleId>
              </a:tblPr>
              <a:tblGrid>
                <a:gridCol w="2032000"/>
                <a:gridCol w="2032000"/>
                <a:gridCol w="2032000"/>
                <a:gridCol w="2032000"/>
              </a:tblGrid>
              <a:tr h="370850">
                <a:tc>
                  <a:txBody>
                    <a:bodyPr/>
                    <a:lstStyle/>
                    <a:p>
                      <a:pPr indent="0" lvl="0" marL="0" marR="0" rtl="0" algn="ctr">
                        <a:spcBef>
                          <a:spcPts val="0"/>
                        </a:spcBef>
                        <a:spcAft>
                          <a:spcPts val="0"/>
                        </a:spcAft>
                        <a:buNone/>
                      </a:pPr>
                      <a:r>
                        <a:rPr lang="en-US" sz="1800" u="none" cap="none" strike="noStrike"/>
                        <a:t>PROJECTS</a:t>
                      </a:r>
                      <a:endParaRPr sz="1800" u="none" cap="none" strike="noStrike">
                        <a:solidFill>
                          <a:schemeClr val="lt1"/>
                        </a:solidFill>
                      </a:endParaRPr>
                    </a:p>
                  </a:txBody>
                  <a:tcPr marT="45725" marB="45725" marR="91450" marL="91450"/>
                </a:tc>
                <a:tc>
                  <a:txBody>
                    <a:bodyPr/>
                    <a:lstStyle/>
                    <a:p>
                      <a:pPr indent="0" lvl="0" marL="0" marR="0" rtl="0" algn="ctr">
                        <a:spcBef>
                          <a:spcPts val="0"/>
                        </a:spcBef>
                        <a:spcAft>
                          <a:spcPts val="0"/>
                        </a:spcAft>
                        <a:buNone/>
                      </a:pPr>
                      <a:r>
                        <a:rPr lang="en-US" sz="1800" u="none" cap="none" strike="noStrike"/>
                        <a:t>PRODUCTS</a:t>
                      </a:r>
                      <a:endParaRPr sz="1800" u="none" cap="none" strike="noStrike">
                        <a:solidFill>
                          <a:schemeClr val="lt1"/>
                        </a:solidFill>
                      </a:endParaRPr>
                    </a:p>
                  </a:txBody>
                  <a:tcPr marT="45725" marB="45725" marR="91450" marL="91450"/>
                </a:tc>
                <a:tc>
                  <a:txBody>
                    <a:bodyPr/>
                    <a:lstStyle/>
                    <a:p>
                      <a:pPr indent="0" lvl="0" marL="0" marR="0" rtl="0" algn="ctr">
                        <a:spcBef>
                          <a:spcPts val="0"/>
                        </a:spcBef>
                        <a:spcAft>
                          <a:spcPts val="0"/>
                        </a:spcAft>
                        <a:buNone/>
                      </a:pPr>
                      <a:r>
                        <a:rPr lang="en-US" sz="1800" u="none" cap="none" strike="noStrike"/>
                        <a:t>COURSE</a:t>
                      </a:r>
                      <a:endParaRPr sz="1800" u="none" cap="none" strike="noStrike">
                        <a:solidFill>
                          <a:schemeClr val="lt1"/>
                        </a:solidFill>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u="none" cap="none" strike="noStrike"/>
                        <a:t>INTERNSHIP</a:t>
                      </a:r>
                      <a:endParaRPr sz="1800" u="none" cap="none" strike="noStrike">
                        <a:solidFill>
                          <a:schemeClr val="lt1"/>
                        </a:solidFill>
                      </a:endParaRPr>
                    </a:p>
                  </a:txBody>
                  <a:tcPr marT="45725" marB="45725" marR="91450" marL="91450"/>
                </a:tc>
              </a:tr>
            </a:tbl>
          </a:graphicData>
        </a:graphic>
      </p:graphicFrame>
      <p:cxnSp>
        <p:nvCxnSpPr>
          <p:cNvPr id="108" name="Google Shape;108;p13"/>
          <p:cNvCxnSpPr/>
          <p:nvPr/>
        </p:nvCxnSpPr>
        <p:spPr>
          <a:xfrm>
            <a:off x="855352" y="4390456"/>
            <a:ext cx="10623286" cy="25902"/>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1"/>
                                        </p:tgtEl>
                                        <p:attrNameLst>
                                          <p:attrName>style.visibility</p:attrName>
                                        </p:attrNameLst>
                                      </p:cBhvr>
                                      <p:to>
                                        <p:strVal val="visible"/>
                                      </p:to>
                                    </p:set>
                                    <p:anim calcmode="lin" valueType="num">
                                      <p:cBhvr additive="base">
                                        <p:cTn dur="500"/>
                                        <p:tgtEl>
                                          <p:spTgt spid="9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500"/>
                                        <p:tgtEl>
                                          <p:spTgt spid="10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p:tgtEl>
                                          <p:spTgt spid="10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500"/>
                                        <p:tgtEl>
                                          <p:spTgt spid="9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5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500"/>
                                        <p:tgtEl>
                                          <p:spTgt spid="9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p:tgtEl>
                                          <p:spTgt spid="10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p:tgtEl>
                                          <p:spTgt spid="10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anim calcmode="lin" valueType="num">
                                      <p:cBhvr additive="base">
                                        <p:cTn dur="500"/>
                                        <p:tgtEl>
                                          <p:spTgt spid="8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1" st="1"/>
                                            </p:txEl>
                                          </p:spTgt>
                                        </p:tgtEl>
                                        <p:attrNameLst>
                                          <p:attrName>style.visibility</p:attrName>
                                        </p:attrNameLst>
                                      </p:cBhvr>
                                      <p:to>
                                        <p:strVal val="visible"/>
                                      </p:to>
                                    </p:set>
                                    <p:anim calcmode="lin" valueType="num">
                                      <p:cBhvr additive="base">
                                        <p:cTn dur="500"/>
                                        <p:tgtEl>
                                          <p:spTgt spid="8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500"/>
                                        <p:tgtEl>
                                          <p:spTgt spid="10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500"/>
                                        <p:tgtEl>
                                          <p:spTgt spid="10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p:tgtEl>
                                          <p:spTgt spid="10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Splitting Data</a:t>
            </a:r>
            <a:r>
              <a:rPr lang="en-US" sz="3959">
                <a:solidFill>
                  <a:schemeClr val="lt1"/>
                </a:solidFill>
                <a:latin typeface="Calibri"/>
                <a:ea typeface="Calibri"/>
                <a:cs typeface="Calibri"/>
                <a:sym typeface="Calibri"/>
              </a:rPr>
              <a:t> </a:t>
            </a:r>
            <a:endParaRPr sz="3959"/>
          </a:p>
        </p:txBody>
      </p:sp>
      <p:pic>
        <p:nvPicPr>
          <p:cNvPr id="186" name="Google Shape;186;p22"/>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87" name="Google Shape;187;p22"/>
          <p:cNvSpPr txBox="1"/>
          <p:nvPr>
            <p:ph idx="1" type="body"/>
          </p:nvPr>
        </p:nvSpPr>
        <p:spPr>
          <a:xfrm>
            <a:off x="429750" y="3240975"/>
            <a:ext cx="11155200" cy="3205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sz="1800">
                <a:solidFill>
                  <a:srgbClr val="212529"/>
                </a:solidFill>
                <a:highlight>
                  <a:srgbClr val="FFFFFF"/>
                </a:highlight>
              </a:rPr>
              <a:t>Python has a library sklearn which contains a function ‘train_test_split’. This function is used to Split arrays or matrices into random train and test subsets.</a:t>
            </a:r>
            <a:endParaRPr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t/>
            </a:r>
            <a:endParaRPr b="1"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rPr b="1" lang="en-US" sz="1800">
                <a:solidFill>
                  <a:srgbClr val="212529"/>
                </a:solidFill>
                <a:highlight>
                  <a:srgbClr val="FFFFFF"/>
                </a:highlight>
              </a:rPr>
              <a:t>test_size </a:t>
            </a:r>
            <a:r>
              <a:rPr b="1" i="1" lang="en-US" sz="1800">
                <a:solidFill>
                  <a:srgbClr val="212529"/>
                </a:solidFill>
                <a:highlight>
                  <a:srgbClr val="FFFFFF"/>
                </a:highlight>
              </a:rPr>
              <a:t>float or int, default=None:</a:t>
            </a:r>
            <a:endParaRPr b="1" i="1" sz="1800">
              <a:solidFill>
                <a:srgbClr val="212529"/>
              </a:solidFill>
              <a:highlight>
                <a:srgbClr val="FFFFFF"/>
              </a:highlight>
            </a:endParaRPr>
          </a:p>
          <a:p>
            <a:pPr indent="0" lvl="0" marL="0" rtl="0" algn="l">
              <a:lnSpc>
                <a:spcPct val="115000"/>
              </a:lnSpc>
              <a:spcBef>
                <a:spcPts val="0"/>
              </a:spcBef>
              <a:spcAft>
                <a:spcPts val="0"/>
              </a:spcAft>
              <a:buClr>
                <a:schemeClr val="dk1"/>
              </a:buClr>
              <a:buSzPts val="1100"/>
              <a:buNone/>
            </a:pPr>
            <a:r>
              <a:rPr lang="en-US" sz="1800">
                <a:solidFill>
                  <a:srgbClr val="212529"/>
                </a:solidFill>
                <a:highlight>
                  <a:srgbClr val="FFFFFF"/>
                </a:highlight>
              </a:rPr>
              <a:t>If float, should be between 0.0 and 1.0 and represent the proportion of the dataset to include in the test split. If int, represents the absolute number of test samples. If None, the value is set to the complement of the train size. If </a:t>
            </a:r>
            <a:r>
              <a:rPr lang="en-US" sz="1800">
                <a:solidFill>
                  <a:srgbClr val="222222"/>
                </a:solidFill>
                <a:highlight>
                  <a:srgbClr val="FFFFFF"/>
                </a:highlight>
              </a:rPr>
              <a:t>train_size</a:t>
            </a:r>
            <a:r>
              <a:rPr lang="en-US" sz="1800">
                <a:solidFill>
                  <a:srgbClr val="212529"/>
                </a:solidFill>
                <a:highlight>
                  <a:srgbClr val="FFFFFF"/>
                </a:highlight>
              </a:rPr>
              <a:t> is also None, it will be set to 0.25.</a:t>
            </a:r>
            <a:endParaRPr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None/>
            </a:pPr>
            <a:r>
              <a:rPr b="1" lang="en-US" sz="1800">
                <a:solidFill>
                  <a:srgbClr val="212529"/>
                </a:solidFill>
                <a:highlight>
                  <a:srgbClr val="FFFFFF"/>
                </a:highlight>
              </a:rPr>
              <a:t>random_state </a:t>
            </a:r>
            <a:r>
              <a:rPr b="1" i="1" lang="en-US" sz="1800">
                <a:solidFill>
                  <a:srgbClr val="212529"/>
                </a:solidFill>
                <a:highlight>
                  <a:srgbClr val="FFFFFF"/>
                </a:highlight>
              </a:rPr>
              <a:t>int or RandomState instance, default=None</a:t>
            </a:r>
            <a:endParaRPr b="1" i="1"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US" sz="1800">
                <a:solidFill>
                  <a:srgbClr val="212529"/>
                </a:solidFill>
                <a:highlight>
                  <a:srgbClr val="FFFFFF"/>
                </a:highlight>
              </a:rPr>
              <a:t>Controls the shuffling applied to the data before applying the split. Pass an int for reproducible output across multiple function calls. </a:t>
            </a:r>
            <a:endParaRPr sz="1800">
              <a:solidFill>
                <a:srgbClr val="212529"/>
              </a:solidFill>
              <a:highlight>
                <a:srgbClr val="FFFFFF"/>
              </a:highlight>
            </a:endParaRPr>
          </a:p>
          <a:p>
            <a:pPr indent="-50800" lvl="0" marL="228600" rtl="0" algn="l">
              <a:lnSpc>
                <a:spcPct val="90000"/>
              </a:lnSpc>
              <a:spcBef>
                <a:spcPts val="1200"/>
              </a:spcBef>
              <a:spcAft>
                <a:spcPts val="0"/>
              </a:spcAft>
              <a:buClr>
                <a:schemeClr val="dk1"/>
              </a:buClr>
              <a:buSzPts val="2800"/>
              <a:buNone/>
            </a:pPr>
            <a:r>
              <a:t/>
            </a:r>
            <a:endParaRPr sz="1800">
              <a:solidFill>
                <a:srgbClr val="212529"/>
              </a:solidFill>
              <a:highlight>
                <a:srgbClr val="FFFFFF"/>
              </a:highlight>
            </a:endParaRPr>
          </a:p>
        </p:txBody>
      </p:sp>
      <p:pic>
        <p:nvPicPr>
          <p:cNvPr id="188" name="Google Shape;188;p22"/>
          <p:cNvPicPr preferRelativeResize="0"/>
          <p:nvPr/>
        </p:nvPicPr>
        <p:blipFill>
          <a:blip r:embed="rId4">
            <a:alphaModFix/>
          </a:blip>
          <a:stretch>
            <a:fillRect/>
          </a:stretch>
        </p:blipFill>
        <p:spPr>
          <a:xfrm>
            <a:off x="152400" y="1113025"/>
            <a:ext cx="11432551" cy="1017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Selecting Algorithm</a:t>
            </a:r>
            <a:r>
              <a:rPr lang="en-US" sz="3959">
                <a:solidFill>
                  <a:schemeClr val="lt1"/>
                </a:solidFill>
                <a:latin typeface="Calibri"/>
                <a:ea typeface="Calibri"/>
                <a:cs typeface="Calibri"/>
                <a:sym typeface="Calibri"/>
              </a:rPr>
              <a:t> </a:t>
            </a:r>
            <a:endParaRPr sz="3959"/>
          </a:p>
        </p:txBody>
      </p:sp>
      <p:pic>
        <p:nvPicPr>
          <p:cNvPr id="195" name="Google Shape;195;p23"/>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96" name="Google Shape;196;p23"/>
          <p:cNvSpPr txBox="1"/>
          <p:nvPr>
            <p:ph idx="1" type="body"/>
          </p:nvPr>
        </p:nvSpPr>
        <p:spPr>
          <a:xfrm>
            <a:off x="429750" y="3706550"/>
            <a:ext cx="11155200" cy="2739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22222"/>
                </a:solidFill>
                <a:highlight>
                  <a:srgbClr val="FFFFFF"/>
                </a:highlight>
              </a:rPr>
              <a:t>Random forests or random decision forests are an ensemble learning method for classification, regression and other tasks that operate by constructing a multitude of decision trees at training time and outputting the class that is the mode of the classes or mean prediction of the individual trees.</a:t>
            </a:r>
            <a:endParaRPr sz="2400">
              <a:solidFill>
                <a:srgbClr val="212529"/>
              </a:solidFill>
              <a:highlight>
                <a:srgbClr val="FFFFFF"/>
              </a:highlight>
            </a:endParaRPr>
          </a:p>
        </p:txBody>
      </p:sp>
      <p:pic>
        <p:nvPicPr>
          <p:cNvPr id="197" name="Google Shape;197;p23"/>
          <p:cNvPicPr preferRelativeResize="0"/>
          <p:nvPr/>
        </p:nvPicPr>
        <p:blipFill>
          <a:blip r:embed="rId4">
            <a:alphaModFix/>
          </a:blip>
          <a:stretch>
            <a:fillRect/>
          </a:stretch>
        </p:blipFill>
        <p:spPr>
          <a:xfrm>
            <a:off x="152400" y="1113024"/>
            <a:ext cx="11571000" cy="1214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Fitting the model to trained dataset</a:t>
            </a:r>
            <a:r>
              <a:rPr lang="en-US" sz="3959">
                <a:solidFill>
                  <a:schemeClr val="lt1"/>
                </a:solidFill>
                <a:latin typeface="Calibri"/>
                <a:ea typeface="Calibri"/>
                <a:cs typeface="Calibri"/>
                <a:sym typeface="Calibri"/>
              </a:rPr>
              <a:t> </a:t>
            </a:r>
            <a:endParaRPr sz="3959"/>
          </a:p>
        </p:txBody>
      </p:sp>
      <p:pic>
        <p:nvPicPr>
          <p:cNvPr id="204" name="Google Shape;204;p2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05" name="Google Shape;205;p24"/>
          <p:cNvSpPr txBox="1"/>
          <p:nvPr>
            <p:ph idx="1" type="body"/>
          </p:nvPr>
        </p:nvSpPr>
        <p:spPr>
          <a:xfrm>
            <a:off x="429750" y="4154200"/>
            <a:ext cx="11155200" cy="22920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have used the fit() function to fit our model to the training dataset and hence passed the parameters for the same.</a:t>
            </a:r>
            <a:endParaRPr sz="2400">
              <a:solidFill>
                <a:srgbClr val="212529"/>
              </a:solidFill>
              <a:highlight>
                <a:srgbClr val="FFFFFF"/>
              </a:highlight>
            </a:endParaRPr>
          </a:p>
        </p:txBody>
      </p:sp>
      <p:pic>
        <p:nvPicPr>
          <p:cNvPr id="206" name="Google Shape;206;p24"/>
          <p:cNvPicPr preferRelativeResize="0"/>
          <p:nvPr/>
        </p:nvPicPr>
        <p:blipFill>
          <a:blip r:embed="rId4">
            <a:alphaModFix/>
          </a:blip>
          <a:stretch>
            <a:fillRect/>
          </a:stretch>
        </p:blipFill>
        <p:spPr>
          <a:xfrm>
            <a:off x="429750" y="1691085"/>
            <a:ext cx="11155200" cy="138551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Saving the model</a:t>
            </a:r>
            <a:endParaRPr sz="3959"/>
          </a:p>
        </p:txBody>
      </p:sp>
      <p:pic>
        <p:nvPicPr>
          <p:cNvPr id="213" name="Google Shape;213;p2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14" name="Google Shape;214;p25"/>
          <p:cNvSpPr txBox="1"/>
          <p:nvPr>
            <p:ph idx="1" type="body"/>
          </p:nvPr>
        </p:nvSpPr>
        <p:spPr>
          <a:xfrm>
            <a:off x="429750" y="4942050"/>
            <a:ext cx="11155200" cy="15042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can use the Pickle library in Python to save our model. In this code we can see that the model has been saved as a string.</a:t>
            </a:r>
            <a:endParaRPr sz="2400">
              <a:solidFill>
                <a:srgbClr val="212529"/>
              </a:solidFill>
              <a:highlight>
                <a:srgbClr val="FFFFFF"/>
              </a:highlight>
            </a:endParaRPr>
          </a:p>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So, first we save the model as a string, then we load it and use it to make predictions.</a:t>
            </a:r>
            <a:endParaRPr sz="2400">
              <a:solidFill>
                <a:srgbClr val="212529"/>
              </a:solidFill>
              <a:highlight>
                <a:srgbClr val="FFFFFF"/>
              </a:highlight>
            </a:endParaRPr>
          </a:p>
        </p:txBody>
      </p:sp>
      <p:pic>
        <p:nvPicPr>
          <p:cNvPr id="215" name="Google Shape;215;p25"/>
          <p:cNvPicPr preferRelativeResize="0"/>
          <p:nvPr/>
        </p:nvPicPr>
        <p:blipFill>
          <a:blip r:embed="rId4">
            <a:alphaModFix/>
          </a:blip>
          <a:stretch>
            <a:fillRect/>
          </a:stretch>
        </p:blipFill>
        <p:spPr>
          <a:xfrm>
            <a:off x="2769975" y="1077224"/>
            <a:ext cx="6974200" cy="3513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Confusion Matrix</a:t>
            </a:r>
            <a:endParaRPr sz="3959"/>
          </a:p>
        </p:txBody>
      </p:sp>
      <p:pic>
        <p:nvPicPr>
          <p:cNvPr id="222" name="Google Shape;222;p2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23" name="Google Shape;223;p26"/>
          <p:cNvSpPr txBox="1"/>
          <p:nvPr>
            <p:ph idx="1" type="body"/>
          </p:nvPr>
        </p:nvSpPr>
        <p:spPr>
          <a:xfrm>
            <a:off x="429750" y="4423700"/>
            <a:ext cx="11155200" cy="2022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Confusion Matrix function is present in the sklearn library of Python. </a:t>
            </a:r>
            <a:r>
              <a:rPr lang="en-US" sz="2400">
                <a:solidFill>
                  <a:srgbClr val="222222"/>
                </a:solidFill>
                <a:highlight>
                  <a:srgbClr val="FFFFFF"/>
                </a:highlight>
              </a:rPr>
              <a:t>A </a:t>
            </a:r>
            <a:r>
              <a:rPr b="1" lang="en-US" sz="2400">
                <a:solidFill>
                  <a:srgbClr val="222222"/>
                </a:solidFill>
                <a:highlight>
                  <a:srgbClr val="FFFFFF"/>
                </a:highlight>
              </a:rPr>
              <a:t>confusion matrix</a:t>
            </a:r>
            <a:r>
              <a:rPr lang="en-US" sz="2400">
                <a:solidFill>
                  <a:srgbClr val="222222"/>
                </a:solidFill>
                <a:highlight>
                  <a:srgbClr val="FFFFFF"/>
                </a:highlight>
              </a:rPr>
              <a:t> is a table that is often used to describe the performance of a classification model (or “classifier”) on a set of test data for which the true values are known. It allows the visualization of the performance of an algorithm.</a:t>
            </a:r>
            <a:endParaRPr sz="2400">
              <a:solidFill>
                <a:srgbClr val="222222"/>
              </a:solidFill>
              <a:highlight>
                <a:schemeClr val="lt1"/>
              </a:highlight>
            </a:endParaRPr>
          </a:p>
          <a:p>
            <a:pPr indent="-50800" lvl="0" marL="228600" rtl="0" algn="l">
              <a:lnSpc>
                <a:spcPct val="90000"/>
              </a:lnSpc>
              <a:spcBef>
                <a:spcPts val="0"/>
              </a:spcBef>
              <a:spcAft>
                <a:spcPts val="0"/>
              </a:spcAft>
              <a:buClr>
                <a:schemeClr val="dk1"/>
              </a:buClr>
              <a:buSzPts val="2800"/>
              <a:buNone/>
            </a:pPr>
            <a:r>
              <a:t/>
            </a:r>
            <a:endParaRPr sz="2400">
              <a:solidFill>
                <a:srgbClr val="222222"/>
              </a:solidFill>
              <a:highlight>
                <a:srgbClr val="FFFFFF"/>
              </a:highlight>
            </a:endParaRPr>
          </a:p>
        </p:txBody>
      </p:sp>
      <p:pic>
        <p:nvPicPr>
          <p:cNvPr id="224" name="Google Shape;224;p26"/>
          <p:cNvPicPr preferRelativeResize="0"/>
          <p:nvPr/>
        </p:nvPicPr>
        <p:blipFill>
          <a:blip r:embed="rId4">
            <a:alphaModFix/>
          </a:blip>
          <a:stretch>
            <a:fillRect/>
          </a:stretch>
        </p:blipFill>
        <p:spPr>
          <a:xfrm>
            <a:off x="2922375" y="1560674"/>
            <a:ext cx="6169950" cy="1429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Precision, Recall, Support, Fscore</a:t>
            </a:r>
            <a:endParaRPr sz="3959"/>
          </a:p>
        </p:txBody>
      </p:sp>
      <p:pic>
        <p:nvPicPr>
          <p:cNvPr id="231" name="Google Shape;231;p2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32" name="Google Shape;232;p27"/>
          <p:cNvSpPr txBox="1"/>
          <p:nvPr>
            <p:ph idx="1" type="body"/>
          </p:nvPr>
        </p:nvSpPr>
        <p:spPr>
          <a:xfrm>
            <a:off x="429750" y="4423700"/>
            <a:ext cx="11155200" cy="2022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100">
                <a:solidFill>
                  <a:srgbClr val="212529"/>
                </a:solidFill>
                <a:highlight>
                  <a:srgbClr val="FFFFFF"/>
                </a:highlight>
              </a:rPr>
              <a:t>The </a:t>
            </a:r>
            <a:r>
              <a:rPr b="1" lang="en-US" sz="2100">
                <a:solidFill>
                  <a:srgbClr val="212529"/>
                </a:solidFill>
                <a:highlight>
                  <a:srgbClr val="FFFFFF"/>
                </a:highlight>
              </a:rPr>
              <a:t>precision</a:t>
            </a:r>
            <a:r>
              <a:rPr lang="en-US" sz="2100">
                <a:solidFill>
                  <a:srgbClr val="212529"/>
                </a:solidFill>
                <a:highlight>
                  <a:srgbClr val="FFFFFF"/>
                </a:highlight>
              </a:rPr>
              <a:t> is intuitively the ability of the classifier not to label as positive a sample that is negative. The </a:t>
            </a:r>
            <a:r>
              <a:rPr b="1" lang="en-US" sz="2100">
                <a:solidFill>
                  <a:srgbClr val="212529"/>
                </a:solidFill>
                <a:highlight>
                  <a:srgbClr val="FFFFFF"/>
                </a:highlight>
              </a:rPr>
              <a:t>recall</a:t>
            </a:r>
            <a:r>
              <a:rPr lang="en-US" sz="2100">
                <a:solidFill>
                  <a:srgbClr val="212529"/>
                </a:solidFill>
                <a:highlight>
                  <a:srgbClr val="FFFFFF"/>
                </a:highlight>
              </a:rPr>
              <a:t> is intuitively the ability of the classifier to find all the positive samples.The </a:t>
            </a:r>
            <a:r>
              <a:rPr b="1" lang="en-US" sz="2100">
                <a:solidFill>
                  <a:srgbClr val="212529"/>
                </a:solidFill>
                <a:highlight>
                  <a:srgbClr val="FFFFFF"/>
                </a:highlight>
              </a:rPr>
              <a:t>F-beta score</a:t>
            </a:r>
            <a:r>
              <a:rPr lang="en-US" sz="2100">
                <a:solidFill>
                  <a:srgbClr val="212529"/>
                </a:solidFill>
                <a:highlight>
                  <a:srgbClr val="FFFFFF"/>
                </a:highlight>
              </a:rPr>
              <a:t> can be interpreted as a weighted harmonic mean of the precision and recall, where an F-beta score reaches its best value at 1 and worst score at 0.The support is the number of occurrences of each class in </a:t>
            </a:r>
            <a:r>
              <a:rPr lang="en-US" sz="2100">
                <a:solidFill>
                  <a:srgbClr val="222222"/>
                </a:solidFill>
                <a:highlight>
                  <a:srgbClr val="FFFFFF"/>
                </a:highlight>
              </a:rPr>
              <a:t>y_true</a:t>
            </a:r>
            <a:r>
              <a:rPr lang="en-US" sz="2100">
                <a:solidFill>
                  <a:srgbClr val="212529"/>
                </a:solidFill>
                <a:highlight>
                  <a:srgbClr val="FFFFFF"/>
                </a:highlight>
              </a:rPr>
              <a:t>. </a:t>
            </a:r>
            <a:r>
              <a:rPr lang="en-US" sz="2100">
                <a:solidFill>
                  <a:srgbClr val="212529"/>
                </a:solidFill>
                <a:highlight>
                  <a:srgbClr val="FFFFFF"/>
                </a:highlight>
              </a:rPr>
              <a:t>We have used the </a:t>
            </a:r>
            <a:r>
              <a:rPr lang="en-US" sz="2100">
                <a:highlight>
                  <a:srgbClr val="FFFFFF"/>
                </a:highlight>
              </a:rPr>
              <a:t>precision_recall_fscore_support</a:t>
            </a:r>
            <a:r>
              <a:rPr lang="en-US" sz="2100">
                <a:solidFill>
                  <a:srgbClr val="212529"/>
                </a:solidFill>
                <a:highlight>
                  <a:srgbClr val="FFFFFF"/>
                </a:highlight>
              </a:rPr>
              <a:t>() function for the same.</a:t>
            </a:r>
            <a:endParaRPr sz="2100">
              <a:solidFill>
                <a:srgbClr val="212529"/>
              </a:solidFill>
              <a:highlight>
                <a:srgbClr val="FFFFFF"/>
              </a:highlight>
            </a:endParaRPr>
          </a:p>
          <a:p>
            <a:pPr indent="-50800" lvl="0" marL="228600" rtl="0" algn="l">
              <a:spcBef>
                <a:spcPts val="0"/>
              </a:spcBef>
              <a:spcAft>
                <a:spcPts val="0"/>
              </a:spcAft>
              <a:buClr>
                <a:schemeClr val="dk1"/>
              </a:buClr>
              <a:buSzPts val="2800"/>
              <a:buNone/>
            </a:pPr>
            <a:r>
              <a:rPr lang="en-US" sz="2100">
                <a:highlight>
                  <a:srgbClr val="FFFFFF"/>
                </a:highlight>
              </a:rPr>
              <a:t>**In the same way we will calculate the confusion matrix, precision, recall, support and fscore for the test dataset.**</a:t>
            </a:r>
            <a:endParaRPr sz="1400">
              <a:solidFill>
                <a:srgbClr val="212529"/>
              </a:solidFill>
              <a:highlight>
                <a:srgbClr val="FFFFFF"/>
              </a:highlight>
            </a:endParaRPr>
          </a:p>
        </p:txBody>
      </p:sp>
      <p:pic>
        <p:nvPicPr>
          <p:cNvPr id="233" name="Google Shape;233;p27"/>
          <p:cNvPicPr preferRelativeResize="0"/>
          <p:nvPr/>
        </p:nvPicPr>
        <p:blipFill>
          <a:blip r:embed="rId4">
            <a:alphaModFix/>
          </a:blip>
          <a:stretch>
            <a:fillRect/>
          </a:stretch>
        </p:blipFill>
        <p:spPr>
          <a:xfrm>
            <a:off x="429750" y="1739724"/>
            <a:ext cx="10783549" cy="1214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Prediction</a:t>
            </a:r>
            <a:endParaRPr sz="3959"/>
          </a:p>
        </p:txBody>
      </p:sp>
      <p:pic>
        <p:nvPicPr>
          <p:cNvPr id="240" name="Google Shape;240;p2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41" name="Google Shape;241;p28"/>
          <p:cNvSpPr txBox="1"/>
          <p:nvPr>
            <p:ph idx="1" type="body"/>
          </p:nvPr>
        </p:nvSpPr>
        <p:spPr>
          <a:xfrm>
            <a:off x="429750" y="5461325"/>
            <a:ext cx="11155200" cy="984900"/>
          </a:xfrm>
          <a:prstGeom prst="rect">
            <a:avLst/>
          </a:prstGeom>
          <a:noFill/>
          <a:ln>
            <a:noFill/>
          </a:ln>
        </p:spPr>
        <p:txBody>
          <a:bodyPr anchorCtr="0" anchor="t" bIns="45700" lIns="91425" spcFirstLastPara="1" rIns="91425" wrap="square" tIns="45700">
            <a:noAutofit/>
          </a:bodyPr>
          <a:lstStyle/>
          <a:p>
            <a:pPr indent="-50800" lvl="0" marL="228600" rtl="0" algn="l">
              <a:spcBef>
                <a:spcPts val="0"/>
              </a:spcBef>
              <a:spcAft>
                <a:spcPts val="0"/>
              </a:spcAft>
              <a:buClr>
                <a:schemeClr val="dk1"/>
              </a:buClr>
              <a:buSzPts val="2800"/>
              <a:buNone/>
            </a:pPr>
            <a:r>
              <a:rPr lang="en-US" sz="2100">
                <a:solidFill>
                  <a:srgbClr val="212529"/>
                </a:solidFill>
                <a:highlight>
                  <a:srgbClr val="FFFFFF"/>
                </a:highlight>
              </a:rPr>
              <a:t>We have used the predict() function for making the predictions on our model. </a:t>
            </a:r>
            <a:r>
              <a:rPr lang="en-US" sz="2100">
                <a:solidFill>
                  <a:srgbClr val="212529"/>
                </a:solidFill>
                <a:highlight>
                  <a:schemeClr val="lt1"/>
                </a:highlight>
              </a:rPr>
              <a:t>Also, scatter() method is used to plot the graph for our predictions.</a:t>
            </a:r>
            <a:endParaRPr sz="1400">
              <a:solidFill>
                <a:srgbClr val="212529"/>
              </a:solidFill>
              <a:highlight>
                <a:srgbClr val="FFFFFF"/>
              </a:highlight>
            </a:endParaRPr>
          </a:p>
        </p:txBody>
      </p:sp>
      <p:pic>
        <p:nvPicPr>
          <p:cNvPr id="242" name="Google Shape;242;p28"/>
          <p:cNvPicPr preferRelativeResize="0"/>
          <p:nvPr/>
        </p:nvPicPr>
        <p:blipFill>
          <a:blip r:embed="rId4">
            <a:alphaModFix/>
          </a:blip>
          <a:stretch>
            <a:fillRect/>
          </a:stretch>
        </p:blipFill>
        <p:spPr>
          <a:xfrm>
            <a:off x="2198375" y="1095125"/>
            <a:ext cx="7860700" cy="424523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9"/>
          <p:cNvSpPr txBox="1"/>
          <p:nvPr>
            <p:ph type="title"/>
          </p:nvPr>
        </p:nvSpPr>
        <p:spPr>
          <a:xfrm>
            <a:off x="1022855" y="763642"/>
            <a:ext cx="10146300" cy="2026500"/>
          </a:xfrm>
          <a:prstGeom prst="rect">
            <a:avLst/>
          </a:prstGeom>
          <a:noFill/>
          <a:ln cap="flat" cmpd="sng" w="9525">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5400"/>
              <a:buFont typeface="Calibri"/>
              <a:buNone/>
            </a:pPr>
            <a:r>
              <a:rPr lang="en-US" sz="5400">
                <a:solidFill>
                  <a:srgbClr val="00B050"/>
                </a:solidFill>
              </a:rPr>
              <a:t>Evaluate, Tune and Improve Neural Network</a:t>
            </a:r>
            <a:br>
              <a:rPr lang="en-US" sz="5400"/>
            </a:br>
            <a:endParaRPr b="1" sz="5400">
              <a:solidFill>
                <a:srgbClr val="00B050"/>
              </a:solidFill>
            </a:endParaRPr>
          </a:p>
        </p:txBody>
      </p:sp>
      <p:pic>
        <p:nvPicPr>
          <p:cNvPr id="249" name="Google Shape;249;p2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50" name="Google Shape;250;p29"/>
          <p:cNvSpPr txBox="1"/>
          <p:nvPr/>
        </p:nvSpPr>
        <p:spPr>
          <a:xfrm>
            <a:off x="1110175" y="2940300"/>
            <a:ext cx="10059000" cy="33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300">
                <a:solidFill>
                  <a:schemeClr val="dk1"/>
                </a:solidFill>
                <a:latin typeface="Calibri"/>
                <a:ea typeface="Calibri"/>
                <a:cs typeface="Calibri"/>
                <a:sym typeface="Calibri"/>
              </a:rPr>
              <a:t>In this code we have used the MSE, MAE and RMSE method for evaluation. </a:t>
            </a:r>
            <a:endParaRPr sz="23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300">
                <a:solidFill>
                  <a:schemeClr val="dk1"/>
                </a:solidFill>
                <a:latin typeface="Calibri"/>
                <a:ea typeface="Calibri"/>
                <a:cs typeface="Calibri"/>
                <a:sym typeface="Calibri"/>
              </a:rPr>
              <a:t>Mean Absolute Error:</a:t>
            </a:r>
            <a:r>
              <a:rPr lang="en-US" sz="2300">
                <a:solidFill>
                  <a:schemeClr val="dk1"/>
                </a:solidFill>
                <a:latin typeface="Calibri"/>
                <a:ea typeface="Calibri"/>
                <a:cs typeface="Calibri"/>
                <a:sym typeface="Calibri"/>
              </a:rPr>
              <a:t> </a:t>
            </a:r>
            <a:r>
              <a:rPr lang="en-US" sz="2300">
                <a:solidFill>
                  <a:srgbClr val="333333"/>
                </a:solidFill>
                <a:highlight>
                  <a:schemeClr val="lt1"/>
                </a:highlight>
                <a:latin typeface="Calibri"/>
                <a:ea typeface="Calibri"/>
                <a:cs typeface="Calibri"/>
                <a:sym typeface="Calibri"/>
              </a:rPr>
              <a:t>We know that an error basically is the absolute difference between the actual or true values and the values that are predicted.</a:t>
            </a:r>
            <a:endParaRPr sz="2300">
              <a:solidFill>
                <a:srgbClr val="333333"/>
              </a:solidFill>
              <a:highlight>
                <a:schemeClr val="lt1"/>
              </a:highlight>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300">
                <a:solidFill>
                  <a:srgbClr val="333333"/>
                </a:solidFill>
                <a:highlight>
                  <a:schemeClr val="lt1"/>
                </a:highlight>
                <a:latin typeface="Calibri"/>
                <a:ea typeface="Calibri"/>
                <a:cs typeface="Calibri"/>
                <a:sym typeface="Calibri"/>
              </a:rPr>
              <a:t>Mean Square Error:</a:t>
            </a:r>
            <a:r>
              <a:rPr lang="en-US" sz="2300">
                <a:solidFill>
                  <a:srgbClr val="333333"/>
                </a:solidFill>
                <a:highlight>
                  <a:schemeClr val="lt1"/>
                </a:highlight>
                <a:latin typeface="Calibri"/>
                <a:ea typeface="Calibri"/>
                <a:cs typeface="Calibri"/>
                <a:sym typeface="Calibri"/>
              </a:rPr>
              <a:t> MSE is calculated by taking the average of the square of the difference between the original and predicted values of the data.</a:t>
            </a:r>
            <a:endParaRPr sz="2300">
              <a:solidFill>
                <a:srgbClr val="333333"/>
              </a:solidFill>
              <a:highlight>
                <a:schemeClr val="lt1"/>
              </a:highlight>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300">
                <a:solidFill>
                  <a:srgbClr val="333333"/>
                </a:solidFill>
                <a:highlight>
                  <a:schemeClr val="lt1"/>
                </a:highlight>
                <a:latin typeface="Calibri"/>
                <a:ea typeface="Calibri"/>
                <a:cs typeface="Calibri"/>
                <a:sym typeface="Calibri"/>
              </a:rPr>
              <a:t>Root Mean Square Error:</a:t>
            </a:r>
            <a:r>
              <a:rPr lang="en-US" sz="2300">
                <a:solidFill>
                  <a:srgbClr val="333333"/>
                </a:solidFill>
                <a:highlight>
                  <a:schemeClr val="lt1"/>
                </a:highlight>
                <a:latin typeface="Calibri"/>
                <a:ea typeface="Calibri"/>
                <a:cs typeface="Calibri"/>
                <a:sym typeface="Calibri"/>
              </a:rPr>
              <a:t> RMSE is the standard deviation of the errors which occur when a prediction is made on a dataset. This is the same as MSE (Mean Squared Error) but the root of the value is considered while determining the accuracy of the model.</a:t>
            </a:r>
            <a:endParaRPr sz="2300">
              <a:solidFill>
                <a:srgbClr val="333333"/>
              </a:solidFill>
              <a:highlight>
                <a:schemeClr val="lt1"/>
              </a:highlight>
              <a:latin typeface="Calibri"/>
              <a:ea typeface="Calibri"/>
              <a:cs typeface="Calibri"/>
              <a:sym typeface="Calibri"/>
            </a:endParaRPr>
          </a:p>
          <a:p>
            <a:pPr indent="0" lvl="0" marL="0" rtl="0" algn="l">
              <a:spcBef>
                <a:spcPts val="0"/>
              </a:spcBef>
              <a:spcAft>
                <a:spcPts val="0"/>
              </a:spcAft>
              <a:buNone/>
            </a:pPr>
            <a:r>
              <a:t/>
            </a:r>
            <a:endParaRPr b="1" sz="2400" u="sng">
              <a:solidFill>
                <a:schemeClr val="dk1"/>
              </a:solidFill>
              <a:highlight>
                <a:srgbClr val="FDFDFD"/>
              </a:highlight>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2000"/>
                                        <p:tgtEl>
                                          <p:spTgt spid="2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lang="en-US">
                <a:solidFill>
                  <a:srgbClr val="00B050"/>
                </a:solidFill>
              </a:rPr>
              <a:t>Calculating Efficiency:</a:t>
            </a:r>
            <a:endParaRPr>
              <a:solidFill>
                <a:srgbClr val="00B050"/>
              </a:solidFill>
            </a:endParaRPr>
          </a:p>
        </p:txBody>
      </p:sp>
      <p:sp>
        <p:nvSpPr>
          <p:cNvPr id="257" name="Google Shape;257;p30"/>
          <p:cNvSpPr txBox="1"/>
          <p:nvPr>
            <p:ph idx="1" type="body"/>
          </p:nvPr>
        </p:nvSpPr>
        <p:spPr>
          <a:xfrm>
            <a:off x="838200" y="4333250"/>
            <a:ext cx="10515600" cy="1843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800">
                <a:highlight>
                  <a:schemeClr val="lt1"/>
                </a:highlight>
              </a:rPr>
              <a:t>Accuracy is the most intuitive performance measure and it is simply a ratio of correctly predicted observation to the total observations. One may think that, if we have high accuracy then our model is best. Yes, accuracy is a great measure but only when you have symmetric datasets where values of false positive and false negatives are almost same. Therefore, you have to look at other parameters to evaluate the performance of your model. </a:t>
            </a:r>
            <a:endParaRPr sz="1800">
              <a:highlight>
                <a:schemeClr val="lt1"/>
              </a:highlight>
            </a:endParaRPr>
          </a:p>
          <a:p>
            <a:pPr indent="0" lvl="0" marL="0" rtl="0" algn="l">
              <a:lnSpc>
                <a:spcPct val="115000"/>
              </a:lnSpc>
              <a:spcBef>
                <a:spcPts val="1500"/>
              </a:spcBef>
              <a:spcAft>
                <a:spcPts val="0"/>
              </a:spcAft>
              <a:buClr>
                <a:schemeClr val="dk1"/>
              </a:buClr>
              <a:buSzPts val="1100"/>
              <a:buFont typeface="Arial"/>
              <a:buNone/>
            </a:pPr>
            <a:r>
              <a:rPr lang="en-US" sz="1800">
                <a:highlight>
                  <a:schemeClr val="lt1"/>
                </a:highlight>
              </a:rPr>
              <a:t>Accuracy = TP+TN/TP+FP+FN+TN</a:t>
            </a:r>
            <a:endParaRPr sz="1800">
              <a:highlight>
                <a:schemeClr val="lt1"/>
              </a:highlight>
            </a:endParaRPr>
          </a:p>
          <a:p>
            <a:pPr indent="-50800" lvl="0" marL="228600" rtl="0" algn="l">
              <a:spcBef>
                <a:spcPts val="1500"/>
              </a:spcBef>
              <a:spcAft>
                <a:spcPts val="0"/>
              </a:spcAft>
              <a:buClr>
                <a:schemeClr val="dk1"/>
              </a:buClr>
              <a:buSzPts val="2800"/>
              <a:buNone/>
            </a:pPr>
            <a:r>
              <a:t/>
            </a:r>
            <a:endParaRPr sz="1800">
              <a:highlight>
                <a:schemeClr val="lt1"/>
              </a:highlight>
            </a:endParaRPr>
          </a:p>
          <a:p>
            <a:pPr indent="-50800" lvl="0" marL="228600" rtl="0" algn="l">
              <a:spcBef>
                <a:spcPts val="0"/>
              </a:spcBef>
              <a:spcAft>
                <a:spcPts val="0"/>
              </a:spcAft>
              <a:buClr>
                <a:schemeClr val="dk1"/>
              </a:buClr>
              <a:buSzPts val="2800"/>
              <a:buNone/>
            </a:pPr>
            <a:r>
              <a:t/>
            </a:r>
            <a:endParaRPr/>
          </a:p>
          <a:p>
            <a:pPr indent="-50800" lvl="0" marL="228600" rtl="0" algn="l">
              <a:spcBef>
                <a:spcPts val="0"/>
              </a:spcBef>
              <a:spcAft>
                <a:spcPts val="0"/>
              </a:spcAft>
              <a:buClr>
                <a:schemeClr val="dk1"/>
              </a:buClr>
              <a:buSzPts val="2800"/>
              <a:buNone/>
            </a:pPr>
            <a:r>
              <a:t/>
            </a:r>
            <a:endParaRPr/>
          </a:p>
          <a:p>
            <a:pPr indent="-50800" lvl="0" marL="228600" rtl="0" algn="l">
              <a:spcBef>
                <a:spcPts val="0"/>
              </a:spcBef>
              <a:spcAft>
                <a:spcPts val="0"/>
              </a:spcAft>
              <a:buClr>
                <a:schemeClr val="dk1"/>
              </a:buClr>
              <a:buSzPts val="2800"/>
              <a:buNone/>
            </a:pPr>
            <a:r>
              <a:t/>
            </a:r>
            <a:endParaRPr sz="1800">
              <a:highlight>
                <a:schemeClr val="lt1"/>
              </a:highlight>
            </a:endParaRPr>
          </a:p>
          <a:p>
            <a:pPr indent="-50800" lvl="0" marL="228600" rtl="0" algn="l">
              <a:spcBef>
                <a:spcPts val="0"/>
              </a:spcBef>
              <a:spcAft>
                <a:spcPts val="0"/>
              </a:spcAft>
              <a:buClr>
                <a:schemeClr val="dk1"/>
              </a:buClr>
              <a:buSzPts val="2800"/>
              <a:buNone/>
            </a:pPr>
            <a:r>
              <a:t/>
            </a:r>
            <a:endParaRPr/>
          </a:p>
        </p:txBody>
      </p:sp>
      <p:pic>
        <p:nvPicPr>
          <p:cNvPr id="258" name="Google Shape;258;p3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pic>
        <p:nvPicPr>
          <p:cNvPr id="259" name="Google Shape;259;p30"/>
          <p:cNvPicPr preferRelativeResize="0"/>
          <p:nvPr/>
        </p:nvPicPr>
        <p:blipFill>
          <a:blip r:embed="rId4">
            <a:alphaModFix/>
          </a:blip>
          <a:stretch>
            <a:fillRect/>
          </a:stretch>
        </p:blipFill>
        <p:spPr>
          <a:xfrm>
            <a:off x="1881675" y="1784100"/>
            <a:ext cx="7577626" cy="1699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66" name="Google Shape;266;p31"/>
          <p:cNvSpPr txBox="1"/>
          <p:nvPr>
            <p:ph idx="1" type="body"/>
          </p:nvPr>
        </p:nvSpPr>
        <p:spPr>
          <a:xfrm>
            <a:off x="838200" y="1485400"/>
            <a:ext cx="10515600" cy="4351200"/>
          </a:xfrm>
          <a:prstGeom prst="rect">
            <a:avLst/>
          </a:prstGeom>
          <a:noFill/>
          <a:ln>
            <a:noFill/>
          </a:ln>
        </p:spPr>
        <p:txBody>
          <a:bodyPr anchorCtr="0" anchor="t" bIns="45700" lIns="91425" spcFirstLastPara="1" rIns="91425" wrap="square" tIns="45700">
            <a:noAutofit/>
          </a:bodyPr>
          <a:lstStyle/>
          <a:p>
            <a:pPr indent="-374650" lvl="0" marL="457200" rtl="0" algn="l">
              <a:lnSpc>
                <a:spcPct val="90000"/>
              </a:lnSpc>
              <a:spcBef>
                <a:spcPts val="0"/>
              </a:spcBef>
              <a:spcAft>
                <a:spcPts val="0"/>
              </a:spcAft>
              <a:buSzPts val="2300"/>
              <a:buFont typeface="Calibri"/>
              <a:buAutoNum type="arabicPeriod"/>
            </a:pPr>
            <a:r>
              <a:rPr b="1" lang="en-US" sz="2300"/>
              <a:t>When is Random Forest used?</a:t>
            </a:r>
            <a:endParaRPr b="1" sz="2300"/>
          </a:p>
          <a:p>
            <a:pPr indent="0" lvl="0" marL="457200" rtl="0" algn="l">
              <a:lnSpc>
                <a:spcPct val="115000"/>
              </a:lnSpc>
              <a:spcBef>
                <a:spcPts val="1400"/>
              </a:spcBef>
              <a:spcAft>
                <a:spcPts val="0"/>
              </a:spcAft>
              <a:buNone/>
            </a:pPr>
            <a:r>
              <a:rPr b="1" lang="en-US" sz="2100">
                <a:solidFill>
                  <a:srgbClr val="222222"/>
                </a:solidFill>
                <a:highlight>
                  <a:srgbClr val="FFFFFF"/>
                </a:highlight>
              </a:rPr>
              <a:t>Random forest</a:t>
            </a:r>
            <a:r>
              <a:rPr lang="en-US" sz="2100">
                <a:solidFill>
                  <a:srgbClr val="222222"/>
                </a:solidFill>
                <a:highlight>
                  <a:srgbClr val="FFFFFF"/>
                </a:highlight>
              </a:rPr>
              <a:t> algorithm can be </a:t>
            </a:r>
            <a:r>
              <a:rPr b="1" lang="en-US" sz="2100">
                <a:solidFill>
                  <a:srgbClr val="222222"/>
                </a:solidFill>
                <a:highlight>
                  <a:srgbClr val="FFFFFF"/>
                </a:highlight>
              </a:rPr>
              <a:t>used</a:t>
            </a:r>
            <a:r>
              <a:rPr lang="en-US" sz="2100">
                <a:solidFill>
                  <a:srgbClr val="222222"/>
                </a:solidFill>
                <a:highlight>
                  <a:srgbClr val="FFFFFF"/>
                </a:highlight>
              </a:rPr>
              <a:t> for both classifications and regression task. It provides higher accuracy. </a:t>
            </a:r>
            <a:r>
              <a:rPr b="1" lang="en-US" sz="2100">
                <a:solidFill>
                  <a:srgbClr val="222222"/>
                </a:solidFill>
                <a:highlight>
                  <a:srgbClr val="FFFFFF"/>
                </a:highlight>
              </a:rPr>
              <a:t>Random forest</a:t>
            </a:r>
            <a:r>
              <a:rPr lang="en-US" sz="2100">
                <a:solidFill>
                  <a:srgbClr val="222222"/>
                </a:solidFill>
                <a:highlight>
                  <a:srgbClr val="FFFFFF"/>
                </a:highlight>
              </a:rPr>
              <a:t> classifier will handle the missing values and maintain the accuracy of a large proportion of data. If there are more trees, it won't allow overfitting trees in the model.</a:t>
            </a:r>
            <a:endParaRPr sz="2100">
              <a:highlight>
                <a:srgbClr val="FFFFFF"/>
              </a:highlight>
            </a:endParaRPr>
          </a:p>
          <a:p>
            <a:pPr indent="-374650" lvl="0" marL="457200" rtl="0" algn="l">
              <a:lnSpc>
                <a:spcPct val="115000"/>
              </a:lnSpc>
              <a:spcBef>
                <a:spcPts val="1400"/>
              </a:spcBef>
              <a:spcAft>
                <a:spcPts val="0"/>
              </a:spcAft>
              <a:buSzPts val="2300"/>
              <a:buFont typeface="Calibri"/>
              <a:buAutoNum type="arabicPeriod"/>
            </a:pPr>
            <a:r>
              <a:rPr b="1" lang="en-US" sz="2300">
                <a:highlight>
                  <a:srgbClr val="FFFFFF"/>
                </a:highlight>
              </a:rPr>
              <a:t>What makes Random Forest unique?</a:t>
            </a:r>
            <a:endParaRPr b="1" sz="2300">
              <a:highlight>
                <a:srgbClr val="FFFFFF"/>
              </a:highlight>
            </a:endParaRPr>
          </a:p>
          <a:p>
            <a:pPr indent="0" lvl="0" marL="457200" rtl="0" algn="l">
              <a:lnSpc>
                <a:spcPct val="115000"/>
              </a:lnSpc>
              <a:spcBef>
                <a:spcPts val="1400"/>
              </a:spcBef>
              <a:spcAft>
                <a:spcPts val="0"/>
              </a:spcAft>
              <a:buNone/>
            </a:pPr>
            <a:r>
              <a:rPr b="1" lang="en-US" sz="2100">
                <a:solidFill>
                  <a:srgbClr val="222222"/>
                </a:solidFill>
                <a:highlight>
                  <a:srgbClr val="FFFFFF"/>
                </a:highlight>
              </a:rPr>
              <a:t>Random forest</a:t>
            </a:r>
            <a:r>
              <a:rPr lang="en-US" sz="2100">
                <a:solidFill>
                  <a:srgbClr val="222222"/>
                </a:solidFill>
                <a:highlight>
                  <a:srgbClr val="FFFFFF"/>
                </a:highlight>
              </a:rPr>
              <a:t> improves on bagging because it decorrelates the trees with the introduction of splitting on a </a:t>
            </a:r>
            <a:r>
              <a:rPr b="1" lang="en-US" sz="2100">
                <a:solidFill>
                  <a:srgbClr val="222222"/>
                </a:solidFill>
                <a:highlight>
                  <a:srgbClr val="FFFFFF"/>
                </a:highlight>
              </a:rPr>
              <a:t>random</a:t>
            </a:r>
            <a:r>
              <a:rPr lang="en-US" sz="2100">
                <a:solidFill>
                  <a:srgbClr val="222222"/>
                </a:solidFill>
                <a:highlight>
                  <a:srgbClr val="FFFFFF"/>
                </a:highlight>
              </a:rPr>
              <a:t> subset of features. This means that at each split of the tree, the model considers only a small subset of features rather than all of the features of the model.</a:t>
            </a:r>
            <a:endParaRPr sz="2100">
              <a:highlight>
                <a:srgbClr val="FFFFFF"/>
              </a:highlight>
            </a:endParaRPr>
          </a:p>
          <a:p>
            <a:pPr indent="0" lvl="0" marL="457200" rtl="0" algn="l">
              <a:lnSpc>
                <a:spcPct val="90000"/>
              </a:lnSpc>
              <a:spcBef>
                <a:spcPts val="1400"/>
              </a:spcBef>
              <a:spcAft>
                <a:spcPts val="0"/>
              </a:spcAft>
              <a:buNone/>
            </a:pPr>
            <a:r>
              <a:t/>
            </a:r>
            <a:endParaRPr sz="2300"/>
          </a:p>
          <a:p>
            <a:pPr indent="0" lvl="0" marL="457200" rtl="0" algn="l">
              <a:lnSpc>
                <a:spcPct val="90000"/>
              </a:lnSpc>
              <a:spcBef>
                <a:spcPts val="1000"/>
              </a:spcBef>
              <a:spcAft>
                <a:spcPts val="0"/>
              </a:spcAft>
              <a:buNone/>
            </a:pPr>
            <a:r>
              <a:t/>
            </a:r>
            <a:endParaRPr sz="2300"/>
          </a:p>
        </p:txBody>
      </p:sp>
      <p:pic>
        <p:nvPicPr>
          <p:cNvPr id="267" name="Google Shape;267;p31"/>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4"/>
          <p:cNvSpPr/>
          <p:nvPr/>
        </p:nvSpPr>
        <p:spPr>
          <a:xfrm>
            <a:off x="3596050" y="1522000"/>
            <a:ext cx="6410100" cy="11280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a:solidFill>
                  <a:schemeClr val="dk1"/>
                </a:solidFill>
                <a:latin typeface="Calibri"/>
                <a:ea typeface="Calibri"/>
                <a:cs typeface="Calibri"/>
                <a:sym typeface="Calibri"/>
              </a:rPr>
              <a:t>Stock Price Prediction</a:t>
            </a:r>
            <a:endParaRPr b="1" sz="5400">
              <a:solidFill>
                <a:schemeClr val="dk1"/>
              </a:solidFill>
              <a:latin typeface="Calibri"/>
              <a:ea typeface="Calibri"/>
              <a:cs typeface="Calibri"/>
              <a:sym typeface="Calibri"/>
            </a:endParaRPr>
          </a:p>
        </p:txBody>
      </p:sp>
      <p:pic>
        <p:nvPicPr>
          <p:cNvPr id="115" name="Google Shape;115;p1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16" name="Google Shape;116;p14"/>
          <p:cNvSpPr txBox="1"/>
          <p:nvPr/>
        </p:nvSpPr>
        <p:spPr>
          <a:xfrm>
            <a:off x="4573670" y="3346316"/>
            <a:ext cx="178016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Relevant Image</a:t>
            </a:r>
            <a:endParaRPr i="1" sz="1800">
              <a:solidFill>
                <a:schemeClr val="dk1"/>
              </a:solidFill>
              <a:latin typeface="Calibri"/>
              <a:ea typeface="Calibri"/>
              <a:cs typeface="Calibri"/>
              <a:sym typeface="Calibri"/>
            </a:endParaRPr>
          </a:p>
        </p:txBody>
      </p:sp>
      <p:pic>
        <p:nvPicPr>
          <p:cNvPr id="117" name="Google Shape;117;p14"/>
          <p:cNvPicPr preferRelativeResize="0"/>
          <p:nvPr/>
        </p:nvPicPr>
        <p:blipFill>
          <a:blip r:embed="rId4">
            <a:alphaModFix/>
          </a:blip>
          <a:stretch>
            <a:fillRect/>
          </a:stretch>
        </p:blipFill>
        <p:spPr>
          <a:xfrm>
            <a:off x="3498024" y="2748700"/>
            <a:ext cx="6410097" cy="3605686"/>
          </a:xfrm>
          <a:prstGeom prst="rect">
            <a:avLst/>
          </a:prstGeom>
          <a:noFill/>
          <a:ln>
            <a:noFill/>
          </a:ln>
        </p:spPr>
      </p:pic>
    </p:spTree>
  </p:cSld>
  <p:clrMapOvr>
    <a:masterClrMapping/>
  </p:clrMapOvr>
  <mc:AlternateContent>
    <mc:Choice Requires="p14">
      <p:transition spd="slow" p14:dur="15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74" name="Google Shape;274;p32"/>
          <p:cNvSpPr txBox="1"/>
          <p:nvPr>
            <p:ph idx="1" type="body"/>
          </p:nvPr>
        </p:nvSpPr>
        <p:spPr>
          <a:xfrm>
            <a:off x="838200" y="1485400"/>
            <a:ext cx="10515600" cy="43512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1400"/>
              </a:spcBef>
              <a:spcAft>
                <a:spcPts val="0"/>
              </a:spcAft>
              <a:buNone/>
            </a:pPr>
            <a:r>
              <a:rPr b="1" lang="en-US" sz="2300"/>
              <a:t>3. How does Random Forest work for Regression?</a:t>
            </a:r>
            <a:endParaRPr b="1" sz="2300"/>
          </a:p>
          <a:p>
            <a:pPr indent="-361950" lvl="0" marL="749300" marR="279400" rtl="0" algn="l">
              <a:lnSpc>
                <a:spcPct val="115000"/>
              </a:lnSpc>
              <a:spcBef>
                <a:spcPts val="1400"/>
              </a:spcBef>
              <a:spcAft>
                <a:spcPts val="0"/>
              </a:spcAft>
              <a:buClr>
                <a:srgbClr val="282829"/>
              </a:buClr>
              <a:buSzPts val="2100"/>
              <a:buFont typeface="Calibri"/>
              <a:buAutoNum type="arabicPeriod"/>
            </a:pPr>
            <a:r>
              <a:rPr lang="en-US" sz="2100">
                <a:solidFill>
                  <a:srgbClr val="282829"/>
                </a:solidFill>
                <a:highlight>
                  <a:srgbClr val="FFFFFF"/>
                </a:highlight>
              </a:rPr>
              <a:t>Sa</a:t>
            </a:r>
            <a:r>
              <a:rPr lang="en-US" sz="2100">
                <a:solidFill>
                  <a:srgbClr val="282829"/>
                </a:solidFill>
                <a:highlight>
                  <a:srgbClr val="FFFFFF"/>
                </a:highlight>
              </a:rPr>
              <a:t>mple multiple subsamples with replacement from the training data</a:t>
            </a:r>
            <a:endParaRPr sz="2100">
              <a:solidFill>
                <a:srgbClr val="282829"/>
              </a:solidFill>
              <a:highlight>
                <a:srgbClr val="FFFFFF"/>
              </a:highlight>
            </a:endParaRPr>
          </a:p>
          <a:p>
            <a:pPr indent="-361950" lvl="0" marL="749300" marR="279400" rtl="0" algn="l">
              <a:lnSpc>
                <a:spcPct val="115000"/>
              </a:lnSpc>
              <a:spcBef>
                <a:spcPts val="0"/>
              </a:spcBef>
              <a:spcAft>
                <a:spcPts val="0"/>
              </a:spcAft>
              <a:buClr>
                <a:srgbClr val="282829"/>
              </a:buClr>
              <a:buSzPts val="2100"/>
              <a:buFont typeface="Calibri"/>
              <a:buAutoNum type="arabicPeriod"/>
            </a:pPr>
            <a:r>
              <a:rPr lang="en-US" sz="2100">
                <a:solidFill>
                  <a:srgbClr val="282829"/>
                </a:solidFill>
                <a:highlight>
                  <a:srgbClr val="FFFFFF"/>
                </a:highlight>
              </a:rPr>
              <a:t>Train a decision tree for regression (splitting e.g. by maximizing reduction in variance ) on each subsample, where each leaf node outputs the mean of all label values in the node.</a:t>
            </a:r>
            <a:endParaRPr sz="2100">
              <a:solidFill>
                <a:srgbClr val="282829"/>
              </a:solidFill>
              <a:highlight>
                <a:srgbClr val="FFFFFF"/>
              </a:highlight>
            </a:endParaRPr>
          </a:p>
          <a:p>
            <a:pPr indent="-361950" lvl="0" marL="749300" marR="279400" rtl="0" algn="l">
              <a:lnSpc>
                <a:spcPct val="115000"/>
              </a:lnSpc>
              <a:spcBef>
                <a:spcPts val="0"/>
              </a:spcBef>
              <a:spcAft>
                <a:spcPts val="0"/>
              </a:spcAft>
              <a:buClr>
                <a:srgbClr val="282829"/>
              </a:buClr>
              <a:buSzPts val="2100"/>
              <a:buFont typeface="Calibri"/>
              <a:buAutoNum type="arabicPeriod"/>
            </a:pPr>
            <a:r>
              <a:rPr lang="en-US" sz="2100">
                <a:solidFill>
                  <a:srgbClr val="282829"/>
                </a:solidFill>
                <a:highlight>
                  <a:srgbClr val="FFFFFF"/>
                </a:highlight>
              </a:rPr>
              <a:t>Predict by averaging over the predictions of all decision trees.</a:t>
            </a:r>
            <a:endParaRPr sz="2100">
              <a:solidFill>
                <a:srgbClr val="282829"/>
              </a:solidFill>
              <a:highlight>
                <a:srgbClr val="FFFFFF"/>
              </a:highlight>
            </a:endParaRPr>
          </a:p>
          <a:p>
            <a:pPr indent="0" lvl="0" marL="457200" rtl="0" algn="l">
              <a:lnSpc>
                <a:spcPct val="115000"/>
              </a:lnSpc>
              <a:spcBef>
                <a:spcPts val="2200"/>
              </a:spcBef>
              <a:spcAft>
                <a:spcPts val="0"/>
              </a:spcAft>
              <a:buNone/>
            </a:pPr>
            <a:r>
              <a:t/>
            </a:r>
            <a:endParaRPr b="1" sz="2100"/>
          </a:p>
          <a:p>
            <a:pPr indent="0" lvl="0" marL="457200" rtl="0" algn="l">
              <a:lnSpc>
                <a:spcPct val="90000"/>
              </a:lnSpc>
              <a:spcBef>
                <a:spcPts val="1400"/>
              </a:spcBef>
              <a:spcAft>
                <a:spcPts val="0"/>
              </a:spcAft>
              <a:buNone/>
            </a:pPr>
            <a:r>
              <a:t/>
            </a:r>
            <a:endParaRPr sz="2300"/>
          </a:p>
          <a:p>
            <a:pPr indent="0" lvl="0" marL="457200" rtl="0" algn="l">
              <a:lnSpc>
                <a:spcPct val="90000"/>
              </a:lnSpc>
              <a:spcBef>
                <a:spcPts val="1000"/>
              </a:spcBef>
              <a:spcAft>
                <a:spcPts val="0"/>
              </a:spcAft>
              <a:buNone/>
            </a:pPr>
            <a:r>
              <a:t/>
            </a:r>
            <a:endParaRPr sz="2300"/>
          </a:p>
        </p:txBody>
      </p:sp>
      <p:pic>
        <p:nvPicPr>
          <p:cNvPr id="275" name="Google Shape;275;p32"/>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b="1" lang="en-US">
                <a:solidFill>
                  <a:srgbClr val="00B050"/>
                </a:solidFill>
              </a:rPr>
              <a:t>Introduction and Application</a:t>
            </a:r>
            <a:endParaRPr b="1">
              <a:solidFill>
                <a:srgbClr val="00B050"/>
              </a:solidFill>
            </a:endParaRPr>
          </a:p>
        </p:txBody>
      </p:sp>
      <p:pic>
        <p:nvPicPr>
          <p:cNvPr id="124" name="Google Shape;124;p1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25" name="Google Shape;125;p15"/>
          <p:cNvSpPr txBox="1"/>
          <p:nvPr/>
        </p:nvSpPr>
        <p:spPr>
          <a:xfrm>
            <a:off x="533700" y="1601575"/>
            <a:ext cx="10820100" cy="4743000"/>
          </a:xfrm>
          <a:prstGeom prst="rect">
            <a:avLst/>
          </a:prstGeom>
          <a:noFill/>
          <a:ln>
            <a:noFill/>
          </a:ln>
        </p:spPr>
        <p:txBody>
          <a:bodyPr anchorCtr="0" anchor="t" bIns="91425" lIns="91425" spcFirstLastPara="1" rIns="91425" wrap="square" tIns="91425">
            <a:noAutofit/>
          </a:bodyPr>
          <a:lstStyle/>
          <a:p>
            <a:pPr indent="0" lvl="0" marL="0" rtl="0" algn="l">
              <a:lnSpc>
                <a:spcPct val="132352"/>
              </a:lnSpc>
              <a:spcBef>
                <a:spcPts val="0"/>
              </a:spcBef>
              <a:spcAft>
                <a:spcPts val="0"/>
              </a:spcAft>
              <a:buNone/>
            </a:pPr>
            <a:r>
              <a:rPr lang="en-US" sz="3000">
                <a:highlight>
                  <a:srgbClr val="FFFFFF"/>
                </a:highlight>
                <a:latin typeface="Calibri"/>
                <a:ea typeface="Calibri"/>
                <a:cs typeface="Calibri"/>
                <a:sym typeface="Calibri"/>
              </a:rPr>
              <a:t>The objective is build a machine to predict the stock prices </a:t>
            </a:r>
            <a:r>
              <a:rPr lang="en-US" sz="3000">
                <a:highlight>
                  <a:srgbClr val="FFFFFF"/>
                </a:highlight>
                <a:latin typeface="Calibri"/>
                <a:ea typeface="Calibri"/>
                <a:cs typeface="Calibri"/>
                <a:sym typeface="Calibri"/>
              </a:rPr>
              <a:t>with the help of</a:t>
            </a:r>
            <a:r>
              <a:rPr lang="en-US" sz="3000">
                <a:highlight>
                  <a:srgbClr val="FFFFFF"/>
                </a:highlight>
                <a:latin typeface="Calibri"/>
                <a:ea typeface="Calibri"/>
                <a:cs typeface="Calibri"/>
                <a:sym typeface="Calibri"/>
              </a:rPr>
              <a:t> random forests (classification method). This can help people know where and how to invest money.</a:t>
            </a:r>
            <a:endParaRPr sz="3000">
              <a:highlight>
                <a:srgbClr val="FFFFFF"/>
              </a:highlight>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6"/>
          <p:cNvSpPr/>
          <p:nvPr/>
        </p:nvSpPr>
        <p:spPr>
          <a:xfrm>
            <a:off x="4688109" y="613492"/>
            <a:ext cx="2815800" cy="923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a:solidFill>
                  <a:schemeClr val="dk1"/>
                </a:solidFill>
                <a:latin typeface="Calibri"/>
                <a:ea typeface="Calibri"/>
                <a:cs typeface="Calibri"/>
                <a:sym typeface="Calibri"/>
              </a:rPr>
              <a:t>Working</a:t>
            </a:r>
            <a:endParaRPr/>
          </a:p>
        </p:txBody>
      </p:sp>
      <p:pic>
        <p:nvPicPr>
          <p:cNvPr id="132" name="Google Shape;132;p1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33" name="Google Shape;133;p16"/>
          <p:cNvSpPr txBox="1"/>
          <p:nvPr/>
        </p:nvSpPr>
        <p:spPr>
          <a:xfrm>
            <a:off x="411825" y="1929000"/>
            <a:ext cx="11119800" cy="4374000"/>
          </a:xfrm>
          <a:prstGeom prst="rect">
            <a:avLst/>
          </a:prstGeom>
          <a:noFill/>
          <a:ln>
            <a:noFill/>
          </a:ln>
        </p:spPr>
        <p:txBody>
          <a:bodyPr anchorCtr="0" anchor="t" bIns="91425" lIns="91425" spcFirstLastPara="1" rIns="91425" wrap="square" tIns="91425">
            <a:noAutofit/>
          </a:bodyPr>
          <a:lstStyle/>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FIRST STEP WAS TO COLLECT DATA FROM DIFFERENT SOURCES FOR OUR PROBLEM STATEMENT .</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THEN WE HAVE TO CLEAN , PROCESS CATEGORICAL DATA AND NORMALISE IT.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THEN WE SHOW VARIOUS ANALYSIS USING GRAPHS.</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SPLIT THE DATA INTO TRAINING AND TEST SET.</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SELECT AN ALGORITHM.</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FITTING THE MODEL TO TRAINING SET.</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SAVING THE MODEL</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CHECK ACCURACY OF TRAINED DATA W.R.T TRAIN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TEST THE TRAINED MODEL W.R.T TESTING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CHECK ACCURACY OF TEST DATA W.R.T TEST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Roboto"/>
              <a:buAutoNum type="arabicPeriod"/>
            </a:pPr>
            <a:r>
              <a:rPr lang="en-US" sz="2400">
                <a:highlight>
                  <a:srgbClr val="FFFFFF"/>
                </a:highlight>
                <a:latin typeface="Calibri"/>
                <a:ea typeface="Calibri"/>
                <a:cs typeface="Calibri"/>
                <a:sym typeface="Calibri"/>
              </a:rPr>
              <a:t>BASED ON THE GENERATED GRAPHS WE PREDICT THE STOCK PRICES.</a:t>
            </a:r>
            <a:endParaRPr>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Working and </a:t>
            </a:r>
            <a:r>
              <a:rPr lang="en-US" sz="3959">
                <a:solidFill>
                  <a:schemeClr val="lt1"/>
                </a:solidFill>
                <a:latin typeface="Calibri"/>
                <a:ea typeface="Calibri"/>
                <a:cs typeface="Calibri"/>
                <a:sym typeface="Calibri"/>
              </a:rPr>
              <a:t>Building </a:t>
            </a:r>
            <a:endParaRPr sz="3959"/>
          </a:p>
        </p:txBody>
      </p:sp>
      <p:pic>
        <p:nvPicPr>
          <p:cNvPr id="140" name="Google Shape;140;p1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41" name="Google Shape;141;p17"/>
          <p:cNvSpPr txBox="1"/>
          <p:nvPr>
            <p:ph idx="1" type="body"/>
          </p:nvPr>
        </p:nvSpPr>
        <p:spPr>
          <a:xfrm>
            <a:off x="838200" y="5581325"/>
            <a:ext cx="10515600" cy="5955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a:t>This is the data that we are using for the prediction of stock prices with the help of volume. The source of dataset is Kaggle.</a:t>
            </a:r>
            <a:endParaRPr/>
          </a:p>
        </p:txBody>
      </p:sp>
      <p:pic>
        <p:nvPicPr>
          <p:cNvPr id="142" name="Google Shape;142;p17"/>
          <p:cNvPicPr preferRelativeResize="0"/>
          <p:nvPr/>
        </p:nvPicPr>
        <p:blipFill>
          <a:blip r:embed="rId4">
            <a:alphaModFix/>
          </a:blip>
          <a:stretch>
            <a:fillRect/>
          </a:stretch>
        </p:blipFill>
        <p:spPr>
          <a:xfrm>
            <a:off x="412338" y="1113025"/>
            <a:ext cx="11432775" cy="4150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8"/>
          <p:cNvSpPr txBox="1"/>
          <p:nvPr>
            <p:ph type="title"/>
          </p:nvPr>
        </p:nvSpPr>
        <p:spPr>
          <a:xfrm>
            <a:off x="1718975" y="581475"/>
            <a:ext cx="8057700" cy="6618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Handling Categorical Data</a:t>
            </a:r>
            <a:r>
              <a:rPr lang="en-US" sz="3959">
                <a:solidFill>
                  <a:schemeClr val="lt1"/>
                </a:solidFill>
                <a:latin typeface="Calibri"/>
                <a:ea typeface="Calibri"/>
                <a:cs typeface="Calibri"/>
                <a:sym typeface="Calibri"/>
              </a:rPr>
              <a:t> </a:t>
            </a:r>
            <a:endParaRPr sz="3959"/>
          </a:p>
        </p:txBody>
      </p:sp>
      <p:pic>
        <p:nvPicPr>
          <p:cNvPr id="149" name="Google Shape;149;p1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50" name="Google Shape;150;p18"/>
          <p:cNvSpPr txBox="1"/>
          <p:nvPr>
            <p:ph idx="1" type="body"/>
          </p:nvPr>
        </p:nvSpPr>
        <p:spPr>
          <a:xfrm>
            <a:off x="838200" y="1825625"/>
            <a:ext cx="10335300" cy="36894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b="1"/>
          </a:p>
        </p:txBody>
      </p:sp>
      <p:sp>
        <p:nvSpPr>
          <p:cNvPr id="151" name="Google Shape;151;p18"/>
          <p:cNvSpPr txBox="1"/>
          <p:nvPr>
            <p:ph idx="2" type="body"/>
          </p:nvPr>
        </p:nvSpPr>
        <p:spPr>
          <a:xfrm>
            <a:off x="928350" y="5163450"/>
            <a:ext cx="10335300" cy="661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US" sz="3000">
                <a:solidFill>
                  <a:srgbClr val="333333"/>
                </a:solidFill>
                <a:latin typeface="Arial"/>
                <a:ea typeface="Arial"/>
                <a:cs typeface="Arial"/>
                <a:sym typeface="Arial"/>
              </a:rPr>
              <a:t>Label encoding is simply converting each value in a column to a number.</a:t>
            </a:r>
            <a:endParaRPr sz="2100"/>
          </a:p>
        </p:txBody>
      </p:sp>
      <p:pic>
        <p:nvPicPr>
          <p:cNvPr id="152" name="Google Shape;152;p18"/>
          <p:cNvPicPr preferRelativeResize="0"/>
          <p:nvPr/>
        </p:nvPicPr>
        <p:blipFill>
          <a:blip r:embed="rId4">
            <a:alphaModFix/>
          </a:blip>
          <a:stretch>
            <a:fillRect/>
          </a:stretch>
        </p:blipFill>
        <p:spPr>
          <a:xfrm>
            <a:off x="2435225" y="1825625"/>
            <a:ext cx="7341450" cy="3215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9"/>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Normalise Data</a:t>
            </a:r>
            <a:r>
              <a:rPr lang="en-US" sz="3959">
                <a:solidFill>
                  <a:schemeClr val="lt1"/>
                </a:solidFill>
                <a:latin typeface="Calibri"/>
                <a:ea typeface="Calibri"/>
                <a:cs typeface="Calibri"/>
                <a:sym typeface="Calibri"/>
              </a:rPr>
              <a:t> </a:t>
            </a:r>
            <a:endParaRPr sz="3959"/>
          </a:p>
        </p:txBody>
      </p:sp>
      <p:pic>
        <p:nvPicPr>
          <p:cNvPr id="159" name="Google Shape;159;p1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0" name="Google Shape;160;p19"/>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400">
                <a:solidFill>
                  <a:srgbClr val="000000"/>
                </a:solidFill>
                <a:highlight>
                  <a:srgbClr val="FFFFFF"/>
                </a:highlight>
              </a:rPr>
              <a:t>MinMax</a:t>
            </a:r>
            <a:r>
              <a:rPr lang="en-US" sz="2400">
                <a:solidFill>
                  <a:srgbClr val="000000"/>
                </a:solidFill>
                <a:highlight>
                  <a:srgbClr val="FFFFFF"/>
                </a:highlight>
              </a:rPr>
              <a:t>Scaler transforms features by scaling each feature to a given range.</a:t>
            </a:r>
            <a:endParaRPr sz="2400">
              <a:solidFill>
                <a:srgbClr val="000000"/>
              </a:solidFill>
              <a:highlight>
                <a:srgbClr val="FFFFFF"/>
              </a:highlight>
            </a:endParaRPr>
          </a:p>
          <a:p>
            <a:pPr indent="0" lvl="0" marL="0" rtl="0" algn="l">
              <a:lnSpc>
                <a:spcPct val="110000"/>
              </a:lnSpc>
              <a:spcBef>
                <a:spcPts val="1200"/>
              </a:spcBef>
              <a:spcAft>
                <a:spcPts val="0"/>
              </a:spcAft>
              <a:buNone/>
            </a:pPr>
            <a:r>
              <a:rPr b="1" lang="en-US" sz="2400" u="sng">
                <a:solidFill>
                  <a:srgbClr val="000000"/>
                </a:solidFill>
                <a:highlight>
                  <a:srgbClr val="FFFFFF"/>
                </a:highlight>
                <a:hlinkClick r:id="rId4">
                  <a:extLst>
                    <a:ext uri="{A12FA001-AC4F-418D-AE19-62706E023703}">
                      <ahyp:hlinkClr val="tx"/>
                    </a:ext>
                  </a:extLst>
                </a:hlinkClick>
              </a:rPr>
              <a:t>fit</a:t>
            </a:r>
            <a:r>
              <a:rPr lang="en-US" sz="2400">
                <a:solidFill>
                  <a:srgbClr val="000000"/>
                </a:solidFill>
                <a:highlight>
                  <a:srgbClr val="FFFFFF"/>
                </a:highlight>
              </a:rPr>
              <a:t>(self, X[, y]):</a:t>
            </a:r>
            <a:endParaRPr sz="2400">
              <a:solidFill>
                <a:srgbClr val="000000"/>
              </a:solidFill>
              <a:highlight>
                <a:srgbClr val="FFFFFF"/>
              </a:highlight>
            </a:endParaRPr>
          </a:p>
          <a:p>
            <a:pPr indent="0" lvl="0" marL="0" rtl="0" algn="l">
              <a:lnSpc>
                <a:spcPct val="110000"/>
              </a:lnSpc>
              <a:spcBef>
                <a:spcPts val="0"/>
              </a:spcBef>
              <a:spcAft>
                <a:spcPts val="0"/>
              </a:spcAft>
              <a:buNone/>
            </a:pPr>
            <a:r>
              <a:rPr lang="en-US" sz="2400">
                <a:solidFill>
                  <a:srgbClr val="000000"/>
                </a:solidFill>
                <a:highlight>
                  <a:srgbClr val="FFFFFF"/>
                </a:highlight>
              </a:rPr>
              <a:t>Compute the minimum and maximum to be used for later scaling.</a:t>
            </a:r>
            <a:endParaRPr sz="2400">
              <a:solidFill>
                <a:srgbClr val="000000"/>
              </a:solidFill>
              <a:highlight>
                <a:srgbClr val="FFFFFF"/>
              </a:highlight>
            </a:endParaRPr>
          </a:p>
          <a:p>
            <a:pPr indent="0" lvl="0" marL="0" rtl="0" algn="l">
              <a:lnSpc>
                <a:spcPct val="110000"/>
              </a:lnSpc>
              <a:spcBef>
                <a:spcPts val="0"/>
              </a:spcBef>
              <a:spcAft>
                <a:spcPts val="0"/>
              </a:spcAft>
              <a:buNone/>
            </a:pPr>
            <a:r>
              <a:rPr b="1" lang="en-US" sz="2400">
                <a:solidFill>
                  <a:srgbClr val="000000"/>
                </a:solidFill>
                <a:highlight>
                  <a:srgbClr val="FFFFFF"/>
                </a:highlight>
                <a:uFill>
                  <a:noFill/>
                </a:uFill>
                <a:hlinkClick r:id="rId5">
                  <a:extLst>
                    <a:ext uri="{A12FA001-AC4F-418D-AE19-62706E023703}">
                      <ahyp:hlinkClr val="tx"/>
                    </a:ext>
                  </a:extLst>
                </a:hlinkClick>
              </a:rPr>
              <a:t>transform</a:t>
            </a:r>
            <a:r>
              <a:rPr lang="en-US" sz="2400">
                <a:solidFill>
                  <a:srgbClr val="000000"/>
                </a:solidFill>
                <a:highlight>
                  <a:srgbClr val="FFFFFF"/>
                </a:highlight>
              </a:rPr>
              <a:t>(self, X):</a:t>
            </a:r>
            <a:endParaRPr sz="2400">
              <a:solidFill>
                <a:srgbClr val="000000"/>
              </a:solidFill>
              <a:highlight>
                <a:srgbClr val="FFFFFF"/>
              </a:highlight>
            </a:endParaRPr>
          </a:p>
          <a:p>
            <a:pPr indent="0" lvl="0" marL="0" rtl="0" algn="l">
              <a:lnSpc>
                <a:spcPct val="110000"/>
              </a:lnSpc>
              <a:spcBef>
                <a:spcPts val="0"/>
              </a:spcBef>
              <a:spcAft>
                <a:spcPts val="0"/>
              </a:spcAft>
              <a:buNone/>
            </a:pPr>
            <a:r>
              <a:rPr lang="en-US" sz="2400">
                <a:solidFill>
                  <a:srgbClr val="000000"/>
                </a:solidFill>
                <a:highlight>
                  <a:srgbClr val="FFFFFF"/>
                </a:highlight>
              </a:rPr>
              <a:t>Scale features of X according to feature_range.</a:t>
            </a:r>
            <a:endParaRPr sz="2400">
              <a:solidFill>
                <a:srgbClr val="000000"/>
              </a:solidFill>
              <a:highlight>
                <a:srgbClr val="FFFFFF"/>
              </a:highlight>
            </a:endParaRPr>
          </a:p>
          <a:p>
            <a:pPr indent="-50800" lvl="0" marL="228600" rtl="0" algn="l">
              <a:lnSpc>
                <a:spcPct val="90000"/>
              </a:lnSpc>
              <a:spcBef>
                <a:spcPts val="0"/>
              </a:spcBef>
              <a:spcAft>
                <a:spcPts val="0"/>
              </a:spcAft>
              <a:buClr>
                <a:schemeClr val="dk1"/>
              </a:buClr>
              <a:buSzPts val="2800"/>
              <a:buNone/>
            </a:pPr>
            <a:r>
              <a:t/>
            </a:r>
            <a:endParaRPr sz="2400">
              <a:solidFill>
                <a:srgbClr val="000000"/>
              </a:solidFill>
              <a:highlight>
                <a:srgbClr val="FFFFFF"/>
              </a:highlight>
            </a:endParaRPr>
          </a:p>
        </p:txBody>
      </p:sp>
      <p:pic>
        <p:nvPicPr>
          <p:cNvPr id="161" name="Google Shape;161;p19"/>
          <p:cNvPicPr preferRelativeResize="0"/>
          <p:nvPr/>
        </p:nvPicPr>
        <p:blipFill>
          <a:blip r:embed="rId6">
            <a:alphaModFix/>
          </a:blip>
          <a:stretch>
            <a:fillRect/>
          </a:stretch>
        </p:blipFill>
        <p:spPr>
          <a:xfrm>
            <a:off x="152400" y="1113024"/>
            <a:ext cx="7130122" cy="5333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0"/>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Graphs (1) </a:t>
            </a:r>
            <a:r>
              <a:rPr lang="en-US" sz="3959">
                <a:solidFill>
                  <a:schemeClr val="lt1"/>
                </a:solidFill>
                <a:latin typeface="Calibri"/>
                <a:ea typeface="Calibri"/>
                <a:cs typeface="Calibri"/>
                <a:sym typeface="Calibri"/>
              </a:rPr>
              <a:t> </a:t>
            </a:r>
            <a:endParaRPr sz="3959"/>
          </a:p>
        </p:txBody>
      </p:sp>
      <p:pic>
        <p:nvPicPr>
          <p:cNvPr id="168" name="Google Shape;168;p2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9" name="Google Shape;169;p20"/>
          <p:cNvSpPr txBox="1"/>
          <p:nvPr>
            <p:ph idx="1" type="body"/>
          </p:nvPr>
        </p:nvSpPr>
        <p:spPr>
          <a:xfrm>
            <a:off x="7431000" y="11892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1100"/>
              <a:buFont typeface="Arial"/>
              <a:buNone/>
            </a:pPr>
            <a:r>
              <a:rPr b="1" lang="en-US" sz="2400" u="sng">
                <a:solidFill>
                  <a:srgbClr val="222222"/>
                </a:solidFill>
                <a:highlight>
                  <a:srgbClr val="FFFFFF"/>
                </a:highlight>
              </a:rPr>
              <a:t>countplot</a:t>
            </a:r>
            <a:r>
              <a:rPr lang="en-US" sz="2400" u="sng">
                <a:solidFill>
                  <a:srgbClr val="222222"/>
                </a:solidFill>
                <a:highlight>
                  <a:srgbClr val="FFFFFF"/>
                </a:highlight>
              </a:rPr>
              <a:t>.</a:t>
            </a:r>
            <a:r>
              <a:rPr lang="en-US" sz="2400">
                <a:solidFill>
                  <a:srgbClr val="222222"/>
                </a:solidFill>
                <a:highlight>
                  <a:srgbClr val="FFFFFF"/>
                </a:highlight>
              </a:rPr>
              <a:t> Show the counts of observations in each categorical bin using bars. A </a:t>
            </a:r>
            <a:r>
              <a:rPr b="1" lang="en-US" sz="2400">
                <a:solidFill>
                  <a:srgbClr val="222222"/>
                </a:solidFill>
                <a:highlight>
                  <a:srgbClr val="FFFFFF"/>
                </a:highlight>
              </a:rPr>
              <a:t>count plot</a:t>
            </a:r>
            <a:r>
              <a:rPr lang="en-US" sz="2400">
                <a:solidFill>
                  <a:srgbClr val="222222"/>
                </a:solidFill>
                <a:highlight>
                  <a:srgbClr val="FFFFFF"/>
                </a:highlight>
              </a:rPr>
              <a:t> can be thought of as a histogram across a categoric</a:t>
            </a:r>
            <a:r>
              <a:rPr lang="en-US" sz="2400">
                <a:solidFill>
                  <a:srgbClr val="222222"/>
                </a:solidFill>
                <a:highlight>
                  <a:srgbClr val="FFFFFF"/>
                </a:highlight>
              </a:rPr>
              <a:t>al</a:t>
            </a:r>
            <a:r>
              <a:rPr lang="en-US" sz="2400">
                <a:solidFill>
                  <a:srgbClr val="222222"/>
                </a:solidFill>
                <a:highlight>
                  <a:srgbClr val="FFFFFF"/>
                </a:highlight>
              </a:rPr>
              <a:t>.</a:t>
            </a:r>
            <a:endParaRPr sz="2400">
              <a:solidFill>
                <a:srgbClr val="212529"/>
              </a:solidFill>
              <a:highlight>
                <a:schemeClr val="lt1"/>
              </a:highlight>
            </a:endParaRPr>
          </a:p>
        </p:txBody>
      </p:sp>
      <p:pic>
        <p:nvPicPr>
          <p:cNvPr id="170" name="Google Shape;170;p20"/>
          <p:cNvPicPr preferRelativeResize="0"/>
          <p:nvPr/>
        </p:nvPicPr>
        <p:blipFill>
          <a:blip r:embed="rId4">
            <a:alphaModFix/>
          </a:blip>
          <a:stretch>
            <a:fillRect/>
          </a:stretch>
        </p:blipFill>
        <p:spPr>
          <a:xfrm>
            <a:off x="152400" y="1113024"/>
            <a:ext cx="6991875" cy="4903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Graphs (2) </a:t>
            </a:r>
            <a:r>
              <a:rPr lang="en-US" sz="3959">
                <a:solidFill>
                  <a:schemeClr val="lt1"/>
                </a:solidFill>
                <a:latin typeface="Calibri"/>
                <a:ea typeface="Calibri"/>
                <a:cs typeface="Calibri"/>
                <a:sym typeface="Calibri"/>
              </a:rPr>
              <a:t> </a:t>
            </a:r>
            <a:endParaRPr sz="3959"/>
          </a:p>
        </p:txBody>
      </p:sp>
      <p:pic>
        <p:nvPicPr>
          <p:cNvPr id="177" name="Google Shape;177;p21"/>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78" name="Google Shape;178;p21"/>
          <p:cNvSpPr txBox="1"/>
          <p:nvPr>
            <p:ph idx="1" type="body"/>
          </p:nvPr>
        </p:nvSpPr>
        <p:spPr>
          <a:xfrm>
            <a:off x="7431000" y="11892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1100"/>
              <a:buFont typeface="Arial"/>
              <a:buNone/>
            </a:pPr>
            <a:r>
              <a:rPr lang="en-US" sz="2400">
                <a:solidFill>
                  <a:srgbClr val="222222"/>
                </a:solidFill>
                <a:highlight>
                  <a:srgbClr val="FFFFFF"/>
                </a:highlight>
              </a:rPr>
              <a:t>Here we have used the plot() function of matplotlib library to plot a graph between x (which are the other features) and y (which is the volume).</a:t>
            </a:r>
            <a:endParaRPr sz="2400">
              <a:solidFill>
                <a:srgbClr val="222222"/>
              </a:solidFill>
              <a:highlight>
                <a:srgbClr val="FFFFFF"/>
              </a:highlight>
            </a:endParaRPr>
          </a:p>
          <a:p>
            <a:pPr indent="0" lvl="0" marL="0" rtl="0" algn="l">
              <a:lnSpc>
                <a:spcPct val="110000"/>
              </a:lnSpc>
              <a:spcBef>
                <a:spcPts val="0"/>
              </a:spcBef>
              <a:spcAft>
                <a:spcPts val="0"/>
              </a:spcAft>
              <a:buClr>
                <a:schemeClr val="dk1"/>
              </a:buClr>
              <a:buSzPts val="1100"/>
              <a:buFont typeface="Arial"/>
              <a:buNone/>
            </a:pPr>
            <a:r>
              <a:rPr lang="en-US" sz="2400">
                <a:solidFill>
                  <a:srgbClr val="222222"/>
                </a:solidFill>
                <a:highlight>
                  <a:srgbClr val="FFFFFF"/>
                </a:highlight>
              </a:rPr>
              <a:t>show() function is used to display the graph.</a:t>
            </a:r>
            <a:endParaRPr sz="2400">
              <a:solidFill>
                <a:srgbClr val="222222"/>
              </a:solidFill>
              <a:highlight>
                <a:srgbClr val="FFFFFF"/>
              </a:highlight>
            </a:endParaRPr>
          </a:p>
        </p:txBody>
      </p:sp>
      <p:pic>
        <p:nvPicPr>
          <p:cNvPr id="179" name="Google Shape;179;p21"/>
          <p:cNvPicPr preferRelativeResize="0"/>
          <p:nvPr/>
        </p:nvPicPr>
        <p:blipFill>
          <a:blip r:embed="rId4">
            <a:alphaModFix/>
          </a:blip>
          <a:stretch>
            <a:fillRect/>
          </a:stretch>
        </p:blipFill>
        <p:spPr>
          <a:xfrm>
            <a:off x="152400" y="1113025"/>
            <a:ext cx="6741400" cy="5409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