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6EC4F9-5791-4E1C-8F87-DCEC97EC4170}">
  <a:tblStyle styleId="{636EC4F9-5791-4E1C-8F87-DCEC97EC417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11038f49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11038f49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911038f49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6.png"/><Relationship Id="rId9"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2.png"/><Relationship Id="rId8" Type="http://schemas.openxmlformats.org/officeDocument/2006/relationships/image" Target="../media/image5.png"/></Relationships>
</file>

<file path=ppt/slides/_rels/slide10.xml.rels><?xml version="1.0" encoding="UTF-8" standalone="yes"?><Relationships xmlns="http://schemas.openxmlformats.org/package/2006/relationships"><Relationship Id="rId11" Type="http://schemas.openxmlformats.org/officeDocument/2006/relationships/hyperlink" Target="https://en.wikipedia.org/wiki/Cluster_analysis" TargetMode="External"/><Relationship Id="rId10" Type="http://schemas.openxmlformats.org/officeDocument/2006/relationships/hyperlink" Target="https://en.wikipedia.org/wiki/Voronoi_cell" TargetMode="External"/><Relationship Id="rId13" Type="http://schemas.openxmlformats.org/officeDocument/2006/relationships/image" Target="../media/image14.png"/><Relationship Id="rId12" Type="http://schemas.openxmlformats.org/officeDocument/2006/relationships/hyperlink" Target="https://en.wikipedia.org/wiki/Data_mining"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s://en.wikipedia.org/wiki/Vector_quantization" TargetMode="External"/><Relationship Id="rId9" Type="http://schemas.openxmlformats.org/officeDocument/2006/relationships/hyperlink" Target="https://en.wikipedia.org/wiki/Centroid" TargetMode="External"/><Relationship Id="rId5" Type="http://schemas.openxmlformats.org/officeDocument/2006/relationships/hyperlink" Target="https://en.wikipedia.org/wiki/Signal_processing" TargetMode="External"/><Relationship Id="rId6" Type="http://schemas.openxmlformats.org/officeDocument/2006/relationships/hyperlink" Target="https://en.wikipedia.org/wiki/Partition_of_a_set" TargetMode="External"/><Relationship Id="rId7" Type="http://schemas.openxmlformats.org/officeDocument/2006/relationships/hyperlink" Target="https://en.wikipedia.org/wiki/Cluster_(statistics)" TargetMode="External"/><Relationship Id="rId8" Type="http://schemas.openxmlformats.org/officeDocument/2006/relationships/hyperlink" Target="https://en.wikipedia.org/wiki/Mea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dk1"/>
                  </a:solidFill>
                  <a:latin typeface="Calibri"/>
                  <a:ea typeface="Calibri"/>
                  <a:cs typeface="Calibri"/>
                  <a:sym typeface="Calibri"/>
                </a:rPr>
                <a:t>+91 9967478289 / +91 9167769993</a:t>
              </a:r>
              <a:endParaRPr b="0" i="0" sz="1400" u="none" cap="none" strike="noStrike">
                <a:solidFill>
                  <a:srgbClr val="000000"/>
                </a:solidFill>
                <a:latin typeface="Arial"/>
                <a:ea typeface="Arial"/>
                <a:cs typeface="Arial"/>
                <a:sym typeface="Arial"/>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{636EC4F9-5791-4E1C-8F87-DCEC97EC4170}</a:tableStyleId>
              </a:tblPr>
              <a:tblGrid>
                <a:gridCol w="2032000"/>
                <a:gridCol w="2032000"/>
                <a:gridCol w="2032000"/>
                <a:gridCol w="20320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509"/>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000000"/>
                </a:solidFill>
                <a:highlight>
                  <a:srgbClr val="FFFFFF"/>
                </a:highlight>
              </a:rPr>
              <a:t>The algorithm that we have used is K-means.</a:t>
            </a:r>
            <a:endParaRPr sz="2400">
              <a:solidFill>
                <a:srgbClr val="000000"/>
              </a:solidFill>
              <a:highlight>
                <a:srgbClr val="FFFFFF"/>
              </a:highlight>
            </a:endParaRPr>
          </a:p>
          <a:p>
            <a:pPr indent="0" lvl="0" marL="0" rtl="0" algn="l">
              <a:lnSpc>
                <a:spcPct val="115000"/>
              </a:lnSpc>
              <a:spcBef>
                <a:spcPts val="0"/>
              </a:spcBef>
              <a:spcAft>
                <a:spcPts val="0"/>
              </a:spcAft>
              <a:buClr>
                <a:schemeClr val="dk1"/>
              </a:buClr>
              <a:buSzPts val="1100"/>
              <a:buNone/>
            </a:pPr>
            <a:r>
              <a:rPr i="1" lang="en-US" sz="2400">
                <a:solidFill>
                  <a:srgbClr val="000000"/>
                </a:solidFill>
                <a:highlight>
                  <a:srgbClr val="FFFFFF"/>
                </a:highlight>
              </a:rPr>
              <a:t>k</a:t>
            </a:r>
            <a:r>
              <a:rPr lang="en-US" sz="2400">
                <a:solidFill>
                  <a:srgbClr val="000000"/>
                </a:solidFill>
                <a:highlight>
                  <a:srgbClr val="FFFFFF"/>
                </a:highlight>
              </a:rPr>
              <a:t>-means clustering is a method of </a:t>
            </a:r>
            <a:r>
              <a:rPr lang="en-US" sz="2400">
                <a:solidFill>
                  <a:srgbClr val="000000"/>
                </a:solidFill>
                <a:highlight>
                  <a:srgbClr val="FFFFFF"/>
                </a:highlight>
                <a:uFill>
                  <a:noFill/>
                </a:uFill>
                <a:hlinkClick r:id="rId4">
                  <a:extLst>
                    <a:ext uri="{A12FA001-AC4F-418D-AE19-62706E023703}">
                      <ahyp:hlinkClr val="tx"/>
                    </a:ext>
                  </a:extLst>
                </a:hlinkClick>
              </a:rPr>
              <a:t>vector quantization</a:t>
            </a:r>
            <a:r>
              <a:rPr lang="en-US" sz="2400">
                <a:solidFill>
                  <a:srgbClr val="000000"/>
                </a:solidFill>
                <a:highlight>
                  <a:srgbClr val="FFFFFF"/>
                </a:highlight>
              </a:rPr>
              <a:t>, originally from </a:t>
            </a:r>
            <a:r>
              <a:rPr lang="en-US" sz="2400">
                <a:solidFill>
                  <a:srgbClr val="000000"/>
                </a:solidFill>
                <a:highlight>
                  <a:srgbClr val="FFFFFF"/>
                </a:highlight>
                <a:uFill>
                  <a:noFill/>
                </a:uFill>
                <a:hlinkClick r:id="rId5">
                  <a:extLst>
                    <a:ext uri="{A12FA001-AC4F-418D-AE19-62706E023703}">
                      <ahyp:hlinkClr val="tx"/>
                    </a:ext>
                  </a:extLst>
                </a:hlinkClick>
              </a:rPr>
              <a:t>signal processing</a:t>
            </a:r>
            <a:r>
              <a:rPr lang="en-US" sz="2400">
                <a:solidFill>
                  <a:srgbClr val="000000"/>
                </a:solidFill>
                <a:highlight>
                  <a:srgbClr val="FFFFFF"/>
                </a:highlight>
              </a:rPr>
              <a:t>, that aims to </a:t>
            </a:r>
            <a:r>
              <a:rPr lang="en-US" sz="2400">
                <a:solidFill>
                  <a:srgbClr val="000000"/>
                </a:solidFill>
                <a:highlight>
                  <a:srgbClr val="FFFFFF"/>
                </a:highlight>
                <a:uFill>
                  <a:noFill/>
                </a:uFill>
                <a:hlinkClick r:id="rId6">
                  <a:extLst>
                    <a:ext uri="{A12FA001-AC4F-418D-AE19-62706E023703}">
                      <ahyp:hlinkClr val="tx"/>
                    </a:ext>
                  </a:extLst>
                </a:hlinkClick>
              </a:rPr>
              <a:t>partition</a:t>
            </a:r>
            <a:r>
              <a:rPr lang="en-US" sz="2400">
                <a:solidFill>
                  <a:srgbClr val="000000"/>
                </a:solidFill>
                <a:highlight>
                  <a:srgbClr val="FFFFFF"/>
                </a:highlight>
              </a:rPr>
              <a:t> </a:t>
            </a:r>
            <a:r>
              <a:rPr i="1" lang="en-US" sz="2400">
                <a:solidFill>
                  <a:srgbClr val="000000"/>
                </a:solidFill>
                <a:highlight>
                  <a:srgbClr val="FFFFFF"/>
                </a:highlight>
              </a:rPr>
              <a:t>n</a:t>
            </a:r>
            <a:r>
              <a:rPr lang="en-US" sz="2400">
                <a:solidFill>
                  <a:srgbClr val="000000"/>
                </a:solidFill>
                <a:highlight>
                  <a:srgbClr val="FFFFFF"/>
                </a:highlight>
              </a:rPr>
              <a:t> observations into </a:t>
            </a:r>
            <a:r>
              <a:rPr i="1" lang="en-US" sz="2400">
                <a:solidFill>
                  <a:srgbClr val="000000"/>
                </a:solidFill>
                <a:highlight>
                  <a:srgbClr val="FFFFFF"/>
                </a:highlight>
              </a:rPr>
              <a:t>k</a:t>
            </a:r>
            <a:r>
              <a:rPr lang="en-US" sz="2400">
                <a:solidFill>
                  <a:srgbClr val="000000"/>
                </a:solidFill>
                <a:highlight>
                  <a:srgbClr val="FFFFFF"/>
                </a:highlight>
              </a:rPr>
              <a:t> clusters in which each observation belongs to the </a:t>
            </a:r>
            <a:r>
              <a:rPr lang="en-US" sz="2400">
                <a:solidFill>
                  <a:srgbClr val="000000"/>
                </a:solidFill>
                <a:highlight>
                  <a:srgbClr val="FFFFFF"/>
                </a:highlight>
                <a:uFill>
                  <a:noFill/>
                </a:uFill>
                <a:hlinkClick r:id="rId7">
                  <a:extLst>
                    <a:ext uri="{A12FA001-AC4F-418D-AE19-62706E023703}">
                      <ahyp:hlinkClr val="tx"/>
                    </a:ext>
                  </a:extLst>
                </a:hlinkClick>
              </a:rPr>
              <a:t>cluster</a:t>
            </a:r>
            <a:r>
              <a:rPr lang="en-US" sz="2400">
                <a:solidFill>
                  <a:srgbClr val="000000"/>
                </a:solidFill>
                <a:highlight>
                  <a:srgbClr val="FFFFFF"/>
                </a:highlight>
              </a:rPr>
              <a:t> with the nearest </a:t>
            </a:r>
            <a:r>
              <a:rPr lang="en-US" sz="2400">
                <a:solidFill>
                  <a:srgbClr val="000000"/>
                </a:solidFill>
                <a:highlight>
                  <a:srgbClr val="FFFFFF"/>
                </a:highlight>
                <a:uFill>
                  <a:noFill/>
                </a:uFill>
                <a:hlinkClick r:id="rId8">
                  <a:extLst>
                    <a:ext uri="{A12FA001-AC4F-418D-AE19-62706E023703}">
                      <ahyp:hlinkClr val="tx"/>
                    </a:ext>
                  </a:extLst>
                </a:hlinkClick>
              </a:rPr>
              <a:t>mean</a:t>
            </a:r>
            <a:r>
              <a:rPr lang="en-US" sz="2400">
                <a:solidFill>
                  <a:srgbClr val="000000"/>
                </a:solidFill>
                <a:highlight>
                  <a:srgbClr val="FFFFFF"/>
                </a:highlight>
              </a:rPr>
              <a:t> (cluster centers or cluster </a:t>
            </a:r>
            <a:r>
              <a:rPr lang="en-US" sz="2400">
                <a:solidFill>
                  <a:srgbClr val="000000"/>
                </a:solidFill>
                <a:highlight>
                  <a:srgbClr val="FFFFFF"/>
                </a:highlight>
                <a:uFill>
                  <a:noFill/>
                </a:uFill>
                <a:hlinkClick r:id="rId9">
                  <a:extLst>
                    <a:ext uri="{A12FA001-AC4F-418D-AE19-62706E023703}">
                      <ahyp:hlinkClr val="tx"/>
                    </a:ext>
                  </a:extLst>
                </a:hlinkClick>
              </a:rPr>
              <a:t>centroid</a:t>
            </a:r>
            <a:r>
              <a:rPr lang="en-US" sz="2400">
                <a:solidFill>
                  <a:srgbClr val="000000"/>
                </a:solidFill>
                <a:highlight>
                  <a:srgbClr val="FFFFFF"/>
                </a:highlight>
              </a:rPr>
              <a:t>), serving as a prototype of the cluster. This results in a partitioning of the data space into </a:t>
            </a:r>
            <a:r>
              <a:rPr lang="en-US" sz="2400">
                <a:solidFill>
                  <a:srgbClr val="000000"/>
                </a:solidFill>
                <a:highlight>
                  <a:srgbClr val="FFFFFF"/>
                </a:highlight>
                <a:uFill>
                  <a:noFill/>
                </a:uFill>
                <a:hlinkClick r:id="rId10">
                  <a:extLst>
                    <a:ext uri="{A12FA001-AC4F-418D-AE19-62706E023703}">
                      <ahyp:hlinkClr val="tx"/>
                    </a:ext>
                  </a:extLst>
                </a:hlinkClick>
              </a:rPr>
              <a:t>Voronoi cells</a:t>
            </a:r>
            <a:r>
              <a:rPr lang="en-US" sz="2400">
                <a:solidFill>
                  <a:srgbClr val="000000"/>
                </a:solidFill>
                <a:highlight>
                  <a:srgbClr val="FFFFFF"/>
                </a:highlight>
              </a:rPr>
              <a:t>. It is popular for </a:t>
            </a:r>
            <a:r>
              <a:rPr lang="en-US" sz="2400">
                <a:solidFill>
                  <a:srgbClr val="000000"/>
                </a:solidFill>
                <a:highlight>
                  <a:srgbClr val="FFFFFF"/>
                </a:highlight>
                <a:uFill>
                  <a:noFill/>
                </a:uFill>
                <a:hlinkClick r:id="rId11">
                  <a:extLst>
                    <a:ext uri="{A12FA001-AC4F-418D-AE19-62706E023703}">
                      <ahyp:hlinkClr val="tx"/>
                    </a:ext>
                  </a:extLst>
                </a:hlinkClick>
              </a:rPr>
              <a:t>cluster analysis</a:t>
            </a:r>
            <a:r>
              <a:rPr lang="en-US" sz="2400">
                <a:solidFill>
                  <a:srgbClr val="000000"/>
                </a:solidFill>
                <a:highlight>
                  <a:srgbClr val="FFFFFF"/>
                </a:highlight>
              </a:rPr>
              <a:t> in </a:t>
            </a:r>
            <a:r>
              <a:rPr lang="en-US" sz="2400">
                <a:solidFill>
                  <a:srgbClr val="000000"/>
                </a:solidFill>
                <a:highlight>
                  <a:srgbClr val="FFFFFF"/>
                </a:highlight>
                <a:uFill>
                  <a:noFill/>
                </a:uFill>
                <a:hlinkClick r:id="rId12">
                  <a:extLst>
                    <a:ext uri="{A12FA001-AC4F-418D-AE19-62706E023703}">
                      <ahyp:hlinkClr val="tx"/>
                    </a:ext>
                  </a:extLst>
                </a:hlinkClick>
              </a:rPr>
              <a:t>data mining</a:t>
            </a:r>
            <a:r>
              <a:rPr lang="en-US" sz="2400">
                <a:solidFill>
                  <a:srgbClr val="000000"/>
                </a:solidFill>
                <a:highlight>
                  <a:srgbClr val="FFFFFF"/>
                </a:highlight>
              </a:rPr>
              <a:t>.</a:t>
            </a:r>
            <a:endParaRPr sz="2400">
              <a:solidFill>
                <a:srgbClr val="000000"/>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2400">
              <a:solidFill>
                <a:srgbClr val="000000"/>
              </a:solidFill>
              <a:highlight>
                <a:srgbClr val="FFFFFF"/>
              </a:highlight>
            </a:endParaRPr>
          </a:p>
        </p:txBody>
      </p:sp>
      <p:pic>
        <p:nvPicPr>
          <p:cNvPr id="188" name="Google Shape;188;p22"/>
          <p:cNvPicPr preferRelativeResize="0"/>
          <p:nvPr/>
        </p:nvPicPr>
        <p:blipFill>
          <a:blip r:embed="rId13">
            <a:alphaModFix/>
          </a:blip>
          <a:stretch>
            <a:fillRect/>
          </a:stretch>
        </p:blipFill>
        <p:spPr>
          <a:xfrm>
            <a:off x="1838038" y="1113948"/>
            <a:ext cx="8515925" cy="209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993975" y="2348523"/>
            <a:ext cx="9527825" cy="1178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3106900" y="1202549"/>
            <a:ext cx="6437000" cy="328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0" lvl="0" marL="1778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1886150" y="1735611"/>
            <a:ext cx="8485150" cy="191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function for the same.</a:t>
            </a:r>
            <a:endParaRPr sz="21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291075" y="1399524"/>
            <a:ext cx="11432550" cy="18985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1880625" y="1120888"/>
            <a:ext cx="8496200" cy="4180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In this code we have used the MSE, MAE and RMSE method for evaluation. </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Calibri"/>
                <a:ea typeface="Calibri"/>
                <a:cs typeface="Calibri"/>
                <a:sym typeface="Calibri"/>
              </a:rPr>
              <a:t>Mean Absolute Error:</a:t>
            </a:r>
            <a:r>
              <a:rPr b="0" i="0" lang="en-US" sz="2300" u="none" cap="none" strike="noStrike">
                <a:solidFill>
                  <a:srgbClr val="000000"/>
                </a:solidFill>
                <a:latin typeface="Calibri"/>
                <a:ea typeface="Calibri"/>
                <a:cs typeface="Calibri"/>
                <a:sym typeface="Calibri"/>
              </a:rPr>
              <a:t> </a:t>
            </a:r>
            <a:r>
              <a:rPr b="0" i="0" lang="en-US" sz="2300" u="none" cap="none" strike="noStrike">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Mean Square Error:</a:t>
            </a:r>
            <a:r>
              <a:rPr b="0" i="0" lang="en-US" sz="2300" u="none" cap="none" strike="noStrike">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Root Mean Square Error:</a:t>
            </a:r>
            <a:r>
              <a:rPr b="0" i="0" lang="en-US" sz="2300" u="none" cap="none" strike="noStrike">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b="0" i="0" sz="2300" u="none" cap="none" strike="noStrike">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a:p>
            <a:pPr indent="-50800" lvl="0" marL="228600" rtl="0" algn="l">
              <a:lnSpc>
                <a:spcPct val="90000"/>
              </a:lnSpc>
              <a:spcBef>
                <a:spcPts val="0"/>
              </a:spcBef>
              <a:spcAft>
                <a:spcPts val="0"/>
              </a:spcAft>
              <a:buClr>
                <a:schemeClr val="dk1"/>
              </a:buClr>
              <a:buSzPts val="2800"/>
              <a:buNone/>
            </a:pPr>
            <a:r>
              <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283675" y="1486200"/>
            <a:ext cx="11414876" cy="2722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sz="1800">
              <a:highlight>
                <a:schemeClr val="lt1"/>
              </a:highlight>
            </a:endParaRPr>
          </a:p>
          <a:p>
            <a:pPr indent="-50800" lvl="0" marL="228600" rtl="0" algn="l">
              <a:lnSpc>
                <a:spcPct val="90000"/>
              </a:lnSpc>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679375" y="1963775"/>
            <a:ext cx="9125200" cy="1465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Clr>
                <a:srgbClr val="000000"/>
              </a:buClr>
              <a:buSzPts val="2000"/>
              <a:buFont typeface="Calibri"/>
              <a:buAutoNum type="arabicPeriod"/>
            </a:pPr>
            <a:r>
              <a:rPr b="1" lang="en-US" sz="2000">
                <a:solidFill>
                  <a:srgbClr val="000000"/>
                </a:solidFill>
              </a:rPr>
              <a:t>What is the use of read_csv()?</a:t>
            </a:r>
            <a:endParaRPr b="1" sz="2000">
              <a:solidFill>
                <a:srgbClr val="000000"/>
              </a:solidFill>
            </a:endParaRPr>
          </a:p>
          <a:p>
            <a:pPr indent="457200" lvl="0" marL="0" rtl="0" algn="l">
              <a:lnSpc>
                <a:spcPct val="115000"/>
              </a:lnSpc>
              <a:spcBef>
                <a:spcPts val="1400"/>
              </a:spcBef>
              <a:spcAft>
                <a:spcPts val="0"/>
              </a:spcAft>
              <a:buSzPts val="1800"/>
              <a:buNone/>
            </a:pPr>
            <a:r>
              <a:rPr lang="en-US" sz="2000">
                <a:solidFill>
                  <a:srgbClr val="000000"/>
                </a:solidFill>
                <a:highlight>
                  <a:srgbClr val="FFFFFF"/>
                </a:highlight>
              </a:rPr>
              <a:t>read_csv() is an important pandas function to read csv files and do operations on it.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2. 	</a:t>
            </a:r>
            <a:r>
              <a:rPr b="1" lang="en-US" sz="2000">
                <a:solidFill>
                  <a:srgbClr val="000000"/>
                </a:solidFill>
                <a:highlight>
                  <a:srgbClr val="FFFFFF"/>
                </a:highlight>
              </a:rPr>
              <a:t>What is the use of iloc?</a:t>
            </a:r>
            <a:endParaRPr b="1" sz="2000">
              <a:solidFill>
                <a:srgbClr val="000000"/>
              </a:solidFill>
              <a:highlight>
                <a:srgbClr val="FFFFFF"/>
              </a:highlight>
            </a:endParaRPr>
          </a:p>
          <a:p>
            <a:pPr indent="0" lvl="0" marL="457200" rtl="0" algn="l">
              <a:lnSpc>
                <a:spcPct val="115000"/>
              </a:lnSpc>
              <a:spcBef>
                <a:spcPts val="1400"/>
              </a:spcBef>
              <a:spcAft>
                <a:spcPts val="0"/>
              </a:spcAft>
              <a:buSzPts val="1800"/>
              <a:buNone/>
            </a:pPr>
            <a:r>
              <a:rPr lang="en-US" sz="2000">
                <a:solidFill>
                  <a:srgbClr val="000000"/>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3.	 What is the difference between Classification and Clustering?</a:t>
            </a:r>
            <a:endParaRPr b="1" sz="2000">
              <a:solidFill>
                <a:srgbClr val="000000"/>
              </a:solidFill>
              <a:highlight>
                <a:srgbClr val="FFFFFF"/>
              </a:highlight>
            </a:endParaRPr>
          </a:p>
          <a:p>
            <a:pPr indent="457200" lvl="0" marL="0" rtl="0" algn="l">
              <a:lnSpc>
                <a:spcPct val="115000"/>
              </a:lnSpc>
              <a:spcBef>
                <a:spcPts val="1400"/>
              </a:spcBef>
              <a:spcAft>
                <a:spcPts val="0"/>
              </a:spcAft>
              <a:buNone/>
            </a:pPr>
            <a:r>
              <a:rPr b="1" lang="en-US" sz="2000">
                <a:solidFill>
                  <a:srgbClr val="000000"/>
                </a:solidFill>
                <a:highlight>
                  <a:srgbClr val="FFFFFF"/>
                </a:highlight>
              </a:rPr>
              <a:t>Classification:</a:t>
            </a:r>
            <a:endParaRPr b="1" sz="2000">
              <a:solidFill>
                <a:srgbClr val="000000"/>
              </a:solidFill>
              <a:highlight>
                <a:srgbClr val="FFFFFF"/>
              </a:highlight>
            </a:endParaRPr>
          </a:p>
          <a:p>
            <a:pPr indent="457200" lvl="0" marL="0" rtl="0" algn="l">
              <a:lnSpc>
                <a:spcPct val="115000"/>
              </a:lnSpc>
              <a:spcBef>
                <a:spcPts val="1400"/>
              </a:spcBef>
              <a:spcAft>
                <a:spcPts val="0"/>
              </a:spcAft>
              <a:buNone/>
            </a:pPr>
            <a:r>
              <a:rPr lang="en-US" sz="2000">
                <a:solidFill>
                  <a:srgbClr val="000000"/>
                </a:solidFill>
                <a:highlight>
                  <a:srgbClr val="FFFFFF"/>
                </a:highlight>
              </a:rPr>
              <a:t>Classifying data into pre-defined categories</a:t>
            </a:r>
            <a:endParaRPr sz="2000">
              <a:solidFill>
                <a:srgbClr val="000000"/>
              </a:solidFill>
              <a:highlight>
                <a:srgbClr val="FFFFFF"/>
              </a:highlight>
            </a:endParaRPr>
          </a:p>
          <a:p>
            <a:pPr indent="457200" lvl="0" marL="0" rtl="0" algn="l">
              <a:lnSpc>
                <a:spcPct val="115000"/>
              </a:lnSpc>
              <a:spcBef>
                <a:spcPts val="1400"/>
              </a:spcBef>
              <a:spcAft>
                <a:spcPts val="0"/>
              </a:spcAft>
              <a:buClr>
                <a:schemeClr val="dk1"/>
              </a:buClr>
              <a:buSzPts val="1100"/>
              <a:buFont typeface="Arial"/>
              <a:buNone/>
            </a:pPr>
            <a:r>
              <a:rPr b="1" lang="en-US" sz="2000">
                <a:solidFill>
                  <a:srgbClr val="000000"/>
                </a:solidFill>
                <a:highlight>
                  <a:srgbClr val="FFFFFF"/>
                </a:highlight>
              </a:rPr>
              <a:t>Clustering:</a:t>
            </a:r>
            <a:endParaRPr b="1" sz="2000">
              <a:solidFill>
                <a:srgbClr val="000000"/>
              </a:solidFill>
              <a:highlight>
                <a:srgbClr val="FFFFFF"/>
              </a:highlight>
            </a:endParaRPr>
          </a:p>
          <a:p>
            <a:pPr indent="457200" lvl="0" marL="0" rtl="0" algn="l">
              <a:lnSpc>
                <a:spcPct val="115000"/>
              </a:lnSpc>
              <a:spcBef>
                <a:spcPts val="1400"/>
              </a:spcBef>
              <a:spcAft>
                <a:spcPts val="0"/>
              </a:spcAft>
              <a:buClr>
                <a:schemeClr val="dk1"/>
              </a:buClr>
              <a:buSzPts val="1100"/>
              <a:buFont typeface="Arial"/>
              <a:buNone/>
            </a:pPr>
            <a:r>
              <a:rPr lang="en-US" sz="2000">
                <a:solidFill>
                  <a:srgbClr val="000000"/>
                </a:solidFill>
                <a:highlight>
                  <a:srgbClr val="FFFFFF"/>
                </a:highlight>
              </a:rPr>
              <a:t>Grouping data into a set of categories</a:t>
            </a:r>
            <a:endParaRPr sz="2000">
              <a:solidFill>
                <a:srgbClr val="000000"/>
              </a:solidFill>
              <a:highlight>
                <a:srgbClr val="FFFFFF"/>
              </a:highlight>
            </a:endParaRPr>
          </a:p>
          <a:p>
            <a:pPr indent="0" lvl="0" marL="457200" rtl="0" algn="l">
              <a:lnSpc>
                <a:spcPct val="115000"/>
              </a:lnSpc>
              <a:spcBef>
                <a:spcPts val="1400"/>
              </a:spcBef>
              <a:spcAft>
                <a:spcPts val="0"/>
              </a:spcAft>
              <a:buSzPts val="1800"/>
              <a:buNone/>
            </a:pPr>
            <a:r>
              <a:t/>
            </a:r>
            <a:endParaRPr sz="2000">
              <a:solidFill>
                <a:srgbClr val="000000"/>
              </a:solidFill>
              <a:highlight>
                <a:srgbClr val="FFFFFF"/>
              </a:highlight>
            </a:endParaRPr>
          </a:p>
          <a:p>
            <a:pPr indent="0" lvl="0" marL="457200" rtl="0" algn="l">
              <a:lnSpc>
                <a:spcPct val="90000"/>
              </a:lnSpc>
              <a:spcBef>
                <a:spcPts val="1400"/>
              </a:spcBef>
              <a:spcAft>
                <a:spcPts val="0"/>
              </a:spcAft>
              <a:buSzPts val="1800"/>
              <a:buNone/>
            </a:pPr>
            <a:r>
              <a:t/>
            </a:r>
            <a:endParaRPr sz="2000">
              <a:solidFill>
                <a:srgbClr val="000000"/>
              </a:solidFill>
            </a:endParaRPr>
          </a:p>
          <a:p>
            <a:pPr indent="0" lvl="0" marL="457200" rtl="0" algn="l">
              <a:lnSpc>
                <a:spcPct val="90000"/>
              </a:lnSpc>
              <a:spcBef>
                <a:spcPts val="1000"/>
              </a:spcBef>
              <a:spcAft>
                <a:spcPts val="0"/>
              </a:spcAft>
              <a:buSzPts val="1800"/>
              <a:buNone/>
            </a:pPr>
            <a:r>
              <a:t/>
            </a:r>
            <a:endParaRPr sz="2000">
              <a:solidFill>
                <a:srgbClr val="000000"/>
              </a:solidFill>
            </a:endParaRPr>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3384225" y="1345525"/>
            <a:ext cx="57120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n-US" sz="5400">
                <a:solidFill>
                  <a:schemeClr val="dk1"/>
                </a:solidFill>
                <a:latin typeface="Calibri"/>
                <a:ea typeface="Calibri"/>
                <a:cs typeface="Calibri"/>
                <a:sym typeface="Calibri"/>
              </a:rPr>
              <a:t>Anamoly Detection</a:t>
            </a:r>
            <a:endParaRPr b="1" i="0" sz="5400" u="none" cap="none" strike="noStrike">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Relevant Image</a:t>
            </a:r>
            <a:endParaRPr b="0" i="1" sz="1800" u="none" cap="none" strike="noStrike">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3473543" y="2439250"/>
            <a:ext cx="5533368" cy="3690713"/>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4" name="Google Shape;274;p32"/>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SzPts val="1800"/>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SzPts val="1800"/>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SzPts val="1800"/>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SzPts val="1800"/>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SzPts val="1800"/>
              <a:buNone/>
            </a:pPr>
            <a:r>
              <a:t/>
            </a:r>
            <a:endParaRPr sz="2300">
              <a:solidFill>
                <a:srgbClr val="000000"/>
              </a:solidFill>
            </a:endParaRPr>
          </a:p>
          <a:p>
            <a:pPr indent="0" lvl="0" marL="0" rtl="0" algn="l">
              <a:lnSpc>
                <a:spcPct val="90000"/>
              </a:lnSpc>
              <a:spcBef>
                <a:spcPts val="1000"/>
              </a:spcBef>
              <a:spcAft>
                <a:spcPts val="0"/>
              </a:spcAft>
              <a:buSzPts val="1800"/>
              <a:buNone/>
            </a:pPr>
            <a:r>
              <a:t/>
            </a:r>
            <a:endParaRPr sz="2300"/>
          </a:p>
        </p:txBody>
      </p:sp>
      <p:pic>
        <p:nvPicPr>
          <p:cNvPr id="275" name="Google Shape;275;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616000" y="1690700"/>
            <a:ext cx="10410300" cy="4743000"/>
          </a:xfrm>
          <a:prstGeom prst="rect">
            <a:avLst/>
          </a:prstGeom>
          <a:noFill/>
          <a:ln>
            <a:noFill/>
          </a:ln>
        </p:spPr>
        <p:txBody>
          <a:bodyPr anchorCtr="0" anchor="t" bIns="91425" lIns="91425" spcFirstLastPara="1" rIns="91425" wrap="square" tIns="91425">
            <a:noAutofit/>
          </a:bodyPr>
          <a:lstStyle/>
          <a:p>
            <a:pPr indent="0" lvl="0" marL="0" marR="0" rtl="0" algn="l">
              <a:lnSpc>
                <a:spcPct val="132352"/>
              </a:lnSpc>
              <a:spcBef>
                <a:spcPts val="0"/>
              </a:spcBef>
              <a:spcAft>
                <a:spcPts val="0"/>
              </a:spcAft>
              <a:buClr>
                <a:srgbClr val="000000"/>
              </a:buClr>
              <a:buSzPts val="2400"/>
              <a:buFont typeface="Arial"/>
              <a:buNone/>
            </a:pPr>
            <a:r>
              <a:rPr b="0" i="0" lang="en-US" sz="3000" u="none" cap="none" strike="noStrike">
                <a:highlight>
                  <a:srgbClr val="FFFFFF"/>
                </a:highlight>
                <a:latin typeface="Calibri"/>
                <a:ea typeface="Calibri"/>
                <a:cs typeface="Calibri"/>
                <a:sym typeface="Calibri"/>
              </a:rPr>
              <a:t>The objective is to build a prediction engine for </a:t>
            </a:r>
            <a:r>
              <a:rPr lang="en-US" sz="3000">
                <a:highlight>
                  <a:srgbClr val="FFFFFF"/>
                </a:highlight>
                <a:latin typeface="Calibri"/>
                <a:ea typeface="Calibri"/>
                <a:cs typeface="Calibri"/>
                <a:sym typeface="Calibri"/>
              </a:rPr>
              <a:t>detecting any </a:t>
            </a:r>
            <a:r>
              <a:rPr lang="en-US" sz="3000">
                <a:highlight>
                  <a:srgbClr val="FFFFFF"/>
                </a:highlight>
                <a:latin typeface="Calibri"/>
                <a:ea typeface="Calibri"/>
                <a:cs typeface="Calibri"/>
                <a:sym typeface="Calibri"/>
              </a:rPr>
              <a:t>anomaly</a:t>
            </a:r>
            <a:r>
              <a:rPr lang="en-US" sz="3000">
                <a:highlight>
                  <a:srgbClr val="FFFFFF"/>
                </a:highlight>
                <a:latin typeface="Calibri"/>
                <a:ea typeface="Calibri"/>
                <a:cs typeface="Calibri"/>
                <a:sym typeface="Calibri"/>
              </a:rPr>
              <a:t> using K-means.</a:t>
            </a:r>
            <a:endParaRPr b="0" i="0" sz="3000" u="none" cap="none" strike="noStrike">
              <a:highlight>
                <a:srgbClr val="FFFFFF"/>
              </a:highlight>
              <a:latin typeface="Calibri"/>
              <a:ea typeface="Calibri"/>
              <a:cs typeface="Calibri"/>
              <a:sym typeface="Calibri"/>
            </a:endParaRPr>
          </a:p>
          <a:p>
            <a:pPr indent="0" lvl="0" marL="0" marR="0" rtl="0" algn="l">
              <a:lnSpc>
                <a:spcPct val="132352"/>
              </a:lnSpc>
              <a:spcBef>
                <a:spcPts val="2000"/>
              </a:spcBef>
              <a:spcAft>
                <a:spcPts val="0"/>
              </a:spcAft>
              <a:buClr>
                <a:schemeClr val="dk1"/>
              </a:buClr>
              <a:buSzPts val="1100"/>
              <a:buFont typeface="Arial"/>
              <a:buNone/>
            </a:pPr>
            <a:r>
              <a:t/>
            </a:r>
            <a:endParaRPr b="0" i="0" sz="3000" u="none" cap="none" strike="noStrike">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447171" y="4422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Working</a:t>
            </a:r>
            <a:endParaRPr b="0" i="0" sz="1400" u="none" cap="none" strike="noStrike">
              <a:solidFill>
                <a:srgbClr val="000000"/>
              </a:solidFill>
              <a:latin typeface="Arial"/>
              <a:ea typeface="Arial"/>
              <a:cs typeface="Arial"/>
              <a:sym typeface="Arial"/>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287475" y="1581025"/>
            <a:ext cx="11457300" cy="4661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FIRST STEP WAS TO COLLECT DATA FROM DIFFERENT SOURCES FOR OUR PROBLEM STATEMENT .</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HAVE TO CLEAN , PROCESS CATEGORICAL DATA AND NORMALISE IT.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SHOW VARIOUS ANALYSIS USING GRAPHS.</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SPLIT THE DATA INTO TRAINING AND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SELECT AN ALGORITHM.</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FITTING THE MODEL TO TRAINING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SAVING THE MODEL</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TRAINED DATA W.R.T TRAIN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TEST THE TRAINED MODEL W.R.T TESTING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TEST DATA W.R.T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Roboto"/>
              <a:buAutoNum type="arabicPeriod"/>
            </a:pPr>
            <a:r>
              <a:rPr b="0" i="0" lang="en-US" sz="2400" u="none" cap="none" strike="noStrike">
                <a:highlight>
                  <a:srgbClr val="FFFFFF"/>
                </a:highlight>
                <a:latin typeface="Calibri"/>
                <a:ea typeface="Calibri"/>
                <a:cs typeface="Calibri"/>
                <a:sym typeface="Calibri"/>
              </a:rPr>
              <a:t>BASED ON THE GENERATED GRAPHS WE </a:t>
            </a:r>
            <a:r>
              <a:rPr lang="en-US" sz="2400">
                <a:highlight>
                  <a:srgbClr val="FFFFFF"/>
                </a:highlight>
                <a:latin typeface="Calibri"/>
                <a:ea typeface="Calibri"/>
                <a:cs typeface="Calibri"/>
                <a:sym typeface="Calibri"/>
              </a:rPr>
              <a:t>DETECT ANY </a:t>
            </a:r>
            <a:r>
              <a:rPr lang="en-US" sz="2400">
                <a:highlight>
                  <a:srgbClr val="FFFFFF"/>
                </a:highlight>
                <a:latin typeface="Calibri"/>
                <a:ea typeface="Calibri"/>
                <a:cs typeface="Calibri"/>
                <a:sym typeface="Calibri"/>
              </a:rPr>
              <a:t>ANOMALY</a:t>
            </a:r>
            <a:r>
              <a:rPr b="0" i="0" lang="en-US" sz="2400" u="none" cap="none" strike="noStrike">
                <a:highlight>
                  <a:srgbClr val="FFFFFF"/>
                </a:highlight>
                <a:latin typeface="Calibri"/>
                <a:ea typeface="Calibri"/>
                <a:cs typeface="Calibri"/>
                <a:sym typeface="Calibri"/>
              </a:rPr>
              <a:t>.</a:t>
            </a:r>
            <a:endParaRPr b="0" i="0" sz="1400" u="none" cap="none" strike="noStrike">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587525" y="5137275"/>
            <a:ext cx="10515600" cy="16311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in the detection of anamoly. The source of dataset is Kaggle. </a:t>
            </a:r>
            <a:r>
              <a:rPr lang="en-US"/>
              <a:t>We have used the read_csv() function of pandas to read the .csv file for dataset and head() function to display the first five lines of dataset.</a:t>
            </a:r>
            <a:endParaRPr/>
          </a:p>
        </p:txBody>
      </p:sp>
      <p:pic>
        <p:nvPicPr>
          <p:cNvPr id="142" name="Google Shape;142;p17"/>
          <p:cNvPicPr preferRelativeResize="0"/>
          <p:nvPr/>
        </p:nvPicPr>
        <p:blipFill>
          <a:blip r:embed="rId4">
            <a:alphaModFix/>
          </a:blip>
          <a:stretch>
            <a:fillRect/>
          </a:stretch>
        </p:blipFill>
        <p:spPr>
          <a:xfrm>
            <a:off x="152400" y="1113025"/>
            <a:ext cx="11832651" cy="402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1018500" y="5515050"/>
            <a:ext cx="10335300" cy="66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2" name="Google Shape;152;p18"/>
          <p:cNvPicPr preferRelativeResize="0"/>
          <p:nvPr/>
        </p:nvPicPr>
        <p:blipFill>
          <a:blip r:embed="rId4">
            <a:alphaModFix/>
          </a:blip>
          <a:stretch>
            <a:fillRect/>
          </a:stretch>
        </p:blipFill>
        <p:spPr>
          <a:xfrm>
            <a:off x="838200" y="1825625"/>
            <a:ext cx="10335300" cy="368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SzPts val="1800"/>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rotWithShape="1">
          <a:blip r:embed="rId6">
            <a:alphaModFix/>
          </a:blip>
          <a:srcRect b="0" l="0" r="0" t="0"/>
          <a:stretch/>
        </p:blipFill>
        <p:spPr>
          <a:xfrm>
            <a:off x="152400" y="1113024"/>
            <a:ext cx="6934915"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Here we have created a simple graph using matplotlib library of Python.</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plot():</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is used to plot a graph between x and y.</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show():</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displays the graph.</a:t>
            </a:r>
            <a:endParaRPr sz="2400">
              <a:solidFill>
                <a:srgbClr val="212529"/>
              </a:solidFill>
              <a:highlight>
                <a:schemeClr val="lt1"/>
              </a:highlight>
            </a:endParaRPr>
          </a:p>
          <a:p>
            <a:pPr indent="0" lvl="0" marL="0" rtl="0" algn="l">
              <a:lnSpc>
                <a:spcPct val="90000"/>
              </a:lnSpc>
              <a:spcBef>
                <a:spcPts val="0"/>
              </a:spcBef>
              <a:spcAft>
                <a:spcPts val="0"/>
              </a:spcAft>
              <a:buClr>
                <a:schemeClr val="dk1"/>
              </a:buClr>
              <a:buSzPts val="2800"/>
              <a:buNone/>
            </a:pPr>
            <a:r>
              <a:rPr lang="en-US" sz="2400">
                <a:solidFill>
                  <a:srgbClr val="212529"/>
                </a:solidFill>
                <a:highlight>
                  <a:schemeClr val="lt1"/>
                </a:highlight>
              </a:rPr>
              <a:t>Instead of providing names for the axis separately we provided the named for the axis internally.</a:t>
            </a:r>
            <a:endParaRPr sz="2400">
              <a:solidFill>
                <a:srgbClr val="212529"/>
              </a:solidFill>
              <a:highlight>
                <a:srgbClr val="FFFFFF"/>
              </a:highlight>
            </a:endParaRPr>
          </a:p>
        </p:txBody>
      </p:sp>
      <p:pic>
        <p:nvPicPr>
          <p:cNvPr id="170" name="Google Shape;170;p20"/>
          <p:cNvPicPr preferRelativeResize="0"/>
          <p:nvPr/>
        </p:nvPicPr>
        <p:blipFill>
          <a:blip r:embed="rId4">
            <a:alphaModFix/>
          </a:blip>
          <a:stretch>
            <a:fillRect/>
          </a:stretch>
        </p:blipFill>
        <p:spPr>
          <a:xfrm>
            <a:off x="492600" y="1296300"/>
            <a:ext cx="6705600" cy="533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52400" y="1113024"/>
            <a:ext cx="11832650" cy="1636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