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42A117D-4CE0-4A2D-8456-29B53EC2A7D5}">
  <a:tblStyle styleId="{C42A117D-4CE0-4A2D-8456-29B53EC2A7D5}"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b="off" i="off"/>
      <a:tcStyle>
        <a:fill>
          <a:solidFill>
            <a:srgbClr val="D0DEEF"/>
          </a:solidFill>
        </a:fill>
      </a:tcStyle>
    </a:band1H>
    <a:band2H>
      <a:tcTxStyle b="off" i="off"/>
    </a:band2H>
    <a:band1V>
      <a:tcTxStyle b="off" i="off"/>
      <a:tcStyle>
        <a:fill>
          <a:solidFill>
            <a:srgbClr val="D0DEEF"/>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p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p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p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p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p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926661752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g9266617525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g9266617525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p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p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p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 name="Shape 15"/>
        <p:cNvGrpSpPr/>
        <p:nvPr/>
      </p:nvGrpSpPr>
      <p:grpSpPr>
        <a:xfrm>
          <a:off x="0" y="0"/>
          <a:ext cx="0" cy="0"/>
          <a:chOff x="0" y="0"/>
          <a:chExt cx="0" cy="0"/>
        </a:xfrm>
      </p:grpSpPr>
      <p:sp>
        <p:nvSpPr>
          <p:cNvPr id="16" name="Google Shape;16;p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8" name="Google Shape;18;p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9" name="Google Shape;19;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4" name="Google Shape;4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3.png"/><Relationship Id="rId9"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2.png"/><Relationship Id="rId7" Type="http://schemas.openxmlformats.org/officeDocument/2006/relationships/image" Target="../media/image6.png"/><Relationship Id="rId8" Type="http://schemas.openxmlformats.org/officeDocument/2006/relationships/image" Target="../media/image9.png"/></Relationships>
</file>

<file path=ppt/slides/_rels/slide10.xml.rels><?xml version="1.0" encoding="UTF-8" standalone="yes"?><Relationships xmlns="http://schemas.openxmlformats.org/package/2006/relationships"><Relationship Id="rId11" Type="http://schemas.openxmlformats.org/officeDocument/2006/relationships/hyperlink" Target="https://en.wikipedia.org/wiki/Cluster_analysis" TargetMode="External"/><Relationship Id="rId10" Type="http://schemas.openxmlformats.org/officeDocument/2006/relationships/hyperlink" Target="https://en.wikipedia.org/wiki/Voronoi_cell" TargetMode="External"/><Relationship Id="rId13" Type="http://schemas.openxmlformats.org/officeDocument/2006/relationships/image" Target="../media/image10.png"/><Relationship Id="rId12" Type="http://schemas.openxmlformats.org/officeDocument/2006/relationships/hyperlink" Target="https://en.wikipedia.org/wiki/Data_mining" TargetMode="External"/><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hyperlink" Target="https://en.wikipedia.org/wiki/Vector_quantization" TargetMode="External"/><Relationship Id="rId9" Type="http://schemas.openxmlformats.org/officeDocument/2006/relationships/hyperlink" Target="https://en.wikipedia.org/wiki/Centroid" TargetMode="External"/><Relationship Id="rId5" Type="http://schemas.openxmlformats.org/officeDocument/2006/relationships/hyperlink" Target="https://en.wikipedia.org/wiki/Signal_processing" TargetMode="External"/><Relationship Id="rId6" Type="http://schemas.openxmlformats.org/officeDocument/2006/relationships/hyperlink" Target="https://en.wikipedia.org/wiki/Partition_of_a_set" TargetMode="External"/><Relationship Id="rId7" Type="http://schemas.openxmlformats.org/officeDocument/2006/relationships/hyperlink" Target="https://en.wikipedia.org/wiki/Cluster_(statistics)" TargetMode="External"/><Relationship Id="rId8" Type="http://schemas.openxmlformats.org/officeDocument/2006/relationships/hyperlink" Target="https://en.wikipedia.org/wiki/Mea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hyperlink" Target="https://scikit-learn.org/stable/modules/generated/sklearn.preprocessing.MinMaxScaler.html#sklearn.preprocessing.MinMaxScaler.fit" TargetMode="External"/><Relationship Id="rId5" Type="http://schemas.openxmlformats.org/officeDocument/2006/relationships/hyperlink" Target="https://scikit-learn.org/stable/modules/generated/sklearn.preprocessing.MinMaxScaler.html#sklearn.preprocessing.MinMaxScaler.transform" TargetMode="External"/><Relationship Id="rId6"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idx="1" type="body"/>
          </p:nvPr>
        </p:nvSpPr>
        <p:spPr>
          <a:xfrm>
            <a:off x="2468344" y="4870437"/>
            <a:ext cx="7957225" cy="786679"/>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2300"/>
              <a:buNone/>
            </a:pPr>
            <a:r>
              <a:rPr lang="en-US" sz="2300">
                <a:solidFill>
                  <a:schemeClr val="dk1"/>
                </a:solidFill>
                <a:latin typeface="Calibri"/>
                <a:ea typeface="Calibri"/>
                <a:cs typeface="Calibri"/>
                <a:sym typeface="Calibri"/>
              </a:rPr>
              <a:t>Shop no. 2, Narayan Smurti Building, Opp. Saraswati Book Depot,</a:t>
            </a:r>
            <a:endParaRPr/>
          </a:p>
          <a:p>
            <a:pPr indent="0" lvl="0" marL="0" rtl="0" algn="l">
              <a:lnSpc>
                <a:spcPct val="80000"/>
              </a:lnSpc>
              <a:spcBef>
                <a:spcPts val="1000"/>
              </a:spcBef>
              <a:spcAft>
                <a:spcPts val="0"/>
              </a:spcAft>
              <a:buClr>
                <a:schemeClr val="dk1"/>
              </a:buClr>
              <a:buSzPts val="2300"/>
              <a:buNone/>
            </a:pPr>
            <a:r>
              <a:rPr lang="en-US" sz="2300">
                <a:solidFill>
                  <a:schemeClr val="dk1"/>
                </a:solidFill>
                <a:latin typeface="Calibri"/>
                <a:ea typeface="Calibri"/>
                <a:cs typeface="Calibri"/>
                <a:sym typeface="Calibri"/>
              </a:rPr>
              <a:t>Near CIDCO Bus Stop, Thane West, India.    </a:t>
            </a:r>
            <a:endParaRPr/>
          </a:p>
        </p:txBody>
      </p:sp>
      <p:pic>
        <p:nvPicPr>
          <p:cNvPr id="90" name="Google Shape;90;p13"/>
          <p:cNvPicPr preferRelativeResize="0"/>
          <p:nvPr/>
        </p:nvPicPr>
        <p:blipFill rotWithShape="1">
          <a:blip r:embed="rId3">
            <a:alphaModFix/>
          </a:blip>
          <a:srcRect b="0" l="0" r="0" t="0"/>
          <a:stretch/>
        </p:blipFill>
        <p:spPr>
          <a:xfrm>
            <a:off x="8116389" y="2369613"/>
            <a:ext cx="2168434" cy="514340"/>
          </a:xfrm>
          <a:prstGeom prst="rect">
            <a:avLst/>
          </a:prstGeom>
          <a:noFill/>
          <a:ln>
            <a:noFill/>
          </a:ln>
        </p:spPr>
      </p:pic>
      <p:pic>
        <p:nvPicPr>
          <p:cNvPr id="91" name="Google Shape;91;p13"/>
          <p:cNvPicPr preferRelativeResize="0"/>
          <p:nvPr/>
        </p:nvPicPr>
        <p:blipFill rotWithShape="1">
          <a:blip r:embed="rId4">
            <a:alphaModFix/>
          </a:blip>
          <a:srcRect b="0" l="0" r="0" t="0"/>
          <a:stretch/>
        </p:blipFill>
        <p:spPr>
          <a:xfrm>
            <a:off x="2828243" y="367261"/>
            <a:ext cx="6185128" cy="918365"/>
          </a:xfrm>
          <a:prstGeom prst="rect">
            <a:avLst/>
          </a:prstGeom>
          <a:noFill/>
          <a:ln>
            <a:noFill/>
          </a:ln>
        </p:spPr>
      </p:pic>
      <p:grpSp>
        <p:nvGrpSpPr>
          <p:cNvPr id="92" name="Google Shape;92;p13"/>
          <p:cNvGrpSpPr/>
          <p:nvPr/>
        </p:nvGrpSpPr>
        <p:grpSpPr>
          <a:xfrm>
            <a:off x="855352" y="3208850"/>
            <a:ext cx="4993082" cy="1083164"/>
            <a:chOff x="855352" y="3208850"/>
            <a:chExt cx="4993082" cy="1083164"/>
          </a:xfrm>
        </p:grpSpPr>
        <p:sp>
          <p:nvSpPr>
            <p:cNvPr id="93" name="Google Shape;93;p13"/>
            <p:cNvSpPr txBox="1"/>
            <p:nvPr/>
          </p:nvSpPr>
          <p:spPr>
            <a:xfrm>
              <a:off x="1368001" y="3208850"/>
              <a:ext cx="4480433"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info@discoverprojects.com</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www.discoverprojects.com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pic>
          <p:nvPicPr>
            <p:cNvPr descr="Email Icons - Free Download, PNG and SVG" id="94" name="Google Shape;94;p13"/>
            <p:cNvPicPr preferRelativeResize="0"/>
            <p:nvPr/>
          </p:nvPicPr>
          <p:blipFill rotWithShape="1">
            <a:blip r:embed="rId5">
              <a:alphaModFix/>
            </a:blip>
            <a:srcRect b="0" l="0" r="0" t="0"/>
            <a:stretch/>
          </p:blipFill>
          <p:spPr>
            <a:xfrm>
              <a:off x="855352" y="3208850"/>
              <a:ext cx="411046" cy="411046"/>
            </a:xfrm>
            <a:prstGeom prst="rect">
              <a:avLst/>
            </a:prstGeom>
            <a:noFill/>
            <a:ln>
              <a:noFill/>
            </a:ln>
          </p:spPr>
        </p:pic>
        <p:pic>
          <p:nvPicPr>
            <p:cNvPr descr="Web development Computer Icons, website free png | PNGFuel" id="95" name="Google Shape;95;p13"/>
            <p:cNvPicPr preferRelativeResize="0"/>
            <p:nvPr/>
          </p:nvPicPr>
          <p:blipFill rotWithShape="1">
            <a:blip r:embed="rId6">
              <a:alphaModFix/>
            </a:blip>
            <a:srcRect b="0" l="0" r="0" t="0"/>
            <a:stretch/>
          </p:blipFill>
          <p:spPr>
            <a:xfrm>
              <a:off x="881899" y="3781531"/>
              <a:ext cx="357951" cy="352838"/>
            </a:xfrm>
            <a:prstGeom prst="rect">
              <a:avLst/>
            </a:prstGeom>
            <a:noFill/>
            <a:ln>
              <a:noFill/>
            </a:ln>
          </p:spPr>
        </p:pic>
      </p:grpSp>
      <p:grpSp>
        <p:nvGrpSpPr>
          <p:cNvPr id="96" name="Google Shape;96;p13"/>
          <p:cNvGrpSpPr/>
          <p:nvPr/>
        </p:nvGrpSpPr>
        <p:grpSpPr>
          <a:xfrm>
            <a:off x="6965811" y="3208850"/>
            <a:ext cx="4173960" cy="1083164"/>
            <a:chOff x="6965811" y="3208850"/>
            <a:chExt cx="4173960" cy="1083164"/>
          </a:xfrm>
        </p:grpSpPr>
        <p:pic>
          <p:nvPicPr>
            <p:cNvPr descr="Email Icons - Free Download, PNG and SVG" id="97" name="Google Shape;97;p13"/>
            <p:cNvPicPr preferRelativeResize="0"/>
            <p:nvPr/>
          </p:nvPicPr>
          <p:blipFill rotWithShape="1">
            <a:blip r:embed="rId5">
              <a:alphaModFix/>
            </a:blip>
            <a:srcRect b="0" l="0" r="0" t="0"/>
            <a:stretch/>
          </p:blipFill>
          <p:spPr>
            <a:xfrm>
              <a:off x="6965811" y="3208850"/>
              <a:ext cx="411046" cy="411046"/>
            </a:xfrm>
            <a:prstGeom prst="rect">
              <a:avLst/>
            </a:prstGeom>
            <a:noFill/>
            <a:ln>
              <a:noFill/>
            </a:ln>
          </p:spPr>
        </p:pic>
        <p:pic>
          <p:nvPicPr>
            <p:cNvPr descr="Web development Computer Icons, website free png | PNGFuel" id="98" name="Google Shape;98;p13"/>
            <p:cNvPicPr preferRelativeResize="0"/>
            <p:nvPr/>
          </p:nvPicPr>
          <p:blipFill rotWithShape="1">
            <a:blip r:embed="rId6">
              <a:alphaModFix/>
            </a:blip>
            <a:srcRect b="0" l="0" r="0" t="0"/>
            <a:stretch/>
          </p:blipFill>
          <p:spPr>
            <a:xfrm>
              <a:off x="7028429" y="3755417"/>
              <a:ext cx="357951" cy="352838"/>
            </a:xfrm>
            <a:prstGeom prst="rect">
              <a:avLst/>
            </a:prstGeom>
            <a:noFill/>
            <a:ln>
              <a:noFill/>
            </a:ln>
          </p:spPr>
        </p:pic>
        <p:sp>
          <p:nvSpPr>
            <p:cNvPr id="99" name="Google Shape;99;p13"/>
            <p:cNvSpPr txBox="1"/>
            <p:nvPr/>
          </p:nvSpPr>
          <p:spPr>
            <a:xfrm>
              <a:off x="7487984" y="3208850"/>
              <a:ext cx="3651786"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pro.aiskool@gmail.com</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www.aiskool.com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grpSp>
      <p:pic>
        <p:nvPicPr>
          <p:cNvPr descr="Address, location, map, map marker icon" id="100" name="Google Shape;100;p13"/>
          <p:cNvPicPr preferRelativeResize="0"/>
          <p:nvPr/>
        </p:nvPicPr>
        <p:blipFill rotWithShape="1">
          <a:blip r:embed="rId7">
            <a:alphaModFix/>
          </a:blip>
          <a:srcRect b="0" l="0" r="0" t="0"/>
          <a:stretch/>
        </p:blipFill>
        <p:spPr>
          <a:xfrm>
            <a:off x="1380134" y="4743333"/>
            <a:ext cx="808600" cy="808600"/>
          </a:xfrm>
          <a:prstGeom prst="rect">
            <a:avLst/>
          </a:prstGeom>
          <a:noFill/>
          <a:ln>
            <a:noFill/>
          </a:ln>
        </p:spPr>
      </p:pic>
      <p:grpSp>
        <p:nvGrpSpPr>
          <p:cNvPr id="101" name="Google Shape;101;p13"/>
          <p:cNvGrpSpPr/>
          <p:nvPr/>
        </p:nvGrpSpPr>
        <p:grpSpPr>
          <a:xfrm>
            <a:off x="3046148" y="5755558"/>
            <a:ext cx="5584964" cy="675566"/>
            <a:chOff x="3046148" y="5755558"/>
            <a:chExt cx="5584964" cy="675566"/>
          </a:xfrm>
        </p:grpSpPr>
        <p:pic>
          <p:nvPicPr>
            <p:cNvPr descr="Call, contact us, phone icon" id="102" name="Google Shape;102;p13"/>
            <p:cNvPicPr preferRelativeResize="0"/>
            <p:nvPr/>
          </p:nvPicPr>
          <p:blipFill rotWithShape="1">
            <a:blip r:embed="rId8">
              <a:alphaModFix/>
            </a:blip>
            <a:srcRect b="0" l="0" r="0" t="0"/>
            <a:stretch/>
          </p:blipFill>
          <p:spPr>
            <a:xfrm>
              <a:off x="3046148" y="5755558"/>
              <a:ext cx="675566" cy="675566"/>
            </a:xfrm>
            <a:prstGeom prst="rect">
              <a:avLst/>
            </a:prstGeom>
            <a:noFill/>
            <a:ln>
              <a:noFill/>
            </a:ln>
          </p:spPr>
        </p:pic>
        <p:sp>
          <p:nvSpPr>
            <p:cNvPr id="103" name="Google Shape;103;p13"/>
            <p:cNvSpPr/>
            <p:nvPr/>
          </p:nvSpPr>
          <p:spPr>
            <a:xfrm>
              <a:off x="4190473" y="5857460"/>
              <a:ext cx="4440639" cy="44627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rPr b="1" i="0" lang="en-US" sz="2300" u="none" cap="none" strike="noStrike">
                  <a:solidFill>
                    <a:schemeClr val="dk1"/>
                  </a:solidFill>
                  <a:latin typeface="Calibri"/>
                  <a:ea typeface="Calibri"/>
                  <a:cs typeface="Calibri"/>
                  <a:sym typeface="Calibri"/>
                </a:rPr>
                <a:t>+91 9967478289 / +91 9167769993</a:t>
              </a:r>
              <a:endParaRPr b="0" i="0" sz="1400" u="none" cap="none" strike="noStrike">
                <a:solidFill>
                  <a:srgbClr val="000000"/>
                </a:solidFill>
                <a:latin typeface="Arial"/>
                <a:ea typeface="Arial"/>
                <a:cs typeface="Arial"/>
                <a:sym typeface="Arial"/>
              </a:endParaRPr>
            </a:p>
          </p:txBody>
        </p:sp>
      </p:grpSp>
      <p:pic>
        <p:nvPicPr>
          <p:cNvPr id="104" name="Google Shape;104;p13"/>
          <p:cNvPicPr preferRelativeResize="0"/>
          <p:nvPr/>
        </p:nvPicPr>
        <p:blipFill rotWithShape="1">
          <a:blip r:embed="rId9">
            <a:alphaModFix/>
          </a:blip>
          <a:srcRect b="0" l="0" r="0" t="0"/>
          <a:stretch/>
        </p:blipFill>
        <p:spPr>
          <a:xfrm>
            <a:off x="1550882" y="2118477"/>
            <a:ext cx="3872291" cy="763398"/>
          </a:xfrm>
          <a:prstGeom prst="rect">
            <a:avLst/>
          </a:prstGeom>
          <a:noFill/>
          <a:ln>
            <a:noFill/>
          </a:ln>
        </p:spPr>
      </p:pic>
      <p:cxnSp>
        <p:nvCxnSpPr>
          <p:cNvPr id="105" name="Google Shape;105;p13"/>
          <p:cNvCxnSpPr/>
          <p:nvPr/>
        </p:nvCxnSpPr>
        <p:spPr>
          <a:xfrm flipH="1" rot="10800000">
            <a:off x="328821" y="137067"/>
            <a:ext cx="11234057" cy="8709"/>
          </a:xfrm>
          <a:prstGeom prst="straightConnector1">
            <a:avLst/>
          </a:prstGeom>
          <a:noFill/>
          <a:ln cap="flat" cmpd="sng" w="95250">
            <a:solidFill>
              <a:srgbClr val="7F7F7F"/>
            </a:solidFill>
            <a:prstDash val="solid"/>
            <a:round/>
            <a:headEnd len="sm" w="sm" type="none"/>
            <a:tailEnd len="sm" w="sm" type="none"/>
          </a:ln>
        </p:spPr>
      </p:cxnSp>
      <p:cxnSp>
        <p:nvCxnSpPr>
          <p:cNvPr id="106" name="Google Shape;106;p13"/>
          <p:cNvCxnSpPr/>
          <p:nvPr/>
        </p:nvCxnSpPr>
        <p:spPr>
          <a:xfrm flipH="1" rot="10800000">
            <a:off x="614695" y="6607130"/>
            <a:ext cx="11234057" cy="8709"/>
          </a:xfrm>
          <a:prstGeom prst="straightConnector1">
            <a:avLst/>
          </a:prstGeom>
          <a:noFill/>
          <a:ln cap="flat" cmpd="sng" w="95250">
            <a:solidFill>
              <a:srgbClr val="7F7F7F"/>
            </a:solidFill>
            <a:prstDash val="solid"/>
            <a:round/>
            <a:headEnd len="sm" w="sm" type="none"/>
            <a:tailEnd len="sm" w="sm" type="none"/>
          </a:ln>
        </p:spPr>
      </p:cxnSp>
      <p:graphicFrame>
        <p:nvGraphicFramePr>
          <p:cNvPr id="107" name="Google Shape;107;p13"/>
          <p:cNvGraphicFramePr/>
          <p:nvPr/>
        </p:nvGraphicFramePr>
        <p:xfrm>
          <a:off x="1784434" y="1373406"/>
          <a:ext cx="3000000" cy="3000000"/>
        </p:xfrm>
        <a:graphic>
          <a:graphicData uri="http://schemas.openxmlformats.org/drawingml/2006/table">
            <a:tbl>
              <a:tblPr bandRow="1" firstRow="1">
                <a:noFill/>
                <a:tableStyleId>{C42A117D-4CE0-4A2D-8456-29B53EC2A7D5}</a:tableStyleId>
              </a:tblPr>
              <a:tblGrid>
                <a:gridCol w="2032000"/>
                <a:gridCol w="2032000"/>
                <a:gridCol w="2032000"/>
                <a:gridCol w="2032000"/>
              </a:tblGrid>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PROJECTS</a:t>
                      </a:r>
                      <a:endParaRPr sz="1800" u="none" cap="none" strike="noStrike">
                        <a:solidFill>
                          <a:schemeClr val="lt1"/>
                        </a:solidFil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PRODUCTS</a:t>
                      </a:r>
                      <a:endParaRPr sz="1800" u="none" cap="none" strike="noStrike">
                        <a:solidFill>
                          <a:schemeClr val="lt1"/>
                        </a:solidFil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COURSE</a:t>
                      </a:r>
                      <a:endParaRPr sz="1800" u="none" cap="none" strike="noStrike">
                        <a:solidFill>
                          <a:schemeClr val="lt1"/>
                        </a:solidFill>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u="none" cap="none" strike="noStrike"/>
                        <a:t>INTERNSHIP</a:t>
                      </a:r>
                      <a:endParaRPr sz="1800" u="none" cap="none" strike="noStrike">
                        <a:solidFill>
                          <a:schemeClr val="lt1"/>
                        </a:solidFill>
                      </a:endParaRPr>
                    </a:p>
                  </a:txBody>
                  <a:tcPr marT="45725" marB="45725" marR="91450" marL="91450"/>
                </a:tc>
              </a:tr>
            </a:tbl>
          </a:graphicData>
        </a:graphic>
      </p:graphicFrame>
      <p:cxnSp>
        <p:nvCxnSpPr>
          <p:cNvPr id="108" name="Google Shape;108;p13"/>
          <p:cNvCxnSpPr/>
          <p:nvPr/>
        </p:nvCxnSpPr>
        <p:spPr>
          <a:xfrm>
            <a:off x="855352" y="4390456"/>
            <a:ext cx="10623286" cy="25902"/>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509"/>
              </a:srgbClr>
            </a:outerShdw>
          </a:effectLst>
        </p:spPr>
      </p:cxn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1"/>
                                        </p:tgtEl>
                                        <p:attrNameLst>
                                          <p:attrName>style.visibility</p:attrName>
                                        </p:attrNameLst>
                                      </p:cBhvr>
                                      <p:to>
                                        <p:strVal val="visible"/>
                                      </p:to>
                                    </p:set>
                                    <p:anim calcmode="lin" valueType="num">
                                      <p:cBhvr additive="base">
                                        <p:cTn dur="500"/>
                                        <p:tgtEl>
                                          <p:spTgt spid="9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500"/>
                                        <p:tgtEl>
                                          <p:spTgt spid="10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p:tgtEl>
                                          <p:spTgt spid="10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500"/>
                                        <p:tgtEl>
                                          <p:spTgt spid="9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5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500"/>
                                        <p:tgtEl>
                                          <p:spTgt spid="9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p:tgtEl>
                                          <p:spTgt spid="10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p:tgtEl>
                                          <p:spTgt spid="10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anim calcmode="lin" valueType="num">
                                      <p:cBhvr additive="base">
                                        <p:cTn dur="500"/>
                                        <p:tgtEl>
                                          <p:spTgt spid="8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1" st="1"/>
                                            </p:txEl>
                                          </p:spTgt>
                                        </p:tgtEl>
                                        <p:attrNameLst>
                                          <p:attrName>style.visibility</p:attrName>
                                        </p:attrNameLst>
                                      </p:cBhvr>
                                      <p:to>
                                        <p:strVal val="visible"/>
                                      </p:to>
                                    </p:set>
                                    <p:anim calcmode="lin" valueType="num">
                                      <p:cBhvr additive="base">
                                        <p:cTn dur="500"/>
                                        <p:tgtEl>
                                          <p:spTgt spid="8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500"/>
                                        <p:tgtEl>
                                          <p:spTgt spid="10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500"/>
                                        <p:tgtEl>
                                          <p:spTgt spid="10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p:tgtEl>
                                          <p:spTgt spid="10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Selecting Algorithm</a:t>
            </a:r>
            <a:r>
              <a:rPr lang="en-US" sz="3959">
                <a:solidFill>
                  <a:schemeClr val="lt1"/>
                </a:solidFill>
                <a:latin typeface="Calibri"/>
                <a:ea typeface="Calibri"/>
                <a:cs typeface="Calibri"/>
                <a:sym typeface="Calibri"/>
              </a:rPr>
              <a:t> </a:t>
            </a:r>
            <a:endParaRPr sz="3959"/>
          </a:p>
        </p:txBody>
      </p:sp>
      <p:pic>
        <p:nvPicPr>
          <p:cNvPr id="186" name="Google Shape;186;p22"/>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87" name="Google Shape;187;p22"/>
          <p:cNvSpPr txBox="1"/>
          <p:nvPr>
            <p:ph idx="1" type="body"/>
          </p:nvPr>
        </p:nvSpPr>
        <p:spPr>
          <a:xfrm>
            <a:off x="429750" y="3706550"/>
            <a:ext cx="11155200" cy="2739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None/>
            </a:pPr>
            <a:r>
              <a:rPr lang="en-US" sz="2400">
                <a:solidFill>
                  <a:srgbClr val="000000"/>
                </a:solidFill>
                <a:highlight>
                  <a:srgbClr val="FFFFFF"/>
                </a:highlight>
              </a:rPr>
              <a:t>The algorithm that we have used is K-means.</a:t>
            </a:r>
            <a:endParaRPr sz="2400">
              <a:solidFill>
                <a:srgbClr val="000000"/>
              </a:solidFill>
              <a:highlight>
                <a:srgbClr val="FFFFFF"/>
              </a:highlight>
            </a:endParaRPr>
          </a:p>
          <a:p>
            <a:pPr indent="0" lvl="0" marL="0" rtl="0" algn="l">
              <a:lnSpc>
                <a:spcPct val="115000"/>
              </a:lnSpc>
              <a:spcBef>
                <a:spcPts val="0"/>
              </a:spcBef>
              <a:spcAft>
                <a:spcPts val="0"/>
              </a:spcAft>
              <a:buClr>
                <a:schemeClr val="dk1"/>
              </a:buClr>
              <a:buSzPts val="1100"/>
              <a:buNone/>
            </a:pPr>
            <a:r>
              <a:rPr i="1" lang="en-US" sz="2400">
                <a:solidFill>
                  <a:srgbClr val="000000"/>
                </a:solidFill>
                <a:highlight>
                  <a:srgbClr val="FFFFFF"/>
                </a:highlight>
              </a:rPr>
              <a:t>k</a:t>
            </a:r>
            <a:r>
              <a:rPr lang="en-US" sz="2400">
                <a:solidFill>
                  <a:srgbClr val="000000"/>
                </a:solidFill>
                <a:highlight>
                  <a:srgbClr val="FFFFFF"/>
                </a:highlight>
              </a:rPr>
              <a:t>-means clustering is a method of </a:t>
            </a:r>
            <a:r>
              <a:rPr lang="en-US" sz="2400">
                <a:solidFill>
                  <a:srgbClr val="000000"/>
                </a:solidFill>
                <a:highlight>
                  <a:srgbClr val="FFFFFF"/>
                </a:highlight>
                <a:uFill>
                  <a:noFill/>
                </a:uFill>
                <a:hlinkClick r:id="rId4">
                  <a:extLst>
                    <a:ext uri="{A12FA001-AC4F-418D-AE19-62706E023703}">
                      <ahyp:hlinkClr val="tx"/>
                    </a:ext>
                  </a:extLst>
                </a:hlinkClick>
              </a:rPr>
              <a:t>vector quantization</a:t>
            </a:r>
            <a:r>
              <a:rPr lang="en-US" sz="2400">
                <a:solidFill>
                  <a:srgbClr val="000000"/>
                </a:solidFill>
                <a:highlight>
                  <a:srgbClr val="FFFFFF"/>
                </a:highlight>
              </a:rPr>
              <a:t>, originally from </a:t>
            </a:r>
            <a:r>
              <a:rPr lang="en-US" sz="2400">
                <a:solidFill>
                  <a:srgbClr val="000000"/>
                </a:solidFill>
                <a:highlight>
                  <a:srgbClr val="FFFFFF"/>
                </a:highlight>
                <a:uFill>
                  <a:noFill/>
                </a:uFill>
                <a:hlinkClick r:id="rId5">
                  <a:extLst>
                    <a:ext uri="{A12FA001-AC4F-418D-AE19-62706E023703}">
                      <ahyp:hlinkClr val="tx"/>
                    </a:ext>
                  </a:extLst>
                </a:hlinkClick>
              </a:rPr>
              <a:t>signal processing</a:t>
            </a:r>
            <a:r>
              <a:rPr lang="en-US" sz="2400">
                <a:solidFill>
                  <a:srgbClr val="000000"/>
                </a:solidFill>
                <a:highlight>
                  <a:srgbClr val="FFFFFF"/>
                </a:highlight>
              </a:rPr>
              <a:t>, that aims to </a:t>
            </a:r>
            <a:r>
              <a:rPr lang="en-US" sz="2400">
                <a:solidFill>
                  <a:srgbClr val="000000"/>
                </a:solidFill>
                <a:highlight>
                  <a:srgbClr val="FFFFFF"/>
                </a:highlight>
                <a:uFill>
                  <a:noFill/>
                </a:uFill>
                <a:hlinkClick r:id="rId6">
                  <a:extLst>
                    <a:ext uri="{A12FA001-AC4F-418D-AE19-62706E023703}">
                      <ahyp:hlinkClr val="tx"/>
                    </a:ext>
                  </a:extLst>
                </a:hlinkClick>
              </a:rPr>
              <a:t>partition</a:t>
            </a:r>
            <a:r>
              <a:rPr lang="en-US" sz="2400">
                <a:solidFill>
                  <a:srgbClr val="000000"/>
                </a:solidFill>
                <a:highlight>
                  <a:srgbClr val="FFFFFF"/>
                </a:highlight>
              </a:rPr>
              <a:t> </a:t>
            </a:r>
            <a:r>
              <a:rPr i="1" lang="en-US" sz="2400">
                <a:solidFill>
                  <a:srgbClr val="000000"/>
                </a:solidFill>
                <a:highlight>
                  <a:srgbClr val="FFFFFF"/>
                </a:highlight>
              </a:rPr>
              <a:t>n</a:t>
            </a:r>
            <a:r>
              <a:rPr lang="en-US" sz="2400">
                <a:solidFill>
                  <a:srgbClr val="000000"/>
                </a:solidFill>
                <a:highlight>
                  <a:srgbClr val="FFFFFF"/>
                </a:highlight>
              </a:rPr>
              <a:t> observations into </a:t>
            </a:r>
            <a:r>
              <a:rPr i="1" lang="en-US" sz="2400">
                <a:solidFill>
                  <a:srgbClr val="000000"/>
                </a:solidFill>
                <a:highlight>
                  <a:srgbClr val="FFFFFF"/>
                </a:highlight>
              </a:rPr>
              <a:t>k</a:t>
            </a:r>
            <a:r>
              <a:rPr lang="en-US" sz="2400">
                <a:solidFill>
                  <a:srgbClr val="000000"/>
                </a:solidFill>
                <a:highlight>
                  <a:srgbClr val="FFFFFF"/>
                </a:highlight>
              </a:rPr>
              <a:t> clusters in which each observation belongs to the </a:t>
            </a:r>
            <a:r>
              <a:rPr lang="en-US" sz="2400">
                <a:solidFill>
                  <a:srgbClr val="000000"/>
                </a:solidFill>
                <a:highlight>
                  <a:srgbClr val="FFFFFF"/>
                </a:highlight>
                <a:uFill>
                  <a:noFill/>
                </a:uFill>
                <a:hlinkClick r:id="rId7">
                  <a:extLst>
                    <a:ext uri="{A12FA001-AC4F-418D-AE19-62706E023703}">
                      <ahyp:hlinkClr val="tx"/>
                    </a:ext>
                  </a:extLst>
                </a:hlinkClick>
              </a:rPr>
              <a:t>cluster</a:t>
            </a:r>
            <a:r>
              <a:rPr lang="en-US" sz="2400">
                <a:solidFill>
                  <a:srgbClr val="000000"/>
                </a:solidFill>
                <a:highlight>
                  <a:srgbClr val="FFFFFF"/>
                </a:highlight>
              </a:rPr>
              <a:t> with the nearest </a:t>
            </a:r>
            <a:r>
              <a:rPr lang="en-US" sz="2400">
                <a:solidFill>
                  <a:srgbClr val="000000"/>
                </a:solidFill>
                <a:highlight>
                  <a:srgbClr val="FFFFFF"/>
                </a:highlight>
                <a:uFill>
                  <a:noFill/>
                </a:uFill>
                <a:hlinkClick r:id="rId8">
                  <a:extLst>
                    <a:ext uri="{A12FA001-AC4F-418D-AE19-62706E023703}">
                      <ahyp:hlinkClr val="tx"/>
                    </a:ext>
                  </a:extLst>
                </a:hlinkClick>
              </a:rPr>
              <a:t>mean</a:t>
            </a:r>
            <a:r>
              <a:rPr lang="en-US" sz="2400">
                <a:solidFill>
                  <a:srgbClr val="000000"/>
                </a:solidFill>
                <a:highlight>
                  <a:srgbClr val="FFFFFF"/>
                </a:highlight>
              </a:rPr>
              <a:t> (cluster centers or cluster </a:t>
            </a:r>
            <a:r>
              <a:rPr lang="en-US" sz="2400">
                <a:solidFill>
                  <a:srgbClr val="000000"/>
                </a:solidFill>
                <a:highlight>
                  <a:srgbClr val="FFFFFF"/>
                </a:highlight>
                <a:uFill>
                  <a:noFill/>
                </a:uFill>
                <a:hlinkClick r:id="rId9">
                  <a:extLst>
                    <a:ext uri="{A12FA001-AC4F-418D-AE19-62706E023703}">
                      <ahyp:hlinkClr val="tx"/>
                    </a:ext>
                  </a:extLst>
                </a:hlinkClick>
              </a:rPr>
              <a:t>centroid</a:t>
            </a:r>
            <a:r>
              <a:rPr lang="en-US" sz="2400">
                <a:solidFill>
                  <a:srgbClr val="000000"/>
                </a:solidFill>
                <a:highlight>
                  <a:srgbClr val="FFFFFF"/>
                </a:highlight>
              </a:rPr>
              <a:t>), serving as a prototype of the cluster. This results in a partitioning of the data space into </a:t>
            </a:r>
            <a:r>
              <a:rPr lang="en-US" sz="2400">
                <a:solidFill>
                  <a:srgbClr val="000000"/>
                </a:solidFill>
                <a:highlight>
                  <a:srgbClr val="FFFFFF"/>
                </a:highlight>
                <a:uFill>
                  <a:noFill/>
                </a:uFill>
                <a:hlinkClick r:id="rId10">
                  <a:extLst>
                    <a:ext uri="{A12FA001-AC4F-418D-AE19-62706E023703}">
                      <ahyp:hlinkClr val="tx"/>
                    </a:ext>
                  </a:extLst>
                </a:hlinkClick>
              </a:rPr>
              <a:t>Voronoi cells</a:t>
            </a:r>
            <a:r>
              <a:rPr lang="en-US" sz="2400">
                <a:solidFill>
                  <a:srgbClr val="000000"/>
                </a:solidFill>
                <a:highlight>
                  <a:srgbClr val="FFFFFF"/>
                </a:highlight>
              </a:rPr>
              <a:t>. It is popular for </a:t>
            </a:r>
            <a:r>
              <a:rPr lang="en-US" sz="2400">
                <a:solidFill>
                  <a:srgbClr val="000000"/>
                </a:solidFill>
                <a:highlight>
                  <a:srgbClr val="FFFFFF"/>
                </a:highlight>
                <a:uFill>
                  <a:noFill/>
                </a:uFill>
                <a:hlinkClick r:id="rId11">
                  <a:extLst>
                    <a:ext uri="{A12FA001-AC4F-418D-AE19-62706E023703}">
                      <ahyp:hlinkClr val="tx"/>
                    </a:ext>
                  </a:extLst>
                </a:hlinkClick>
              </a:rPr>
              <a:t>cluster analysis</a:t>
            </a:r>
            <a:r>
              <a:rPr lang="en-US" sz="2400">
                <a:solidFill>
                  <a:srgbClr val="000000"/>
                </a:solidFill>
                <a:highlight>
                  <a:srgbClr val="FFFFFF"/>
                </a:highlight>
              </a:rPr>
              <a:t> in </a:t>
            </a:r>
            <a:r>
              <a:rPr lang="en-US" sz="2400">
                <a:solidFill>
                  <a:srgbClr val="000000"/>
                </a:solidFill>
                <a:highlight>
                  <a:srgbClr val="FFFFFF"/>
                </a:highlight>
                <a:uFill>
                  <a:noFill/>
                </a:uFill>
                <a:hlinkClick r:id="rId12">
                  <a:extLst>
                    <a:ext uri="{A12FA001-AC4F-418D-AE19-62706E023703}">
                      <ahyp:hlinkClr val="tx"/>
                    </a:ext>
                  </a:extLst>
                </a:hlinkClick>
              </a:rPr>
              <a:t>data mining</a:t>
            </a:r>
            <a:r>
              <a:rPr lang="en-US" sz="2400">
                <a:solidFill>
                  <a:srgbClr val="000000"/>
                </a:solidFill>
                <a:highlight>
                  <a:srgbClr val="FFFFFF"/>
                </a:highlight>
              </a:rPr>
              <a:t>.</a:t>
            </a:r>
            <a:endParaRPr sz="2400">
              <a:solidFill>
                <a:srgbClr val="000000"/>
              </a:solidFill>
              <a:highlight>
                <a:srgbClr val="FFFFFF"/>
              </a:highlight>
            </a:endParaRPr>
          </a:p>
          <a:p>
            <a:pPr indent="-50800" lvl="0" marL="228600" rtl="0" algn="l">
              <a:lnSpc>
                <a:spcPct val="90000"/>
              </a:lnSpc>
              <a:spcBef>
                <a:spcPts val="1200"/>
              </a:spcBef>
              <a:spcAft>
                <a:spcPts val="0"/>
              </a:spcAft>
              <a:buClr>
                <a:schemeClr val="dk1"/>
              </a:buClr>
              <a:buSzPts val="2800"/>
              <a:buNone/>
            </a:pPr>
            <a:r>
              <a:t/>
            </a:r>
            <a:endParaRPr sz="2400">
              <a:solidFill>
                <a:srgbClr val="000000"/>
              </a:solidFill>
              <a:highlight>
                <a:srgbClr val="FFFFFF"/>
              </a:highlight>
            </a:endParaRPr>
          </a:p>
        </p:txBody>
      </p:sp>
      <p:pic>
        <p:nvPicPr>
          <p:cNvPr id="188" name="Google Shape;188;p22"/>
          <p:cNvPicPr preferRelativeResize="0"/>
          <p:nvPr/>
        </p:nvPicPr>
        <p:blipFill>
          <a:blip r:embed="rId13">
            <a:alphaModFix/>
          </a:blip>
          <a:stretch>
            <a:fillRect/>
          </a:stretch>
        </p:blipFill>
        <p:spPr>
          <a:xfrm>
            <a:off x="1838038" y="1113948"/>
            <a:ext cx="8515925" cy="2092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Fitting the model to trained dataset</a:t>
            </a:r>
            <a:r>
              <a:rPr lang="en-US" sz="3959">
                <a:solidFill>
                  <a:schemeClr val="lt1"/>
                </a:solidFill>
                <a:latin typeface="Calibri"/>
                <a:ea typeface="Calibri"/>
                <a:cs typeface="Calibri"/>
                <a:sym typeface="Calibri"/>
              </a:rPr>
              <a:t> </a:t>
            </a:r>
            <a:endParaRPr sz="3959"/>
          </a:p>
        </p:txBody>
      </p:sp>
      <p:pic>
        <p:nvPicPr>
          <p:cNvPr id="195" name="Google Shape;195;p23"/>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96" name="Google Shape;196;p23"/>
          <p:cNvSpPr txBox="1"/>
          <p:nvPr>
            <p:ph idx="1" type="body"/>
          </p:nvPr>
        </p:nvSpPr>
        <p:spPr>
          <a:xfrm>
            <a:off x="429750" y="4154200"/>
            <a:ext cx="11155200" cy="22920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have used the fit() function to fit our model to the training dataset and hence passed the parameters for the same.</a:t>
            </a:r>
            <a:endParaRPr sz="2400">
              <a:solidFill>
                <a:srgbClr val="212529"/>
              </a:solidFill>
              <a:highlight>
                <a:srgbClr val="FFFFFF"/>
              </a:highlight>
            </a:endParaRPr>
          </a:p>
        </p:txBody>
      </p:sp>
      <p:pic>
        <p:nvPicPr>
          <p:cNvPr id="197" name="Google Shape;197;p23"/>
          <p:cNvPicPr preferRelativeResize="0"/>
          <p:nvPr/>
        </p:nvPicPr>
        <p:blipFill>
          <a:blip r:embed="rId4">
            <a:alphaModFix/>
          </a:blip>
          <a:stretch>
            <a:fillRect/>
          </a:stretch>
        </p:blipFill>
        <p:spPr>
          <a:xfrm>
            <a:off x="993975" y="2348523"/>
            <a:ext cx="9527825" cy="1178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Saving the model</a:t>
            </a:r>
            <a:endParaRPr sz="3959"/>
          </a:p>
        </p:txBody>
      </p:sp>
      <p:pic>
        <p:nvPicPr>
          <p:cNvPr id="204" name="Google Shape;204;p2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05" name="Google Shape;205;p24"/>
          <p:cNvSpPr txBox="1"/>
          <p:nvPr>
            <p:ph idx="1" type="body"/>
          </p:nvPr>
        </p:nvSpPr>
        <p:spPr>
          <a:xfrm>
            <a:off x="429750" y="4942050"/>
            <a:ext cx="11155200" cy="15042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can use the Pickle library in Python to save our model. In this code we can see that the model has been saved as a string.</a:t>
            </a:r>
            <a:endParaRPr sz="2400">
              <a:solidFill>
                <a:srgbClr val="212529"/>
              </a:solidFill>
              <a:highlight>
                <a:srgbClr val="FFFFFF"/>
              </a:highlight>
            </a:endParaRPr>
          </a:p>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So, first we save the model as a string, then we load it and use it to make predictions.</a:t>
            </a:r>
            <a:endParaRPr sz="2400">
              <a:solidFill>
                <a:srgbClr val="212529"/>
              </a:solidFill>
              <a:highlight>
                <a:srgbClr val="FFFFFF"/>
              </a:highlight>
            </a:endParaRPr>
          </a:p>
        </p:txBody>
      </p:sp>
      <p:pic>
        <p:nvPicPr>
          <p:cNvPr id="206" name="Google Shape;206;p24"/>
          <p:cNvPicPr preferRelativeResize="0"/>
          <p:nvPr/>
        </p:nvPicPr>
        <p:blipFill>
          <a:blip r:embed="rId4">
            <a:alphaModFix/>
          </a:blip>
          <a:stretch>
            <a:fillRect/>
          </a:stretch>
        </p:blipFill>
        <p:spPr>
          <a:xfrm>
            <a:off x="3106900" y="1202549"/>
            <a:ext cx="6437000" cy="3283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Confusion Matrix</a:t>
            </a:r>
            <a:endParaRPr sz="3959"/>
          </a:p>
        </p:txBody>
      </p:sp>
      <p:pic>
        <p:nvPicPr>
          <p:cNvPr id="213" name="Google Shape;213;p2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14" name="Google Shape;214;p25"/>
          <p:cNvSpPr txBox="1"/>
          <p:nvPr>
            <p:ph idx="1" type="body"/>
          </p:nvPr>
        </p:nvSpPr>
        <p:spPr>
          <a:xfrm>
            <a:off x="429750" y="4423700"/>
            <a:ext cx="11155200" cy="2022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Confusion Matrix function is present in the sklearn library of Python. </a:t>
            </a:r>
            <a:r>
              <a:rPr lang="en-US" sz="2400">
                <a:solidFill>
                  <a:srgbClr val="222222"/>
                </a:solidFill>
                <a:highlight>
                  <a:srgbClr val="FFFFFF"/>
                </a:highlight>
              </a:rPr>
              <a:t>A </a:t>
            </a:r>
            <a:r>
              <a:rPr b="1" lang="en-US" sz="2400">
                <a:solidFill>
                  <a:srgbClr val="222222"/>
                </a:solidFill>
                <a:highlight>
                  <a:srgbClr val="FFFFFF"/>
                </a:highlight>
              </a:rPr>
              <a:t>confusion matrix</a:t>
            </a:r>
            <a:r>
              <a:rPr lang="en-US" sz="2400">
                <a:solidFill>
                  <a:srgbClr val="222222"/>
                </a:solidFill>
                <a:highlight>
                  <a:srgbClr val="FFFFFF"/>
                </a:highlight>
              </a:rPr>
              <a:t> is a table that is often used to describe the performance of a classification model (or “classifier”) on a set of test data for which the true values are known. It allows the visualization of the performance of an algorithm. We have used cut-off value to avoid any errors due to continuous data.</a:t>
            </a:r>
            <a:endParaRPr sz="2400">
              <a:solidFill>
                <a:srgbClr val="222222"/>
              </a:solidFill>
              <a:highlight>
                <a:srgbClr val="FFFFFF"/>
              </a:highlight>
            </a:endParaRPr>
          </a:p>
          <a:p>
            <a:pPr indent="0" lvl="0" marL="177800" rtl="0" algn="l">
              <a:lnSpc>
                <a:spcPct val="90000"/>
              </a:lnSpc>
              <a:spcBef>
                <a:spcPts val="0"/>
              </a:spcBef>
              <a:spcAft>
                <a:spcPts val="0"/>
              </a:spcAft>
              <a:buClr>
                <a:schemeClr val="dk1"/>
              </a:buClr>
              <a:buSzPts val="2800"/>
              <a:buNone/>
            </a:pPr>
            <a:r>
              <a:t/>
            </a:r>
            <a:endParaRPr sz="2400">
              <a:solidFill>
                <a:srgbClr val="222222"/>
              </a:solidFill>
              <a:highlight>
                <a:srgbClr val="FFFFFF"/>
              </a:highlight>
            </a:endParaRPr>
          </a:p>
        </p:txBody>
      </p:sp>
      <p:pic>
        <p:nvPicPr>
          <p:cNvPr id="215" name="Google Shape;215;p25"/>
          <p:cNvPicPr preferRelativeResize="0"/>
          <p:nvPr/>
        </p:nvPicPr>
        <p:blipFill>
          <a:blip r:embed="rId4">
            <a:alphaModFix/>
          </a:blip>
          <a:stretch>
            <a:fillRect/>
          </a:stretch>
        </p:blipFill>
        <p:spPr>
          <a:xfrm>
            <a:off x="774425" y="1123363"/>
            <a:ext cx="10465849" cy="3137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Precision, Recall, Support, Fscore</a:t>
            </a:r>
            <a:endParaRPr sz="3959"/>
          </a:p>
        </p:txBody>
      </p:sp>
      <p:pic>
        <p:nvPicPr>
          <p:cNvPr id="222" name="Google Shape;222;p2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23" name="Google Shape;223;p26"/>
          <p:cNvSpPr txBox="1"/>
          <p:nvPr>
            <p:ph idx="1" type="body"/>
          </p:nvPr>
        </p:nvSpPr>
        <p:spPr>
          <a:xfrm>
            <a:off x="429750" y="4423700"/>
            <a:ext cx="11155200" cy="2022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100">
                <a:solidFill>
                  <a:srgbClr val="212529"/>
                </a:solidFill>
                <a:highlight>
                  <a:srgbClr val="FFFFFF"/>
                </a:highlight>
              </a:rPr>
              <a:t>The </a:t>
            </a:r>
            <a:r>
              <a:rPr b="1" lang="en-US" sz="2100">
                <a:solidFill>
                  <a:srgbClr val="212529"/>
                </a:solidFill>
                <a:highlight>
                  <a:srgbClr val="FFFFFF"/>
                </a:highlight>
              </a:rPr>
              <a:t>precision</a:t>
            </a:r>
            <a:r>
              <a:rPr lang="en-US" sz="2100">
                <a:solidFill>
                  <a:srgbClr val="212529"/>
                </a:solidFill>
                <a:highlight>
                  <a:srgbClr val="FFFFFF"/>
                </a:highlight>
              </a:rPr>
              <a:t> is intuitively the ability of the classifier not to label as positive a sample that is negative. The </a:t>
            </a:r>
            <a:r>
              <a:rPr b="1" lang="en-US" sz="2100">
                <a:solidFill>
                  <a:srgbClr val="212529"/>
                </a:solidFill>
                <a:highlight>
                  <a:srgbClr val="FFFFFF"/>
                </a:highlight>
              </a:rPr>
              <a:t>recall</a:t>
            </a:r>
            <a:r>
              <a:rPr lang="en-US" sz="2100">
                <a:solidFill>
                  <a:srgbClr val="212529"/>
                </a:solidFill>
                <a:highlight>
                  <a:srgbClr val="FFFFFF"/>
                </a:highlight>
              </a:rPr>
              <a:t> is intuitively the ability of the classifier to find all the positive samples.The </a:t>
            </a:r>
            <a:r>
              <a:rPr b="1" lang="en-US" sz="2100">
                <a:solidFill>
                  <a:srgbClr val="212529"/>
                </a:solidFill>
                <a:highlight>
                  <a:srgbClr val="FFFFFF"/>
                </a:highlight>
              </a:rPr>
              <a:t>F-beta score</a:t>
            </a:r>
            <a:r>
              <a:rPr lang="en-US" sz="2100">
                <a:solidFill>
                  <a:srgbClr val="212529"/>
                </a:solidFill>
                <a:highlight>
                  <a:srgbClr val="FFFFFF"/>
                </a:highlight>
              </a:rPr>
              <a:t> can be interpreted as a weighted harmonic mean of the precision and recall, where an F-beta score reaches its best value at 1 and worst score at 0.The support is the number of occurrences of each class in </a:t>
            </a:r>
            <a:r>
              <a:rPr lang="en-US" sz="2100">
                <a:solidFill>
                  <a:srgbClr val="222222"/>
                </a:solidFill>
                <a:highlight>
                  <a:srgbClr val="FFFFFF"/>
                </a:highlight>
              </a:rPr>
              <a:t>y_true</a:t>
            </a:r>
            <a:r>
              <a:rPr lang="en-US" sz="2100">
                <a:solidFill>
                  <a:srgbClr val="212529"/>
                </a:solidFill>
                <a:highlight>
                  <a:srgbClr val="FFFFFF"/>
                </a:highlight>
              </a:rPr>
              <a:t>. We have used the </a:t>
            </a:r>
            <a:r>
              <a:rPr lang="en-US" sz="2100">
                <a:highlight>
                  <a:srgbClr val="FFFFFF"/>
                </a:highlight>
              </a:rPr>
              <a:t>precision_recall_fscore_support</a:t>
            </a:r>
            <a:r>
              <a:rPr lang="en-US" sz="2100">
                <a:solidFill>
                  <a:srgbClr val="212529"/>
                </a:solidFill>
                <a:highlight>
                  <a:srgbClr val="FFFFFF"/>
                </a:highlight>
              </a:rPr>
              <a:t>() function for the same.</a:t>
            </a:r>
            <a:endParaRPr sz="2100">
              <a:solidFill>
                <a:srgbClr val="212529"/>
              </a:solidFill>
              <a:highlight>
                <a:srgbClr val="FFFFFF"/>
              </a:highlight>
            </a:endParaRPr>
          </a:p>
          <a:p>
            <a:pPr indent="-50800" lvl="0" marL="228600" rtl="0" algn="l">
              <a:lnSpc>
                <a:spcPct val="90000"/>
              </a:lnSpc>
              <a:spcBef>
                <a:spcPts val="0"/>
              </a:spcBef>
              <a:spcAft>
                <a:spcPts val="0"/>
              </a:spcAft>
              <a:buClr>
                <a:schemeClr val="dk1"/>
              </a:buClr>
              <a:buSzPts val="2800"/>
              <a:buNone/>
            </a:pPr>
            <a:r>
              <a:rPr lang="en-US" sz="2100">
                <a:highlight>
                  <a:srgbClr val="FFFFFF"/>
                </a:highlight>
              </a:rPr>
              <a:t>**In the same way we will calculate the confusion matrix, precision, recall, support and fscore for the test dataset.**</a:t>
            </a:r>
            <a:endParaRPr sz="1400">
              <a:solidFill>
                <a:srgbClr val="212529"/>
              </a:solidFill>
              <a:highlight>
                <a:srgbClr val="FFFFFF"/>
              </a:highlight>
            </a:endParaRPr>
          </a:p>
        </p:txBody>
      </p:sp>
      <p:pic>
        <p:nvPicPr>
          <p:cNvPr id="224" name="Google Shape;224;p26"/>
          <p:cNvPicPr preferRelativeResize="0"/>
          <p:nvPr/>
        </p:nvPicPr>
        <p:blipFill>
          <a:blip r:embed="rId4">
            <a:alphaModFix/>
          </a:blip>
          <a:stretch>
            <a:fillRect/>
          </a:stretch>
        </p:blipFill>
        <p:spPr>
          <a:xfrm>
            <a:off x="442275" y="1059325"/>
            <a:ext cx="11307450" cy="3102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Prediction</a:t>
            </a:r>
            <a:endParaRPr sz="3959"/>
          </a:p>
        </p:txBody>
      </p:sp>
      <p:pic>
        <p:nvPicPr>
          <p:cNvPr id="231" name="Google Shape;231;p2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32" name="Google Shape;232;p27"/>
          <p:cNvSpPr txBox="1"/>
          <p:nvPr>
            <p:ph idx="1" type="body"/>
          </p:nvPr>
        </p:nvSpPr>
        <p:spPr>
          <a:xfrm>
            <a:off x="429750" y="5461325"/>
            <a:ext cx="11155200" cy="9849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100">
                <a:solidFill>
                  <a:srgbClr val="212529"/>
                </a:solidFill>
                <a:highlight>
                  <a:srgbClr val="FFFFFF"/>
                </a:highlight>
              </a:rPr>
              <a:t>We have used the predict() function for making the predictions on our model. Also. scatter() method is used to plot the graph for our predictions.</a:t>
            </a:r>
            <a:endParaRPr sz="1400">
              <a:solidFill>
                <a:srgbClr val="212529"/>
              </a:solidFill>
              <a:highlight>
                <a:srgbClr val="FFFFFF"/>
              </a:highlight>
            </a:endParaRPr>
          </a:p>
        </p:txBody>
      </p:sp>
      <p:pic>
        <p:nvPicPr>
          <p:cNvPr id="233" name="Google Shape;233;p27"/>
          <p:cNvPicPr preferRelativeResize="0"/>
          <p:nvPr/>
        </p:nvPicPr>
        <p:blipFill>
          <a:blip r:embed="rId4">
            <a:alphaModFix/>
          </a:blip>
          <a:stretch>
            <a:fillRect/>
          </a:stretch>
        </p:blipFill>
        <p:spPr>
          <a:xfrm>
            <a:off x="1173050" y="1115650"/>
            <a:ext cx="10304700" cy="4190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1022855" y="763642"/>
            <a:ext cx="10146300" cy="2026500"/>
          </a:xfrm>
          <a:prstGeom prst="rect">
            <a:avLst/>
          </a:prstGeom>
          <a:noFill/>
          <a:ln cap="flat" cmpd="sng" w="9525">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5400"/>
              <a:buFont typeface="Calibri"/>
              <a:buNone/>
            </a:pPr>
            <a:r>
              <a:rPr lang="en-US" sz="5400">
                <a:solidFill>
                  <a:srgbClr val="00B050"/>
                </a:solidFill>
              </a:rPr>
              <a:t>Evaluate, Tune and Improve Neural Network</a:t>
            </a:r>
            <a:br>
              <a:rPr lang="en-US" sz="5400"/>
            </a:br>
            <a:endParaRPr b="1" sz="5400">
              <a:solidFill>
                <a:srgbClr val="00B050"/>
              </a:solidFill>
            </a:endParaRPr>
          </a:p>
        </p:txBody>
      </p:sp>
      <p:pic>
        <p:nvPicPr>
          <p:cNvPr id="240" name="Google Shape;240;p2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41" name="Google Shape;241;p28"/>
          <p:cNvSpPr txBox="1"/>
          <p:nvPr/>
        </p:nvSpPr>
        <p:spPr>
          <a:xfrm>
            <a:off x="1110175" y="2940300"/>
            <a:ext cx="10059000" cy="33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Calibri"/>
                <a:ea typeface="Calibri"/>
                <a:cs typeface="Calibri"/>
                <a:sym typeface="Calibri"/>
              </a:rPr>
              <a:t>In this code we have used the MSE, MAE and RMSE method for evaluation. </a:t>
            </a:r>
            <a:endParaRPr b="0" i="0" sz="23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300"/>
              <a:buFont typeface="Arial"/>
              <a:buNone/>
            </a:pPr>
            <a:r>
              <a:rPr b="1" i="0" lang="en-US" sz="2300" u="none" cap="none" strike="noStrike">
                <a:solidFill>
                  <a:srgbClr val="000000"/>
                </a:solidFill>
                <a:latin typeface="Calibri"/>
                <a:ea typeface="Calibri"/>
                <a:cs typeface="Calibri"/>
                <a:sym typeface="Calibri"/>
              </a:rPr>
              <a:t>Mean Absolute Error:</a:t>
            </a:r>
            <a:r>
              <a:rPr b="0" i="0" lang="en-US" sz="2300" u="none" cap="none" strike="noStrike">
                <a:solidFill>
                  <a:srgbClr val="000000"/>
                </a:solidFill>
                <a:latin typeface="Calibri"/>
                <a:ea typeface="Calibri"/>
                <a:cs typeface="Calibri"/>
                <a:sym typeface="Calibri"/>
              </a:rPr>
              <a:t> </a:t>
            </a:r>
            <a:r>
              <a:rPr b="0" i="0" lang="en-US" sz="2300" u="none" cap="none" strike="noStrike">
                <a:solidFill>
                  <a:srgbClr val="333333"/>
                </a:solidFill>
                <a:highlight>
                  <a:srgbClr val="FFFFFF"/>
                </a:highlight>
                <a:latin typeface="Calibri"/>
                <a:ea typeface="Calibri"/>
                <a:cs typeface="Calibri"/>
                <a:sym typeface="Calibri"/>
              </a:rPr>
              <a:t>We know that an error basically is the absolute difference between the actual or true values and the values that are predicted.</a:t>
            </a:r>
            <a:endParaRPr b="0" i="0" sz="2300" u="none" cap="none" strike="noStrike">
              <a:solidFill>
                <a:srgbClr val="333333"/>
              </a:solidFill>
              <a:highlight>
                <a:srgbClr val="FFFFFF"/>
              </a:highlight>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300"/>
              <a:buFont typeface="Arial"/>
              <a:buNone/>
            </a:pPr>
            <a:r>
              <a:rPr b="1" i="0" lang="en-US" sz="2300" u="none" cap="none" strike="noStrike">
                <a:solidFill>
                  <a:srgbClr val="333333"/>
                </a:solidFill>
                <a:highlight>
                  <a:srgbClr val="FFFFFF"/>
                </a:highlight>
                <a:latin typeface="Calibri"/>
                <a:ea typeface="Calibri"/>
                <a:cs typeface="Calibri"/>
                <a:sym typeface="Calibri"/>
              </a:rPr>
              <a:t>Mean Square Error:</a:t>
            </a:r>
            <a:r>
              <a:rPr b="0" i="0" lang="en-US" sz="2300" u="none" cap="none" strike="noStrike">
                <a:solidFill>
                  <a:srgbClr val="333333"/>
                </a:solidFill>
                <a:highlight>
                  <a:srgbClr val="FFFFFF"/>
                </a:highlight>
                <a:latin typeface="Calibri"/>
                <a:ea typeface="Calibri"/>
                <a:cs typeface="Calibri"/>
                <a:sym typeface="Calibri"/>
              </a:rPr>
              <a:t> MSE is calculated by taking the average of the square of the difference between the original and predicted values of the data.</a:t>
            </a:r>
            <a:endParaRPr b="0" i="0" sz="2300" u="none" cap="none" strike="noStrike">
              <a:solidFill>
                <a:srgbClr val="333333"/>
              </a:solidFill>
              <a:highlight>
                <a:srgbClr val="FFFFFF"/>
              </a:highlight>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300"/>
              <a:buFont typeface="Arial"/>
              <a:buNone/>
            </a:pPr>
            <a:r>
              <a:rPr b="1" i="0" lang="en-US" sz="2300" u="none" cap="none" strike="noStrike">
                <a:solidFill>
                  <a:srgbClr val="333333"/>
                </a:solidFill>
                <a:highlight>
                  <a:srgbClr val="FFFFFF"/>
                </a:highlight>
                <a:latin typeface="Calibri"/>
                <a:ea typeface="Calibri"/>
                <a:cs typeface="Calibri"/>
                <a:sym typeface="Calibri"/>
              </a:rPr>
              <a:t>Root Mean Square Error:</a:t>
            </a:r>
            <a:r>
              <a:rPr b="0" i="0" lang="en-US" sz="2300" u="none" cap="none" strike="noStrike">
                <a:solidFill>
                  <a:srgbClr val="333333"/>
                </a:solidFill>
                <a:highlight>
                  <a:srgbClr val="FFFFFF"/>
                </a:highlight>
                <a:latin typeface="Calibri"/>
                <a:ea typeface="Calibri"/>
                <a:cs typeface="Calibri"/>
                <a:sym typeface="Calibri"/>
              </a:rPr>
              <a:t> RMSE is the standard deviation of the errors which occur when a prediction is made on a dataset. This is the same as MSE (Mean Squared Error) but the root of the value is considered while determining the accuracy of the model.</a:t>
            </a:r>
            <a:endParaRPr b="0" i="0" sz="2300" u="none" cap="none" strike="noStrike">
              <a:solidFill>
                <a:srgbClr val="333333"/>
              </a:solidFill>
              <a:highlight>
                <a:srgbClr val="FFFFFF"/>
              </a:highlight>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20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lang="en-US">
                <a:solidFill>
                  <a:srgbClr val="00B050"/>
                </a:solidFill>
              </a:rPr>
              <a:t>Calculating Efficiency:</a:t>
            </a:r>
            <a:endParaRPr>
              <a:solidFill>
                <a:srgbClr val="00B050"/>
              </a:solidFill>
            </a:endParaRPr>
          </a:p>
        </p:txBody>
      </p:sp>
      <p:sp>
        <p:nvSpPr>
          <p:cNvPr id="248" name="Google Shape;248;p29"/>
          <p:cNvSpPr txBox="1"/>
          <p:nvPr>
            <p:ph idx="1" type="body"/>
          </p:nvPr>
        </p:nvSpPr>
        <p:spPr>
          <a:xfrm>
            <a:off x="838200" y="4333250"/>
            <a:ext cx="10515600" cy="18435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a:t>We have used the mean_absolute_error(), mean_squared_error() and square root of mean_squared_error() functions of metrics from sklearn library of Python to calculate the MAE, MSE and RMSE values.</a:t>
            </a:r>
            <a:endParaRPr/>
          </a:p>
          <a:p>
            <a:pPr indent="-50800" lvl="0" marL="228600" rtl="0" algn="l">
              <a:lnSpc>
                <a:spcPct val="90000"/>
              </a:lnSpc>
              <a:spcBef>
                <a:spcPts val="0"/>
              </a:spcBef>
              <a:spcAft>
                <a:spcPts val="0"/>
              </a:spcAft>
              <a:buClr>
                <a:schemeClr val="dk1"/>
              </a:buClr>
              <a:buSzPts val="2800"/>
              <a:buNone/>
            </a:pPr>
            <a:r>
              <a:t/>
            </a:r>
            <a:endParaRPr/>
          </a:p>
        </p:txBody>
      </p:sp>
      <p:pic>
        <p:nvPicPr>
          <p:cNvPr id="249" name="Google Shape;249;p2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pic>
        <p:nvPicPr>
          <p:cNvPr id="250" name="Google Shape;250;p29"/>
          <p:cNvPicPr preferRelativeResize="0"/>
          <p:nvPr/>
        </p:nvPicPr>
        <p:blipFill>
          <a:blip r:embed="rId4">
            <a:alphaModFix/>
          </a:blip>
          <a:stretch>
            <a:fillRect/>
          </a:stretch>
        </p:blipFill>
        <p:spPr>
          <a:xfrm>
            <a:off x="549013" y="1574625"/>
            <a:ext cx="11093974" cy="2601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lang="en-US">
                <a:solidFill>
                  <a:srgbClr val="00B050"/>
                </a:solidFill>
              </a:rPr>
              <a:t>Accuracy</a:t>
            </a:r>
            <a:r>
              <a:rPr lang="en-US">
                <a:solidFill>
                  <a:srgbClr val="00B050"/>
                </a:solidFill>
              </a:rPr>
              <a:t>:</a:t>
            </a:r>
            <a:endParaRPr>
              <a:solidFill>
                <a:srgbClr val="00B050"/>
              </a:solidFill>
            </a:endParaRPr>
          </a:p>
        </p:txBody>
      </p:sp>
      <p:sp>
        <p:nvSpPr>
          <p:cNvPr id="257" name="Google Shape;257;p30"/>
          <p:cNvSpPr txBox="1"/>
          <p:nvPr>
            <p:ph idx="1" type="body"/>
          </p:nvPr>
        </p:nvSpPr>
        <p:spPr>
          <a:xfrm>
            <a:off x="838200" y="4333250"/>
            <a:ext cx="10515600" cy="1843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800">
                <a:highlight>
                  <a:schemeClr val="lt1"/>
                </a:highlight>
              </a:rPr>
              <a:t>Accuracy is the most intuitive performance measure and it is simply a ratio of correctly predicted observation to the total observations. One may think that, if we have high accuracy then our model is best. Yes, accuracy is a great measure but only when you have symmetric datasets where values of false positive and false negatives are almost same. Therefore, you have to look at other parameters to evaluate the performance of your model. </a:t>
            </a:r>
            <a:endParaRPr sz="1800">
              <a:highlight>
                <a:schemeClr val="lt1"/>
              </a:highlight>
            </a:endParaRPr>
          </a:p>
          <a:p>
            <a:pPr indent="0" lvl="0" marL="0" rtl="0" algn="l">
              <a:lnSpc>
                <a:spcPct val="115000"/>
              </a:lnSpc>
              <a:spcBef>
                <a:spcPts val="1500"/>
              </a:spcBef>
              <a:spcAft>
                <a:spcPts val="0"/>
              </a:spcAft>
              <a:buClr>
                <a:schemeClr val="dk1"/>
              </a:buClr>
              <a:buSzPts val="1100"/>
              <a:buFont typeface="Arial"/>
              <a:buNone/>
            </a:pPr>
            <a:r>
              <a:rPr lang="en-US" sz="1800">
                <a:highlight>
                  <a:schemeClr val="lt1"/>
                </a:highlight>
              </a:rPr>
              <a:t>Accuracy = TP+TN/TP+FP+FN+TN</a:t>
            </a:r>
            <a:endParaRPr sz="1800">
              <a:highlight>
                <a:schemeClr val="lt1"/>
              </a:highlight>
            </a:endParaRPr>
          </a:p>
          <a:p>
            <a:pPr indent="-50800" lvl="0" marL="228600" rtl="0" algn="l">
              <a:spcBef>
                <a:spcPts val="1500"/>
              </a:spcBef>
              <a:spcAft>
                <a:spcPts val="0"/>
              </a:spcAft>
              <a:buClr>
                <a:schemeClr val="dk1"/>
              </a:buClr>
              <a:buSzPts val="2800"/>
              <a:buNone/>
            </a:pPr>
            <a:r>
              <a:t/>
            </a:r>
            <a:endParaRPr sz="1800">
              <a:highlight>
                <a:schemeClr val="lt1"/>
              </a:highlight>
            </a:endParaRPr>
          </a:p>
          <a:p>
            <a:pPr indent="-50800" lvl="0" marL="228600" rtl="0" algn="l">
              <a:spcBef>
                <a:spcPts val="0"/>
              </a:spcBef>
              <a:spcAft>
                <a:spcPts val="0"/>
              </a:spcAft>
              <a:buClr>
                <a:schemeClr val="dk1"/>
              </a:buClr>
              <a:buSzPts val="2800"/>
              <a:buNone/>
            </a:pPr>
            <a:r>
              <a:t/>
            </a:r>
            <a:endParaRPr/>
          </a:p>
          <a:p>
            <a:pPr indent="-50800" lvl="0" marL="228600" rtl="0" algn="l">
              <a:spcBef>
                <a:spcPts val="0"/>
              </a:spcBef>
              <a:spcAft>
                <a:spcPts val="0"/>
              </a:spcAft>
              <a:buClr>
                <a:schemeClr val="dk1"/>
              </a:buClr>
              <a:buSzPts val="2800"/>
              <a:buNone/>
            </a:pPr>
            <a:r>
              <a:t/>
            </a:r>
            <a:endParaRPr/>
          </a:p>
          <a:p>
            <a:pPr indent="-50800" lvl="0" marL="228600" rtl="0" algn="l">
              <a:spcBef>
                <a:spcPts val="0"/>
              </a:spcBef>
              <a:spcAft>
                <a:spcPts val="0"/>
              </a:spcAft>
              <a:buClr>
                <a:schemeClr val="dk1"/>
              </a:buClr>
              <a:buSzPts val="2800"/>
              <a:buNone/>
            </a:pPr>
            <a:r>
              <a:t/>
            </a:r>
            <a:endParaRPr sz="1800">
              <a:highlight>
                <a:schemeClr val="lt1"/>
              </a:highlight>
            </a:endParaRPr>
          </a:p>
          <a:p>
            <a:pPr indent="-50800" lvl="0" marL="228600" rtl="0" algn="l">
              <a:lnSpc>
                <a:spcPct val="90000"/>
              </a:lnSpc>
              <a:spcBef>
                <a:spcPts val="0"/>
              </a:spcBef>
              <a:spcAft>
                <a:spcPts val="0"/>
              </a:spcAft>
              <a:buClr>
                <a:schemeClr val="dk1"/>
              </a:buClr>
              <a:buSzPts val="2800"/>
              <a:buNone/>
            </a:pPr>
            <a:r>
              <a:t/>
            </a:r>
            <a:endParaRPr/>
          </a:p>
        </p:txBody>
      </p:sp>
      <p:pic>
        <p:nvPicPr>
          <p:cNvPr id="258" name="Google Shape;258;p3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pic>
        <p:nvPicPr>
          <p:cNvPr id="259" name="Google Shape;259;p30"/>
          <p:cNvPicPr preferRelativeResize="0"/>
          <p:nvPr/>
        </p:nvPicPr>
        <p:blipFill>
          <a:blip r:embed="rId4">
            <a:alphaModFix/>
          </a:blip>
          <a:stretch>
            <a:fillRect/>
          </a:stretch>
        </p:blipFill>
        <p:spPr>
          <a:xfrm>
            <a:off x="1231350" y="2330975"/>
            <a:ext cx="9262575" cy="1093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66" name="Google Shape;266;p31"/>
          <p:cNvSpPr txBox="1"/>
          <p:nvPr>
            <p:ph idx="1" type="body"/>
          </p:nvPr>
        </p:nvSpPr>
        <p:spPr>
          <a:xfrm>
            <a:off x="838200" y="1485400"/>
            <a:ext cx="10515600" cy="4351200"/>
          </a:xfrm>
          <a:prstGeom prst="rect">
            <a:avLst/>
          </a:prstGeom>
          <a:noFill/>
          <a:ln>
            <a:noFill/>
          </a:ln>
        </p:spPr>
        <p:txBody>
          <a:bodyPr anchorCtr="0" anchor="t" bIns="45700" lIns="91425" spcFirstLastPara="1" rIns="91425" wrap="square" tIns="45700">
            <a:noAutofit/>
          </a:bodyPr>
          <a:lstStyle/>
          <a:p>
            <a:pPr indent="-355600" lvl="0" marL="457200" rtl="0" algn="l">
              <a:lnSpc>
                <a:spcPct val="90000"/>
              </a:lnSpc>
              <a:spcBef>
                <a:spcPts val="0"/>
              </a:spcBef>
              <a:spcAft>
                <a:spcPts val="0"/>
              </a:spcAft>
              <a:buClr>
                <a:srgbClr val="000000"/>
              </a:buClr>
              <a:buSzPts val="2000"/>
              <a:buFont typeface="Calibri"/>
              <a:buAutoNum type="arabicPeriod"/>
            </a:pPr>
            <a:r>
              <a:rPr b="1" lang="en-US" sz="2000">
                <a:solidFill>
                  <a:srgbClr val="000000"/>
                </a:solidFill>
              </a:rPr>
              <a:t>What is the use of read_csv()?</a:t>
            </a:r>
            <a:endParaRPr b="1" sz="2000">
              <a:solidFill>
                <a:srgbClr val="000000"/>
              </a:solidFill>
            </a:endParaRPr>
          </a:p>
          <a:p>
            <a:pPr indent="457200" lvl="0" marL="0" rtl="0" algn="l">
              <a:lnSpc>
                <a:spcPct val="115000"/>
              </a:lnSpc>
              <a:spcBef>
                <a:spcPts val="1400"/>
              </a:spcBef>
              <a:spcAft>
                <a:spcPts val="0"/>
              </a:spcAft>
              <a:buSzPts val="1800"/>
              <a:buNone/>
            </a:pPr>
            <a:r>
              <a:rPr lang="en-US" sz="2000">
                <a:solidFill>
                  <a:srgbClr val="000000"/>
                </a:solidFill>
                <a:highlight>
                  <a:srgbClr val="FFFFFF"/>
                </a:highlight>
              </a:rPr>
              <a:t>read_csv() is an important pandas function to read csv files and do operations on it.</a:t>
            </a:r>
            <a:endParaRPr sz="2000">
              <a:solidFill>
                <a:srgbClr val="000000"/>
              </a:solidFill>
              <a:highlight>
                <a:srgbClr val="FFFFFF"/>
              </a:highlight>
            </a:endParaRPr>
          </a:p>
          <a:p>
            <a:pPr indent="0" lvl="0" marL="0" rtl="0" algn="l">
              <a:lnSpc>
                <a:spcPct val="115000"/>
              </a:lnSpc>
              <a:spcBef>
                <a:spcPts val="1400"/>
              </a:spcBef>
              <a:spcAft>
                <a:spcPts val="0"/>
              </a:spcAft>
              <a:buNone/>
            </a:pPr>
            <a:r>
              <a:rPr b="1" lang="en-US" sz="2000">
                <a:solidFill>
                  <a:srgbClr val="000000"/>
                </a:solidFill>
                <a:highlight>
                  <a:srgbClr val="FFFFFF"/>
                </a:highlight>
              </a:rPr>
              <a:t>2. 	</a:t>
            </a:r>
            <a:r>
              <a:rPr b="1" lang="en-US" sz="2000">
                <a:solidFill>
                  <a:srgbClr val="000000"/>
                </a:solidFill>
                <a:highlight>
                  <a:srgbClr val="FFFFFF"/>
                </a:highlight>
              </a:rPr>
              <a:t>What is the use of iloc?</a:t>
            </a:r>
            <a:endParaRPr b="1" sz="2000">
              <a:solidFill>
                <a:srgbClr val="000000"/>
              </a:solidFill>
              <a:highlight>
                <a:srgbClr val="FFFFFF"/>
              </a:highlight>
            </a:endParaRPr>
          </a:p>
          <a:p>
            <a:pPr indent="0" lvl="0" marL="457200" rtl="0" algn="l">
              <a:lnSpc>
                <a:spcPct val="115000"/>
              </a:lnSpc>
              <a:spcBef>
                <a:spcPts val="1400"/>
              </a:spcBef>
              <a:spcAft>
                <a:spcPts val="0"/>
              </a:spcAft>
              <a:buSzPts val="1800"/>
              <a:buNone/>
            </a:pPr>
            <a:r>
              <a:rPr lang="en-US" sz="2000">
                <a:solidFill>
                  <a:srgbClr val="000000"/>
                </a:solidFill>
                <a:highlight>
                  <a:srgbClr val="FFFFFF"/>
                </a:highlight>
              </a:rPr>
              <a:t>iloc returns a Pandas Series when one row is selected, and a Pandas DataFrame when multiple rows are selected, or if any column in full is selected. To counter this, pass a single-valued list if you require DataFrame output.</a:t>
            </a:r>
            <a:endParaRPr sz="2000">
              <a:solidFill>
                <a:srgbClr val="000000"/>
              </a:solidFill>
              <a:highlight>
                <a:srgbClr val="FFFFFF"/>
              </a:highlight>
            </a:endParaRPr>
          </a:p>
          <a:p>
            <a:pPr indent="0" lvl="0" marL="0" rtl="0" algn="l">
              <a:lnSpc>
                <a:spcPct val="115000"/>
              </a:lnSpc>
              <a:spcBef>
                <a:spcPts val="1400"/>
              </a:spcBef>
              <a:spcAft>
                <a:spcPts val="0"/>
              </a:spcAft>
              <a:buNone/>
            </a:pPr>
            <a:r>
              <a:rPr b="1" lang="en-US" sz="2000">
                <a:solidFill>
                  <a:srgbClr val="000000"/>
                </a:solidFill>
                <a:highlight>
                  <a:srgbClr val="FFFFFF"/>
                </a:highlight>
              </a:rPr>
              <a:t>3.	 What is the difference between Classification and Clustering?</a:t>
            </a:r>
            <a:endParaRPr b="1" sz="2000">
              <a:solidFill>
                <a:srgbClr val="000000"/>
              </a:solidFill>
              <a:highlight>
                <a:srgbClr val="FFFFFF"/>
              </a:highlight>
            </a:endParaRPr>
          </a:p>
          <a:p>
            <a:pPr indent="457200" lvl="0" marL="0" rtl="0" algn="l">
              <a:lnSpc>
                <a:spcPct val="115000"/>
              </a:lnSpc>
              <a:spcBef>
                <a:spcPts val="1400"/>
              </a:spcBef>
              <a:spcAft>
                <a:spcPts val="0"/>
              </a:spcAft>
              <a:buNone/>
            </a:pPr>
            <a:r>
              <a:rPr b="1" lang="en-US" sz="2000">
                <a:solidFill>
                  <a:srgbClr val="000000"/>
                </a:solidFill>
                <a:highlight>
                  <a:srgbClr val="FFFFFF"/>
                </a:highlight>
              </a:rPr>
              <a:t>Classification:</a:t>
            </a:r>
            <a:endParaRPr b="1" sz="2000">
              <a:solidFill>
                <a:srgbClr val="000000"/>
              </a:solidFill>
              <a:highlight>
                <a:srgbClr val="FFFFFF"/>
              </a:highlight>
            </a:endParaRPr>
          </a:p>
          <a:p>
            <a:pPr indent="457200" lvl="0" marL="0" rtl="0" algn="l">
              <a:lnSpc>
                <a:spcPct val="115000"/>
              </a:lnSpc>
              <a:spcBef>
                <a:spcPts val="1400"/>
              </a:spcBef>
              <a:spcAft>
                <a:spcPts val="0"/>
              </a:spcAft>
              <a:buNone/>
            </a:pPr>
            <a:r>
              <a:rPr lang="en-US" sz="2000">
                <a:solidFill>
                  <a:srgbClr val="000000"/>
                </a:solidFill>
                <a:highlight>
                  <a:srgbClr val="FFFFFF"/>
                </a:highlight>
              </a:rPr>
              <a:t>Classifying data into pre-defined categories</a:t>
            </a:r>
            <a:endParaRPr sz="2000">
              <a:solidFill>
                <a:srgbClr val="000000"/>
              </a:solidFill>
              <a:highlight>
                <a:srgbClr val="FFFFFF"/>
              </a:highlight>
            </a:endParaRPr>
          </a:p>
          <a:p>
            <a:pPr indent="457200" lvl="0" marL="0" rtl="0" algn="l">
              <a:lnSpc>
                <a:spcPct val="115000"/>
              </a:lnSpc>
              <a:spcBef>
                <a:spcPts val="1400"/>
              </a:spcBef>
              <a:spcAft>
                <a:spcPts val="0"/>
              </a:spcAft>
              <a:buClr>
                <a:schemeClr val="dk1"/>
              </a:buClr>
              <a:buSzPts val="1100"/>
              <a:buFont typeface="Arial"/>
              <a:buNone/>
            </a:pPr>
            <a:r>
              <a:rPr b="1" lang="en-US" sz="2000">
                <a:solidFill>
                  <a:srgbClr val="000000"/>
                </a:solidFill>
                <a:highlight>
                  <a:srgbClr val="FFFFFF"/>
                </a:highlight>
              </a:rPr>
              <a:t>Clustering:</a:t>
            </a:r>
            <a:endParaRPr b="1" sz="2000">
              <a:solidFill>
                <a:srgbClr val="000000"/>
              </a:solidFill>
              <a:highlight>
                <a:srgbClr val="FFFFFF"/>
              </a:highlight>
            </a:endParaRPr>
          </a:p>
          <a:p>
            <a:pPr indent="457200" lvl="0" marL="0" rtl="0" algn="l">
              <a:lnSpc>
                <a:spcPct val="115000"/>
              </a:lnSpc>
              <a:spcBef>
                <a:spcPts val="1400"/>
              </a:spcBef>
              <a:spcAft>
                <a:spcPts val="0"/>
              </a:spcAft>
              <a:buClr>
                <a:schemeClr val="dk1"/>
              </a:buClr>
              <a:buSzPts val="1100"/>
              <a:buFont typeface="Arial"/>
              <a:buNone/>
            </a:pPr>
            <a:r>
              <a:rPr lang="en-US" sz="2000">
                <a:solidFill>
                  <a:srgbClr val="000000"/>
                </a:solidFill>
                <a:highlight>
                  <a:srgbClr val="FFFFFF"/>
                </a:highlight>
              </a:rPr>
              <a:t>Grouping data into a set of categories</a:t>
            </a:r>
            <a:endParaRPr sz="2000">
              <a:solidFill>
                <a:srgbClr val="000000"/>
              </a:solidFill>
              <a:highlight>
                <a:srgbClr val="FFFFFF"/>
              </a:highlight>
            </a:endParaRPr>
          </a:p>
          <a:p>
            <a:pPr indent="0" lvl="0" marL="457200" rtl="0" algn="l">
              <a:lnSpc>
                <a:spcPct val="115000"/>
              </a:lnSpc>
              <a:spcBef>
                <a:spcPts val="1400"/>
              </a:spcBef>
              <a:spcAft>
                <a:spcPts val="0"/>
              </a:spcAft>
              <a:buSzPts val="1800"/>
              <a:buNone/>
            </a:pPr>
            <a:r>
              <a:t/>
            </a:r>
            <a:endParaRPr sz="2000">
              <a:solidFill>
                <a:srgbClr val="000000"/>
              </a:solidFill>
              <a:highlight>
                <a:srgbClr val="FFFFFF"/>
              </a:highlight>
            </a:endParaRPr>
          </a:p>
          <a:p>
            <a:pPr indent="0" lvl="0" marL="457200" rtl="0" algn="l">
              <a:lnSpc>
                <a:spcPct val="90000"/>
              </a:lnSpc>
              <a:spcBef>
                <a:spcPts val="1400"/>
              </a:spcBef>
              <a:spcAft>
                <a:spcPts val="0"/>
              </a:spcAft>
              <a:buSzPts val="1800"/>
              <a:buNone/>
            </a:pPr>
            <a:r>
              <a:t/>
            </a:r>
            <a:endParaRPr sz="2000">
              <a:solidFill>
                <a:srgbClr val="000000"/>
              </a:solidFill>
            </a:endParaRPr>
          </a:p>
          <a:p>
            <a:pPr indent="0" lvl="0" marL="457200" rtl="0" algn="l">
              <a:lnSpc>
                <a:spcPct val="90000"/>
              </a:lnSpc>
              <a:spcBef>
                <a:spcPts val="1000"/>
              </a:spcBef>
              <a:spcAft>
                <a:spcPts val="0"/>
              </a:spcAft>
              <a:buSzPts val="1800"/>
              <a:buNone/>
            </a:pPr>
            <a:r>
              <a:t/>
            </a:r>
            <a:endParaRPr sz="2000">
              <a:solidFill>
                <a:srgbClr val="000000"/>
              </a:solidFill>
            </a:endParaRPr>
          </a:p>
        </p:txBody>
      </p:sp>
      <p:pic>
        <p:nvPicPr>
          <p:cNvPr id="267" name="Google Shape;267;p31"/>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4"/>
          <p:cNvSpPr/>
          <p:nvPr/>
        </p:nvSpPr>
        <p:spPr>
          <a:xfrm>
            <a:off x="3384225" y="1345525"/>
            <a:ext cx="5712000" cy="923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1" lang="en-US" sz="5400">
                <a:solidFill>
                  <a:schemeClr val="dk1"/>
                </a:solidFill>
                <a:latin typeface="Calibri"/>
                <a:ea typeface="Calibri"/>
                <a:cs typeface="Calibri"/>
                <a:sym typeface="Calibri"/>
              </a:rPr>
              <a:t>Crime Detection</a:t>
            </a:r>
            <a:endParaRPr b="1" i="0" sz="5400" u="none" cap="none" strike="noStrike">
              <a:solidFill>
                <a:schemeClr val="dk1"/>
              </a:solidFill>
              <a:latin typeface="Calibri"/>
              <a:ea typeface="Calibri"/>
              <a:cs typeface="Calibri"/>
              <a:sym typeface="Calibri"/>
            </a:endParaRPr>
          </a:p>
        </p:txBody>
      </p:sp>
      <p:pic>
        <p:nvPicPr>
          <p:cNvPr id="115" name="Google Shape;115;p1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16" name="Google Shape;116;p14"/>
          <p:cNvSpPr txBox="1"/>
          <p:nvPr/>
        </p:nvSpPr>
        <p:spPr>
          <a:xfrm>
            <a:off x="4573670" y="3346316"/>
            <a:ext cx="178016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Relevant Image</a:t>
            </a:r>
            <a:endParaRPr b="0" i="1" sz="1800" u="none" cap="none" strike="noStrike">
              <a:solidFill>
                <a:schemeClr val="dk1"/>
              </a:solidFill>
              <a:latin typeface="Calibri"/>
              <a:ea typeface="Calibri"/>
              <a:cs typeface="Calibri"/>
              <a:sym typeface="Calibri"/>
            </a:endParaRPr>
          </a:p>
        </p:txBody>
      </p:sp>
      <p:pic>
        <p:nvPicPr>
          <p:cNvPr id="117" name="Google Shape;117;p14"/>
          <p:cNvPicPr preferRelativeResize="0"/>
          <p:nvPr/>
        </p:nvPicPr>
        <p:blipFill>
          <a:blip r:embed="rId4">
            <a:alphaModFix/>
          </a:blip>
          <a:stretch>
            <a:fillRect/>
          </a:stretch>
        </p:blipFill>
        <p:spPr>
          <a:xfrm>
            <a:off x="3473543" y="2421325"/>
            <a:ext cx="5533370" cy="3694863"/>
          </a:xfrm>
          <a:prstGeom prst="rect">
            <a:avLst/>
          </a:prstGeom>
          <a:noFill/>
          <a:ln>
            <a:noFill/>
          </a:ln>
        </p:spPr>
      </p:pic>
    </p:spTree>
  </p:cSld>
  <p:clrMapOvr>
    <a:masterClrMapping/>
  </p:clrMapOvr>
  <mc:AlternateContent>
    <mc:Choice Requires="p14">
      <p:transition spd="slow" p14:dur="15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74" name="Google Shape;274;p32"/>
          <p:cNvSpPr txBox="1"/>
          <p:nvPr>
            <p:ph idx="1" type="body"/>
          </p:nvPr>
        </p:nvSpPr>
        <p:spPr>
          <a:xfrm>
            <a:off x="838200" y="1557025"/>
            <a:ext cx="10515600" cy="43512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1400"/>
              </a:spcBef>
              <a:spcAft>
                <a:spcPts val="0"/>
              </a:spcAft>
              <a:buSzPts val="1800"/>
              <a:buNone/>
            </a:pPr>
            <a:r>
              <a:rPr b="1" lang="en-US" sz="2300"/>
              <a:t>4. What is the difference between the RMSE and RMSLE method for measuring </a:t>
            </a:r>
            <a:r>
              <a:rPr b="1" lang="en-US" sz="2300">
                <a:solidFill>
                  <a:srgbClr val="000000"/>
                </a:solidFill>
              </a:rPr>
              <a:t>accuracy?</a:t>
            </a:r>
            <a:endParaRPr b="1" sz="2300">
              <a:solidFill>
                <a:srgbClr val="000000"/>
              </a:solidFill>
            </a:endParaRPr>
          </a:p>
          <a:p>
            <a:pPr indent="0" lvl="0" marL="457200" rtl="0" algn="l">
              <a:lnSpc>
                <a:spcPct val="115000"/>
              </a:lnSpc>
              <a:spcBef>
                <a:spcPts val="1400"/>
              </a:spcBef>
              <a:spcAft>
                <a:spcPts val="0"/>
              </a:spcAft>
              <a:buSzPts val="1800"/>
              <a:buNone/>
            </a:pPr>
            <a:r>
              <a:rPr lang="en-US" sz="2300">
                <a:solidFill>
                  <a:srgbClr val="000000"/>
                </a:solidFill>
                <a:highlight>
                  <a:srgbClr val="FFFFFF"/>
                </a:highlight>
              </a:rPr>
              <a:t>The value of the RMSE explodes in magnitude</a:t>
            </a:r>
            <a:r>
              <a:rPr b="1" lang="en-US" sz="2300">
                <a:solidFill>
                  <a:srgbClr val="000000"/>
                </a:solidFill>
                <a:highlight>
                  <a:srgbClr val="FFFFFF"/>
                </a:highlight>
              </a:rPr>
              <a:t> </a:t>
            </a:r>
            <a:r>
              <a:rPr lang="en-US" sz="2300">
                <a:solidFill>
                  <a:srgbClr val="000000"/>
                </a:solidFill>
                <a:highlight>
                  <a:srgbClr val="FFFFFF"/>
                </a:highlight>
              </a:rPr>
              <a:t>as soon as it encounters an outlier. In contrast, even on the introduction of the outlier, the RMSLE error is not affected much i.e.  RMSLE is very robust when outliers come into play.</a:t>
            </a:r>
            <a:endParaRPr b="1" sz="2300">
              <a:solidFill>
                <a:srgbClr val="000000"/>
              </a:solidFill>
            </a:endParaRPr>
          </a:p>
          <a:p>
            <a:pPr indent="457200" lvl="0" marL="0" rtl="0" algn="l">
              <a:lnSpc>
                <a:spcPct val="90000"/>
              </a:lnSpc>
              <a:spcBef>
                <a:spcPts val="1400"/>
              </a:spcBef>
              <a:spcAft>
                <a:spcPts val="0"/>
              </a:spcAft>
              <a:buSzPts val="1800"/>
              <a:buNone/>
            </a:pPr>
            <a:r>
              <a:rPr b="1" lang="en-US" sz="2300">
                <a:solidFill>
                  <a:srgbClr val="000000"/>
                </a:solidFill>
              </a:rPr>
              <a:t>5. Can we use RMSLE method for measuring accuracy?</a:t>
            </a:r>
            <a:endParaRPr b="1" sz="2300">
              <a:solidFill>
                <a:srgbClr val="000000"/>
              </a:solidFill>
            </a:endParaRPr>
          </a:p>
          <a:p>
            <a:pPr indent="457200" lvl="0" marL="0" rtl="0" algn="l">
              <a:lnSpc>
                <a:spcPct val="90000"/>
              </a:lnSpc>
              <a:spcBef>
                <a:spcPts val="1000"/>
              </a:spcBef>
              <a:spcAft>
                <a:spcPts val="0"/>
              </a:spcAft>
              <a:buSzPts val="1800"/>
              <a:buNone/>
            </a:pPr>
            <a:r>
              <a:rPr lang="en-US" sz="2300">
                <a:solidFill>
                  <a:srgbClr val="000000"/>
                </a:solidFill>
              </a:rPr>
              <a:t>Yes, we can.</a:t>
            </a:r>
            <a:endParaRPr sz="2300">
              <a:solidFill>
                <a:srgbClr val="000000"/>
              </a:solidFill>
            </a:endParaRPr>
          </a:p>
          <a:p>
            <a:pPr indent="0" lvl="0" marL="457200" rtl="0" algn="l">
              <a:lnSpc>
                <a:spcPct val="90000"/>
              </a:lnSpc>
              <a:spcBef>
                <a:spcPts val="1000"/>
              </a:spcBef>
              <a:spcAft>
                <a:spcPts val="0"/>
              </a:spcAft>
              <a:buSzPts val="1800"/>
              <a:buNone/>
            </a:pPr>
            <a:r>
              <a:t/>
            </a:r>
            <a:endParaRPr sz="2300">
              <a:solidFill>
                <a:srgbClr val="000000"/>
              </a:solidFill>
            </a:endParaRPr>
          </a:p>
          <a:p>
            <a:pPr indent="0" lvl="0" marL="0" rtl="0" algn="l">
              <a:lnSpc>
                <a:spcPct val="90000"/>
              </a:lnSpc>
              <a:spcBef>
                <a:spcPts val="1000"/>
              </a:spcBef>
              <a:spcAft>
                <a:spcPts val="0"/>
              </a:spcAft>
              <a:buSzPts val="1800"/>
              <a:buNone/>
            </a:pPr>
            <a:r>
              <a:t/>
            </a:r>
            <a:endParaRPr sz="2300"/>
          </a:p>
        </p:txBody>
      </p:sp>
      <p:pic>
        <p:nvPicPr>
          <p:cNvPr id="275" name="Google Shape;275;p32"/>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b="1" lang="en-US">
                <a:solidFill>
                  <a:srgbClr val="00B050"/>
                </a:solidFill>
              </a:rPr>
              <a:t>Introduction and Application</a:t>
            </a:r>
            <a:endParaRPr b="1">
              <a:solidFill>
                <a:srgbClr val="00B050"/>
              </a:solidFill>
            </a:endParaRPr>
          </a:p>
        </p:txBody>
      </p:sp>
      <p:pic>
        <p:nvPicPr>
          <p:cNvPr id="124" name="Google Shape;124;p1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25" name="Google Shape;125;p15"/>
          <p:cNvSpPr txBox="1"/>
          <p:nvPr/>
        </p:nvSpPr>
        <p:spPr>
          <a:xfrm>
            <a:off x="616000" y="1690700"/>
            <a:ext cx="10410300" cy="4743000"/>
          </a:xfrm>
          <a:prstGeom prst="rect">
            <a:avLst/>
          </a:prstGeom>
          <a:noFill/>
          <a:ln>
            <a:noFill/>
          </a:ln>
        </p:spPr>
        <p:txBody>
          <a:bodyPr anchorCtr="0" anchor="t" bIns="91425" lIns="91425" spcFirstLastPara="1" rIns="91425" wrap="square" tIns="91425">
            <a:noAutofit/>
          </a:bodyPr>
          <a:lstStyle/>
          <a:p>
            <a:pPr indent="0" lvl="0" marL="0" marR="0" rtl="0" algn="l">
              <a:lnSpc>
                <a:spcPct val="132352"/>
              </a:lnSpc>
              <a:spcBef>
                <a:spcPts val="0"/>
              </a:spcBef>
              <a:spcAft>
                <a:spcPts val="0"/>
              </a:spcAft>
              <a:buClr>
                <a:srgbClr val="000000"/>
              </a:buClr>
              <a:buSzPts val="2400"/>
              <a:buFont typeface="Arial"/>
              <a:buNone/>
            </a:pPr>
            <a:r>
              <a:rPr b="0" i="0" lang="en-US" sz="2700" u="none" cap="none" strike="noStrike">
                <a:highlight>
                  <a:srgbClr val="FFFFFF"/>
                </a:highlight>
                <a:latin typeface="Calibri"/>
                <a:ea typeface="Calibri"/>
                <a:cs typeface="Calibri"/>
                <a:sym typeface="Calibri"/>
              </a:rPr>
              <a:t>The objective is to build a prediction engine for </a:t>
            </a:r>
            <a:r>
              <a:rPr lang="en-US" sz="2700">
                <a:highlight>
                  <a:srgbClr val="FFFFFF"/>
                </a:highlight>
                <a:latin typeface="Calibri"/>
                <a:ea typeface="Calibri"/>
                <a:cs typeface="Calibri"/>
                <a:sym typeface="Calibri"/>
              </a:rPr>
              <a:t>detection of crime using K-means.</a:t>
            </a:r>
            <a:endParaRPr sz="2700">
              <a:highlight>
                <a:srgbClr val="FFFFFF"/>
              </a:highlight>
              <a:latin typeface="Calibri"/>
              <a:ea typeface="Calibri"/>
              <a:cs typeface="Calibri"/>
              <a:sym typeface="Calibri"/>
            </a:endParaRPr>
          </a:p>
          <a:p>
            <a:pPr indent="0" lvl="0" marL="0" marR="0" rtl="0" algn="l">
              <a:lnSpc>
                <a:spcPct val="132352"/>
              </a:lnSpc>
              <a:spcBef>
                <a:spcPts val="0"/>
              </a:spcBef>
              <a:spcAft>
                <a:spcPts val="0"/>
              </a:spcAft>
              <a:buClr>
                <a:srgbClr val="000000"/>
              </a:buClr>
              <a:buSzPts val="2400"/>
              <a:buFont typeface="Arial"/>
              <a:buNone/>
            </a:pPr>
            <a:r>
              <a:rPr lang="en-US" sz="2700">
                <a:highlight>
                  <a:srgbClr val="FFFFFF"/>
                </a:highlight>
                <a:latin typeface="Calibri"/>
                <a:ea typeface="Calibri"/>
                <a:cs typeface="Calibri"/>
                <a:sym typeface="Calibri"/>
              </a:rPr>
              <a:t>It will help in identifying any criminal activity and in its classification.</a:t>
            </a:r>
            <a:endParaRPr sz="2700">
              <a:highlight>
                <a:srgbClr val="FFFFFF"/>
              </a:highlight>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6"/>
          <p:cNvSpPr/>
          <p:nvPr/>
        </p:nvSpPr>
        <p:spPr>
          <a:xfrm>
            <a:off x="4447171" y="442292"/>
            <a:ext cx="2815800" cy="923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1" i="0" lang="en-US" sz="5400" u="none" cap="none" strike="noStrike">
                <a:solidFill>
                  <a:schemeClr val="dk1"/>
                </a:solidFill>
                <a:latin typeface="Calibri"/>
                <a:ea typeface="Calibri"/>
                <a:cs typeface="Calibri"/>
                <a:sym typeface="Calibri"/>
              </a:rPr>
              <a:t>Working</a:t>
            </a:r>
            <a:endParaRPr b="0" i="0" sz="1400" u="none" cap="none" strike="noStrike">
              <a:solidFill>
                <a:srgbClr val="000000"/>
              </a:solidFill>
              <a:latin typeface="Arial"/>
              <a:ea typeface="Arial"/>
              <a:cs typeface="Arial"/>
              <a:sym typeface="Arial"/>
            </a:endParaRPr>
          </a:p>
        </p:txBody>
      </p:sp>
      <p:pic>
        <p:nvPicPr>
          <p:cNvPr id="132" name="Google Shape;132;p1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33" name="Google Shape;133;p16"/>
          <p:cNvSpPr txBox="1"/>
          <p:nvPr/>
        </p:nvSpPr>
        <p:spPr>
          <a:xfrm>
            <a:off x="287475" y="1581025"/>
            <a:ext cx="11457300" cy="4661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FIRST STEP WAS TO COLLECT DATA FROM DIFFERENT SOURCES FOR OUR PROBLEM STATEMENT .</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THEN WE HAVE TO CLEAN , PROCESS CATEGORICAL DATA AND NORMALISE IT.</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THEN WE SHOW VARIOUS ANALYSIS USING GRAPHS.</a:t>
            </a:r>
            <a:endParaRPr b="0" i="0" sz="2400" u="none" cap="none" strike="noStrike">
              <a:highlight>
                <a:srgbClr val="FFFFFF"/>
              </a:highlight>
              <a:latin typeface="Calibri"/>
              <a:ea typeface="Calibri"/>
              <a:cs typeface="Calibri"/>
              <a:sym typeface="Calibri"/>
            </a:endParaRPr>
          </a:p>
          <a:p>
            <a:pPr indent="-381000" lvl="0" marL="457200" marR="0" rtl="0" algn="l">
              <a:lnSpc>
                <a:spcPct val="107916"/>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SPLIT THE DATA INTO TRAINING AND TEST SET.</a:t>
            </a:r>
            <a:endParaRPr b="0" i="0" sz="2400" u="none" cap="none" strike="noStrike">
              <a:highlight>
                <a:srgbClr val="FFFFFF"/>
              </a:highlight>
              <a:latin typeface="Calibri"/>
              <a:ea typeface="Calibri"/>
              <a:cs typeface="Calibri"/>
              <a:sym typeface="Calibri"/>
            </a:endParaRPr>
          </a:p>
          <a:p>
            <a:pPr indent="-381000" lvl="0" marL="457200" marR="0" rtl="0" algn="l">
              <a:lnSpc>
                <a:spcPct val="107916"/>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SELECT AN ALGORITHM.</a:t>
            </a:r>
            <a:endParaRPr b="0" i="0" sz="2400" u="none" cap="none" strike="noStrike">
              <a:highlight>
                <a:srgbClr val="FFFFFF"/>
              </a:highlight>
              <a:latin typeface="Calibri"/>
              <a:ea typeface="Calibri"/>
              <a:cs typeface="Calibri"/>
              <a:sym typeface="Calibri"/>
            </a:endParaRPr>
          </a:p>
          <a:p>
            <a:pPr indent="-381000" lvl="0" marL="457200" marR="0" rtl="0" algn="l">
              <a:lnSpc>
                <a:spcPct val="107916"/>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FITTING THE MODEL TO TRAINING SET.</a:t>
            </a:r>
            <a:endParaRPr b="0" i="0" sz="2400" u="none" cap="none" strike="noStrike">
              <a:highlight>
                <a:srgbClr val="FFFFFF"/>
              </a:highlight>
              <a:latin typeface="Calibri"/>
              <a:ea typeface="Calibri"/>
              <a:cs typeface="Calibri"/>
              <a:sym typeface="Calibri"/>
            </a:endParaRPr>
          </a:p>
          <a:p>
            <a:pPr indent="-381000" lvl="0" marL="457200" marR="0" rtl="0" algn="l">
              <a:lnSpc>
                <a:spcPct val="107916"/>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SAVING THE MODEL</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CHECK ACCURACY OF TRAINED DATA W.R.T TRAIN SET.</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TEST THE TRAINED MODEL W.R.T TESTING SET.</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CHECK ACCURACY OF TEST DATA W.R.T TEST SET.</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Roboto"/>
              <a:buAutoNum type="arabicPeriod"/>
            </a:pPr>
            <a:r>
              <a:rPr b="0" i="0" lang="en-US" sz="2400" u="none" cap="none" strike="noStrike">
                <a:highlight>
                  <a:srgbClr val="FFFFFF"/>
                </a:highlight>
                <a:latin typeface="Calibri"/>
                <a:ea typeface="Calibri"/>
                <a:cs typeface="Calibri"/>
                <a:sym typeface="Calibri"/>
              </a:rPr>
              <a:t>BASED ON THE GENERATED GRAPHS WE </a:t>
            </a:r>
            <a:r>
              <a:rPr lang="en-US" sz="2400">
                <a:highlight>
                  <a:srgbClr val="FFFFFF"/>
                </a:highlight>
                <a:latin typeface="Calibri"/>
                <a:ea typeface="Calibri"/>
                <a:cs typeface="Calibri"/>
                <a:sym typeface="Calibri"/>
              </a:rPr>
              <a:t>DETECT CRIME</a:t>
            </a:r>
            <a:r>
              <a:rPr b="0" i="0" lang="en-US" sz="2400" u="none" cap="none" strike="noStrike">
                <a:highlight>
                  <a:srgbClr val="FFFFFF"/>
                </a:highlight>
                <a:latin typeface="Calibri"/>
                <a:ea typeface="Calibri"/>
                <a:cs typeface="Calibri"/>
                <a:sym typeface="Calibri"/>
              </a:rPr>
              <a:t>.</a:t>
            </a:r>
            <a:endParaRPr b="0" i="0" sz="1400" u="none" cap="none" strike="noStrike">
              <a:highlight>
                <a:srgbClr val="FFFFFF"/>
              </a:highlight>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Working and </a:t>
            </a:r>
            <a:r>
              <a:rPr lang="en-US" sz="3959">
                <a:solidFill>
                  <a:schemeClr val="lt1"/>
                </a:solidFill>
                <a:latin typeface="Calibri"/>
                <a:ea typeface="Calibri"/>
                <a:cs typeface="Calibri"/>
                <a:sym typeface="Calibri"/>
              </a:rPr>
              <a:t>Building </a:t>
            </a:r>
            <a:endParaRPr sz="3959"/>
          </a:p>
        </p:txBody>
      </p:sp>
      <p:pic>
        <p:nvPicPr>
          <p:cNvPr id="140" name="Google Shape;140;p1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41" name="Google Shape;141;p17"/>
          <p:cNvSpPr txBox="1"/>
          <p:nvPr>
            <p:ph idx="1" type="body"/>
          </p:nvPr>
        </p:nvSpPr>
        <p:spPr>
          <a:xfrm>
            <a:off x="870925" y="5035650"/>
            <a:ext cx="10515600" cy="17148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a:t>This is the data that we are using in the detection of crime. The source of dataset is Kaggle. </a:t>
            </a:r>
            <a:r>
              <a:rPr lang="en-US"/>
              <a:t>We have used the read_csv() function of pandas to read the .csv file for dataset and head() function to display the first five lines of dataset.</a:t>
            </a:r>
            <a:endParaRPr/>
          </a:p>
          <a:p>
            <a:pPr indent="-50800" lvl="0" marL="228600" rtl="0" algn="l">
              <a:lnSpc>
                <a:spcPct val="90000"/>
              </a:lnSpc>
              <a:spcBef>
                <a:spcPts val="0"/>
              </a:spcBef>
              <a:spcAft>
                <a:spcPts val="0"/>
              </a:spcAft>
              <a:buClr>
                <a:schemeClr val="dk1"/>
              </a:buClr>
              <a:buSzPts val="2800"/>
              <a:buNone/>
            </a:pPr>
            <a:r>
              <a:t/>
            </a:r>
            <a:endParaRPr/>
          </a:p>
        </p:txBody>
      </p:sp>
      <p:pic>
        <p:nvPicPr>
          <p:cNvPr id="142" name="Google Shape;142;p17"/>
          <p:cNvPicPr preferRelativeResize="0"/>
          <p:nvPr/>
        </p:nvPicPr>
        <p:blipFill>
          <a:blip r:embed="rId4">
            <a:alphaModFix/>
          </a:blip>
          <a:stretch>
            <a:fillRect/>
          </a:stretch>
        </p:blipFill>
        <p:spPr>
          <a:xfrm>
            <a:off x="152400" y="1113025"/>
            <a:ext cx="11829735" cy="3922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8"/>
          <p:cNvSpPr txBox="1"/>
          <p:nvPr>
            <p:ph type="title"/>
          </p:nvPr>
        </p:nvSpPr>
        <p:spPr>
          <a:xfrm>
            <a:off x="1718975" y="581475"/>
            <a:ext cx="8057700" cy="6618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Handling Categorical Data</a:t>
            </a:r>
            <a:r>
              <a:rPr lang="en-US" sz="3959">
                <a:solidFill>
                  <a:schemeClr val="lt1"/>
                </a:solidFill>
                <a:latin typeface="Calibri"/>
                <a:ea typeface="Calibri"/>
                <a:cs typeface="Calibri"/>
                <a:sym typeface="Calibri"/>
              </a:rPr>
              <a:t> </a:t>
            </a:r>
            <a:endParaRPr sz="3959"/>
          </a:p>
        </p:txBody>
      </p:sp>
      <p:pic>
        <p:nvPicPr>
          <p:cNvPr id="149" name="Google Shape;149;p1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50" name="Google Shape;150;p18"/>
          <p:cNvSpPr txBox="1"/>
          <p:nvPr>
            <p:ph idx="1" type="body"/>
          </p:nvPr>
        </p:nvSpPr>
        <p:spPr>
          <a:xfrm>
            <a:off x="838200" y="1825625"/>
            <a:ext cx="10335300" cy="36894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151" name="Google Shape;151;p18"/>
          <p:cNvSpPr txBox="1"/>
          <p:nvPr>
            <p:ph idx="2" type="body"/>
          </p:nvPr>
        </p:nvSpPr>
        <p:spPr>
          <a:xfrm>
            <a:off x="1018500" y="5515050"/>
            <a:ext cx="10335300" cy="661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sz="3000">
                <a:solidFill>
                  <a:srgbClr val="333333"/>
                </a:solidFill>
                <a:latin typeface="Arial"/>
                <a:ea typeface="Arial"/>
                <a:cs typeface="Arial"/>
                <a:sym typeface="Arial"/>
              </a:rPr>
              <a:t> Label encoding is simply converting each value in a column to a number.</a:t>
            </a:r>
            <a:endParaRPr sz="3000"/>
          </a:p>
        </p:txBody>
      </p:sp>
      <p:pic>
        <p:nvPicPr>
          <p:cNvPr id="152" name="Google Shape;152;p18"/>
          <p:cNvPicPr preferRelativeResize="0"/>
          <p:nvPr/>
        </p:nvPicPr>
        <p:blipFill>
          <a:blip r:embed="rId4">
            <a:alphaModFix/>
          </a:blip>
          <a:stretch>
            <a:fillRect/>
          </a:stretch>
        </p:blipFill>
        <p:spPr>
          <a:xfrm>
            <a:off x="1396675" y="1604400"/>
            <a:ext cx="9257400" cy="3982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9"/>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Normalise Data</a:t>
            </a:r>
            <a:r>
              <a:rPr lang="en-US" sz="3959">
                <a:solidFill>
                  <a:schemeClr val="lt1"/>
                </a:solidFill>
                <a:latin typeface="Calibri"/>
                <a:ea typeface="Calibri"/>
                <a:cs typeface="Calibri"/>
                <a:sym typeface="Calibri"/>
              </a:rPr>
              <a:t> </a:t>
            </a:r>
            <a:endParaRPr sz="3959"/>
          </a:p>
        </p:txBody>
      </p:sp>
      <p:pic>
        <p:nvPicPr>
          <p:cNvPr id="159" name="Google Shape;159;p1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0" name="Google Shape;160;p19"/>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400">
                <a:solidFill>
                  <a:srgbClr val="000000"/>
                </a:solidFill>
                <a:highlight>
                  <a:srgbClr val="FFFFFF"/>
                </a:highlight>
              </a:rPr>
              <a:t>MinMaxScaler transforms features by scaling each feature to a given range.</a:t>
            </a:r>
            <a:endParaRPr sz="2400">
              <a:solidFill>
                <a:srgbClr val="000000"/>
              </a:solidFill>
              <a:highlight>
                <a:srgbClr val="FFFFFF"/>
              </a:highlight>
            </a:endParaRPr>
          </a:p>
          <a:p>
            <a:pPr indent="0" lvl="0" marL="0" rtl="0" algn="l">
              <a:lnSpc>
                <a:spcPct val="110000"/>
              </a:lnSpc>
              <a:spcBef>
                <a:spcPts val="1200"/>
              </a:spcBef>
              <a:spcAft>
                <a:spcPts val="0"/>
              </a:spcAft>
              <a:buSzPts val="1800"/>
              <a:buNone/>
            </a:pPr>
            <a:r>
              <a:rPr b="1" lang="en-US" sz="2400" u="sng">
                <a:solidFill>
                  <a:srgbClr val="000000"/>
                </a:solidFill>
                <a:highlight>
                  <a:srgbClr val="FFFFFF"/>
                </a:highlight>
                <a:hlinkClick r:id="rId4">
                  <a:extLst>
                    <a:ext uri="{A12FA001-AC4F-418D-AE19-62706E023703}">
                      <ahyp:hlinkClr val="tx"/>
                    </a:ext>
                  </a:extLst>
                </a:hlinkClick>
              </a:rPr>
              <a:t>fit</a:t>
            </a:r>
            <a:r>
              <a:rPr lang="en-US" sz="2400">
                <a:solidFill>
                  <a:srgbClr val="000000"/>
                </a:solidFill>
                <a:highlight>
                  <a:srgbClr val="FFFFFF"/>
                </a:highlight>
              </a:rPr>
              <a:t>(self, X[, y]):</a:t>
            </a:r>
            <a:endParaRPr sz="2400">
              <a:solidFill>
                <a:srgbClr val="000000"/>
              </a:solidFill>
              <a:highlight>
                <a:srgbClr val="FFFFFF"/>
              </a:highlight>
            </a:endParaRPr>
          </a:p>
          <a:p>
            <a:pPr indent="0" lvl="0" marL="0" rtl="0" algn="l">
              <a:lnSpc>
                <a:spcPct val="110000"/>
              </a:lnSpc>
              <a:spcBef>
                <a:spcPts val="0"/>
              </a:spcBef>
              <a:spcAft>
                <a:spcPts val="0"/>
              </a:spcAft>
              <a:buSzPts val="1800"/>
              <a:buNone/>
            </a:pPr>
            <a:r>
              <a:rPr lang="en-US" sz="2400">
                <a:solidFill>
                  <a:srgbClr val="000000"/>
                </a:solidFill>
                <a:highlight>
                  <a:srgbClr val="FFFFFF"/>
                </a:highlight>
              </a:rPr>
              <a:t>Compute the minimum and maximum to be used for later scaling.</a:t>
            </a:r>
            <a:endParaRPr sz="2400">
              <a:solidFill>
                <a:srgbClr val="000000"/>
              </a:solidFill>
              <a:highlight>
                <a:srgbClr val="FFFFFF"/>
              </a:highlight>
            </a:endParaRPr>
          </a:p>
          <a:p>
            <a:pPr indent="0" lvl="0" marL="0" rtl="0" algn="l">
              <a:lnSpc>
                <a:spcPct val="110000"/>
              </a:lnSpc>
              <a:spcBef>
                <a:spcPts val="0"/>
              </a:spcBef>
              <a:spcAft>
                <a:spcPts val="0"/>
              </a:spcAft>
              <a:buSzPts val="1800"/>
              <a:buNone/>
            </a:pPr>
            <a:r>
              <a:rPr b="1" lang="en-US" sz="2400">
                <a:solidFill>
                  <a:srgbClr val="000000"/>
                </a:solidFill>
                <a:highlight>
                  <a:srgbClr val="FFFFFF"/>
                </a:highlight>
                <a:uFill>
                  <a:noFill/>
                </a:uFill>
                <a:hlinkClick r:id="rId5">
                  <a:extLst>
                    <a:ext uri="{A12FA001-AC4F-418D-AE19-62706E023703}">
                      <ahyp:hlinkClr val="tx"/>
                    </a:ext>
                  </a:extLst>
                </a:hlinkClick>
              </a:rPr>
              <a:t>transform</a:t>
            </a:r>
            <a:r>
              <a:rPr lang="en-US" sz="2400">
                <a:solidFill>
                  <a:srgbClr val="000000"/>
                </a:solidFill>
                <a:highlight>
                  <a:srgbClr val="FFFFFF"/>
                </a:highlight>
              </a:rPr>
              <a:t>(self, X):</a:t>
            </a:r>
            <a:endParaRPr sz="2400">
              <a:solidFill>
                <a:srgbClr val="000000"/>
              </a:solidFill>
              <a:highlight>
                <a:srgbClr val="FFFFFF"/>
              </a:highlight>
            </a:endParaRPr>
          </a:p>
          <a:p>
            <a:pPr indent="0" lvl="0" marL="0" rtl="0" algn="l">
              <a:lnSpc>
                <a:spcPct val="110000"/>
              </a:lnSpc>
              <a:spcBef>
                <a:spcPts val="0"/>
              </a:spcBef>
              <a:spcAft>
                <a:spcPts val="0"/>
              </a:spcAft>
              <a:buSzPts val="1800"/>
              <a:buNone/>
            </a:pPr>
            <a:r>
              <a:rPr lang="en-US" sz="2400">
                <a:solidFill>
                  <a:srgbClr val="000000"/>
                </a:solidFill>
                <a:highlight>
                  <a:srgbClr val="FFFFFF"/>
                </a:highlight>
              </a:rPr>
              <a:t>Scale features of X according to feature_range.</a:t>
            </a:r>
            <a:endParaRPr sz="2400">
              <a:solidFill>
                <a:srgbClr val="000000"/>
              </a:solidFill>
              <a:highlight>
                <a:srgbClr val="FFFFFF"/>
              </a:highlight>
            </a:endParaRPr>
          </a:p>
          <a:p>
            <a:pPr indent="-50800" lvl="0" marL="228600" rtl="0" algn="l">
              <a:lnSpc>
                <a:spcPct val="90000"/>
              </a:lnSpc>
              <a:spcBef>
                <a:spcPts val="0"/>
              </a:spcBef>
              <a:spcAft>
                <a:spcPts val="0"/>
              </a:spcAft>
              <a:buClr>
                <a:schemeClr val="dk1"/>
              </a:buClr>
              <a:buSzPts val="2800"/>
              <a:buNone/>
            </a:pPr>
            <a:r>
              <a:t/>
            </a:r>
            <a:endParaRPr sz="2400">
              <a:solidFill>
                <a:srgbClr val="000000"/>
              </a:solidFill>
              <a:highlight>
                <a:srgbClr val="FFFFFF"/>
              </a:highlight>
            </a:endParaRPr>
          </a:p>
        </p:txBody>
      </p:sp>
      <p:pic>
        <p:nvPicPr>
          <p:cNvPr id="161" name="Google Shape;161;p19"/>
          <p:cNvPicPr preferRelativeResize="0"/>
          <p:nvPr/>
        </p:nvPicPr>
        <p:blipFill rotWithShape="1">
          <a:blip r:embed="rId6">
            <a:alphaModFix/>
          </a:blip>
          <a:srcRect b="0" l="0" r="0" t="0"/>
          <a:stretch/>
        </p:blipFill>
        <p:spPr>
          <a:xfrm>
            <a:off x="152400" y="1113024"/>
            <a:ext cx="6934915" cy="5333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0"/>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Graphs</a:t>
            </a:r>
            <a:r>
              <a:rPr lang="en-US" sz="3959">
                <a:solidFill>
                  <a:schemeClr val="lt1"/>
                </a:solidFill>
                <a:latin typeface="Calibri"/>
                <a:ea typeface="Calibri"/>
                <a:cs typeface="Calibri"/>
                <a:sym typeface="Calibri"/>
              </a:rPr>
              <a:t> </a:t>
            </a:r>
            <a:endParaRPr sz="3959"/>
          </a:p>
        </p:txBody>
      </p:sp>
      <p:pic>
        <p:nvPicPr>
          <p:cNvPr id="168" name="Google Shape;168;p2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9" name="Google Shape;169;p20"/>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1100"/>
              <a:buFont typeface="Arial"/>
              <a:buNone/>
            </a:pPr>
            <a:r>
              <a:rPr lang="en-US" sz="2400">
                <a:solidFill>
                  <a:srgbClr val="212529"/>
                </a:solidFill>
                <a:highlight>
                  <a:schemeClr val="lt1"/>
                </a:highlight>
              </a:rPr>
              <a:t>Here we have created a simple graph using matplotlib library of Python.</a:t>
            </a:r>
            <a:endParaRPr sz="2400">
              <a:solidFill>
                <a:srgbClr val="212529"/>
              </a:solidFill>
              <a:highlight>
                <a:schemeClr val="lt1"/>
              </a:highlight>
            </a:endParaRPr>
          </a:p>
          <a:p>
            <a:pPr indent="0" lvl="0" marL="0" rtl="0" algn="l">
              <a:lnSpc>
                <a:spcPct val="110000"/>
              </a:lnSpc>
              <a:spcBef>
                <a:spcPts val="0"/>
              </a:spcBef>
              <a:spcAft>
                <a:spcPts val="0"/>
              </a:spcAft>
              <a:buClr>
                <a:schemeClr val="dk1"/>
              </a:buClr>
              <a:buSzPts val="1100"/>
              <a:buFont typeface="Arial"/>
              <a:buNone/>
            </a:pPr>
            <a:r>
              <a:rPr b="1" lang="en-US" sz="2400">
                <a:solidFill>
                  <a:srgbClr val="212529"/>
                </a:solidFill>
                <a:highlight>
                  <a:schemeClr val="lt1"/>
                </a:highlight>
              </a:rPr>
              <a:t>plot():</a:t>
            </a:r>
            <a:endParaRPr b="1" sz="2400">
              <a:solidFill>
                <a:srgbClr val="212529"/>
              </a:solidFill>
              <a:highlight>
                <a:schemeClr val="lt1"/>
              </a:highlight>
            </a:endParaRPr>
          </a:p>
          <a:p>
            <a:pPr indent="0" lvl="0" marL="0" rtl="0" algn="l">
              <a:lnSpc>
                <a:spcPct val="110000"/>
              </a:lnSpc>
              <a:spcBef>
                <a:spcPts val="0"/>
              </a:spcBef>
              <a:spcAft>
                <a:spcPts val="0"/>
              </a:spcAft>
              <a:buClr>
                <a:schemeClr val="dk1"/>
              </a:buClr>
              <a:buSzPts val="1100"/>
              <a:buFont typeface="Arial"/>
              <a:buNone/>
            </a:pPr>
            <a:r>
              <a:rPr lang="en-US" sz="2400">
                <a:solidFill>
                  <a:srgbClr val="212529"/>
                </a:solidFill>
                <a:highlight>
                  <a:schemeClr val="lt1"/>
                </a:highlight>
              </a:rPr>
              <a:t>This function is used to plot a graph between x and y.</a:t>
            </a:r>
            <a:endParaRPr sz="2400">
              <a:solidFill>
                <a:srgbClr val="212529"/>
              </a:solidFill>
              <a:highlight>
                <a:schemeClr val="lt1"/>
              </a:highlight>
            </a:endParaRPr>
          </a:p>
          <a:p>
            <a:pPr indent="0" lvl="0" marL="0" rtl="0" algn="l">
              <a:lnSpc>
                <a:spcPct val="110000"/>
              </a:lnSpc>
              <a:spcBef>
                <a:spcPts val="0"/>
              </a:spcBef>
              <a:spcAft>
                <a:spcPts val="0"/>
              </a:spcAft>
              <a:buClr>
                <a:schemeClr val="dk1"/>
              </a:buClr>
              <a:buSzPts val="1100"/>
              <a:buFont typeface="Arial"/>
              <a:buNone/>
            </a:pPr>
            <a:r>
              <a:rPr b="1" lang="en-US" sz="2400">
                <a:solidFill>
                  <a:srgbClr val="212529"/>
                </a:solidFill>
                <a:highlight>
                  <a:schemeClr val="lt1"/>
                </a:highlight>
              </a:rPr>
              <a:t>show():</a:t>
            </a:r>
            <a:endParaRPr b="1" sz="2400">
              <a:solidFill>
                <a:srgbClr val="212529"/>
              </a:solidFill>
              <a:highlight>
                <a:schemeClr val="lt1"/>
              </a:highlight>
            </a:endParaRPr>
          </a:p>
          <a:p>
            <a:pPr indent="0" lvl="0" marL="0" rtl="0" algn="l">
              <a:lnSpc>
                <a:spcPct val="110000"/>
              </a:lnSpc>
              <a:spcBef>
                <a:spcPts val="0"/>
              </a:spcBef>
              <a:spcAft>
                <a:spcPts val="0"/>
              </a:spcAft>
              <a:buClr>
                <a:schemeClr val="dk1"/>
              </a:buClr>
              <a:buSzPts val="1100"/>
              <a:buFont typeface="Arial"/>
              <a:buNone/>
            </a:pPr>
            <a:r>
              <a:rPr lang="en-US" sz="2400">
                <a:solidFill>
                  <a:srgbClr val="212529"/>
                </a:solidFill>
                <a:highlight>
                  <a:schemeClr val="lt1"/>
                </a:highlight>
              </a:rPr>
              <a:t>This function displays the graph.</a:t>
            </a:r>
            <a:endParaRPr sz="2400">
              <a:solidFill>
                <a:srgbClr val="212529"/>
              </a:solidFill>
              <a:highlight>
                <a:schemeClr val="lt1"/>
              </a:highlight>
            </a:endParaRPr>
          </a:p>
          <a:p>
            <a:pPr indent="0" lvl="0" marL="0" rtl="0" algn="l">
              <a:lnSpc>
                <a:spcPct val="90000"/>
              </a:lnSpc>
              <a:spcBef>
                <a:spcPts val="0"/>
              </a:spcBef>
              <a:spcAft>
                <a:spcPts val="0"/>
              </a:spcAft>
              <a:buClr>
                <a:schemeClr val="dk1"/>
              </a:buClr>
              <a:buSzPts val="2800"/>
              <a:buNone/>
            </a:pPr>
            <a:r>
              <a:rPr lang="en-US" sz="2400">
                <a:solidFill>
                  <a:srgbClr val="212529"/>
                </a:solidFill>
                <a:highlight>
                  <a:schemeClr val="lt1"/>
                </a:highlight>
              </a:rPr>
              <a:t>Instead of providing names for the axis separately we provided the named for the axis internally.</a:t>
            </a:r>
            <a:endParaRPr sz="2400">
              <a:solidFill>
                <a:srgbClr val="212529"/>
              </a:solidFill>
              <a:highlight>
                <a:srgbClr val="FFFFFF"/>
              </a:highlight>
            </a:endParaRPr>
          </a:p>
        </p:txBody>
      </p:sp>
      <p:pic>
        <p:nvPicPr>
          <p:cNvPr id="170" name="Google Shape;170;p20"/>
          <p:cNvPicPr preferRelativeResize="0"/>
          <p:nvPr/>
        </p:nvPicPr>
        <p:blipFill>
          <a:blip r:embed="rId4">
            <a:alphaModFix/>
          </a:blip>
          <a:stretch>
            <a:fillRect/>
          </a:stretch>
        </p:blipFill>
        <p:spPr>
          <a:xfrm>
            <a:off x="152400" y="1113025"/>
            <a:ext cx="6633975" cy="5333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Splitting Data</a:t>
            </a:r>
            <a:r>
              <a:rPr lang="en-US" sz="3959">
                <a:solidFill>
                  <a:schemeClr val="lt1"/>
                </a:solidFill>
                <a:latin typeface="Calibri"/>
                <a:ea typeface="Calibri"/>
                <a:cs typeface="Calibri"/>
                <a:sym typeface="Calibri"/>
              </a:rPr>
              <a:t> </a:t>
            </a:r>
            <a:endParaRPr sz="3959"/>
          </a:p>
        </p:txBody>
      </p:sp>
      <p:pic>
        <p:nvPicPr>
          <p:cNvPr id="177" name="Google Shape;177;p21"/>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78" name="Google Shape;178;p21"/>
          <p:cNvSpPr txBox="1"/>
          <p:nvPr>
            <p:ph idx="1" type="body"/>
          </p:nvPr>
        </p:nvSpPr>
        <p:spPr>
          <a:xfrm>
            <a:off x="429750" y="3240975"/>
            <a:ext cx="11155200" cy="3205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sz="1800">
                <a:solidFill>
                  <a:srgbClr val="212529"/>
                </a:solidFill>
                <a:highlight>
                  <a:srgbClr val="FFFFFF"/>
                </a:highlight>
              </a:rPr>
              <a:t>Python has a library sklearn which contains a function ‘train_test_split’. This function is used to Split arrays or matrices into random train and test subsets.</a:t>
            </a:r>
            <a:endParaRPr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t/>
            </a:r>
            <a:endParaRPr b="1"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rPr b="1" lang="en-US" sz="1800">
                <a:solidFill>
                  <a:srgbClr val="212529"/>
                </a:solidFill>
                <a:highlight>
                  <a:srgbClr val="FFFFFF"/>
                </a:highlight>
              </a:rPr>
              <a:t>test_size </a:t>
            </a:r>
            <a:r>
              <a:rPr b="1" i="1" lang="en-US" sz="1800">
                <a:solidFill>
                  <a:srgbClr val="212529"/>
                </a:solidFill>
                <a:highlight>
                  <a:srgbClr val="FFFFFF"/>
                </a:highlight>
              </a:rPr>
              <a:t>float or int, default=None:</a:t>
            </a:r>
            <a:endParaRPr b="1" i="1" sz="1800">
              <a:solidFill>
                <a:srgbClr val="212529"/>
              </a:solidFill>
              <a:highlight>
                <a:srgbClr val="FFFFFF"/>
              </a:highlight>
            </a:endParaRPr>
          </a:p>
          <a:p>
            <a:pPr indent="0" lvl="0" marL="0" rtl="0" algn="l">
              <a:lnSpc>
                <a:spcPct val="115000"/>
              </a:lnSpc>
              <a:spcBef>
                <a:spcPts val="0"/>
              </a:spcBef>
              <a:spcAft>
                <a:spcPts val="0"/>
              </a:spcAft>
              <a:buClr>
                <a:schemeClr val="dk1"/>
              </a:buClr>
              <a:buSzPts val="1100"/>
              <a:buNone/>
            </a:pPr>
            <a:r>
              <a:rPr lang="en-US" sz="1800">
                <a:solidFill>
                  <a:srgbClr val="212529"/>
                </a:solidFill>
                <a:highlight>
                  <a:srgbClr val="FFFFFF"/>
                </a:highlight>
              </a:rPr>
              <a:t>If float, should be between 0.0 and 1.0 and represent the proportion of the dataset to include in the test split. If int, represents the absolute number of test samples. If None, the value is set to the complement of the train size. If </a:t>
            </a:r>
            <a:r>
              <a:rPr lang="en-US" sz="1800">
                <a:solidFill>
                  <a:srgbClr val="222222"/>
                </a:solidFill>
                <a:highlight>
                  <a:srgbClr val="FFFFFF"/>
                </a:highlight>
              </a:rPr>
              <a:t>train_size</a:t>
            </a:r>
            <a:r>
              <a:rPr lang="en-US" sz="1800">
                <a:solidFill>
                  <a:srgbClr val="212529"/>
                </a:solidFill>
                <a:highlight>
                  <a:srgbClr val="FFFFFF"/>
                </a:highlight>
              </a:rPr>
              <a:t> is also None, it will be set to 0.25.</a:t>
            </a:r>
            <a:endParaRPr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None/>
            </a:pPr>
            <a:r>
              <a:rPr b="1" lang="en-US" sz="1800">
                <a:solidFill>
                  <a:srgbClr val="212529"/>
                </a:solidFill>
                <a:highlight>
                  <a:srgbClr val="FFFFFF"/>
                </a:highlight>
              </a:rPr>
              <a:t>random_state </a:t>
            </a:r>
            <a:r>
              <a:rPr b="1" i="1" lang="en-US" sz="1800">
                <a:solidFill>
                  <a:srgbClr val="212529"/>
                </a:solidFill>
                <a:highlight>
                  <a:srgbClr val="FFFFFF"/>
                </a:highlight>
              </a:rPr>
              <a:t>int or RandomState instance, default=None</a:t>
            </a:r>
            <a:endParaRPr b="1" i="1"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US" sz="1800">
                <a:solidFill>
                  <a:srgbClr val="212529"/>
                </a:solidFill>
                <a:highlight>
                  <a:srgbClr val="FFFFFF"/>
                </a:highlight>
              </a:rPr>
              <a:t>Controls the shuffling applied to the data before applying the split. Pass an int for reproducible output across multiple function calls. </a:t>
            </a:r>
            <a:endParaRPr sz="1800">
              <a:solidFill>
                <a:srgbClr val="212529"/>
              </a:solidFill>
              <a:highlight>
                <a:srgbClr val="FFFFFF"/>
              </a:highlight>
            </a:endParaRPr>
          </a:p>
          <a:p>
            <a:pPr indent="-50800" lvl="0" marL="228600" rtl="0" algn="l">
              <a:lnSpc>
                <a:spcPct val="90000"/>
              </a:lnSpc>
              <a:spcBef>
                <a:spcPts val="1200"/>
              </a:spcBef>
              <a:spcAft>
                <a:spcPts val="0"/>
              </a:spcAft>
              <a:buClr>
                <a:schemeClr val="dk1"/>
              </a:buClr>
              <a:buSzPts val="2800"/>
              <a:buNone/>
            </a:pPr>
            <a:r>
              <a:t/>
            </a:r>
            <a:endParaRPr sz="1800">
              <a:solidFill>
                <a:srgbClr val="212529"/>
              </a:solidFill>
              <a:highlight>
                <a:srgbClr val="FFFFFF"/>
              </a:highlight>
            </a:endParaRPr>
          </a:p>
        </p:txBody>
      </p:sp>
      <p:pic>
        <p:nvPicPr>
          <p:cNvPr id="179" name="Google Shape;179;p21"/>
          <p:cNvPicPr preferRelativeResize="0"/>
          <p:nvPr/>
        </p:nvPicPr>
        <p:blipFill>
          <a:blip r:embed="rId4">
            <a:alphaModFix/>
          </a:blip>
          <a:stretch>
            <a:fillRect/>
          </a:stretch>
        </p:blipFill>
        <p:spPr>
          <a:xfrm>
            <a:off x="152400" y="1113024"/>
            <a:ext cx="11832650" cy="16361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