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ABFFF1-34D4-470E-B41D-4458989FC90F}">
  <a:tblStyle styleId="{78ABFFF1-34D4-470E-B41D-4458989FC90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46c37373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46c37373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946c37373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png"/><Relationship Id="rId9"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10.png"/></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Cluster_analysis" TargetMode="External"/><Relationship Id="rId10" Type="http://schemas.openxmlformats.org/officeDocument/2006/relationships/hyperlink" Target="https://en.wikipedia.org/wiki/Voronoi_cell" TargetMode="External"/><Relationship Id="rId13" Type="http://schemas.openxmlformats.org/officeDocument/2006/relationships/image" Target="../media/image14.png"/><Relationship Id="rId12" Type="http://schemas.openxmlformats.org/officeDocument/2006/relationships/hyperlink" Target="https://en.wikipedia.org/wiki/Data_mining"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hyperlink" Target="https://en.wikipedia.org/wiki/Vector_quantization" TargetMode="External"/><Relationship Id="rId9" Type="http://schemas.openxmlformats.org/officeDocument/2006/relationships/hyperlink" Target="https://en.wikipedia.org/wiki/Centroid" TargetMode="External"/><Relationship Id="rId5" Type="http://schemas.openxmlformats.org/officeDocument/2006/relationships/hyperlink" Target="https://en.wikipedia.org/wiki/Signal_processing" TargetMode="External"/><Relationship Id="rId6" Type="http://schemas.openxmlformats.org/officeDocument/2006/relationships/hyperlink" Target="https://en.wikipedia.org/wiki/Partition_of_a_set" TargetMode="External"/><Relationship Id="rId7" Type="http://schemas.openxmlformats.org/officeDocument/2006/relationships/hyperlink" Target="https://en.wikipedia.org/wiki/Cluster_(statistics)" TargetMode="External"/><Relationship Id="rId8" Type="http://schemas.openxmlformats.org/officeDocument/2006/relationships/hyperlink" Target="https://en.wikipedia.org/wiki/Mea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{78ABFFF1-34D4-470E-B41D-4458989FC90F}</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000000"/>
                </a:solidFill>
                <a:highlight>
                  <a:srgbClr val="FFFFFF"/>
                </a:highlight>
              </a:rPr>
              <a:t>The algorithm that we have used is K-means.</a:t>
            </a:r>
            <a:endParaRPr sz="2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None/>
            </a:pPr>
            <a:r>
              <a:rPr i="1" lang="en-US" sz="2400">
                <a:solidFill>
                  <a:srgbClr val="000000"/>
                </a:solidFill>
                <a:highlight>
                  <a:srgbClr val="FFFFFF"/>
                </a:highlight>
              </a:rPr>
              <a:t>k</a:t>
            </a:r>
            <a:r>
              <a:rPr lang="en-US" sz="2400">
                <a:solidFill>
                  <a:srgbClr val="000000"/>
                </a:solidFill>
                <a:highlight>
                  <a:srgbClr val="FFFFFF"/>
                </a:highlight>
              </a:rPr>
              <a:t>-means clustering is a method of </a:t>
            </a:r>
            <a:r>
              <a:rPr lang="en-US" sz="2400">
                <a:solidFill>
                  <a:srgbClr val="000000"/>
                </a:solidFill>
                <a:highlight>
                  <a:srgbClr val="FFFFFF"/>
                </a:highlight>
                <a:uFill>
                  <a:noFill/>
                </a:uFill>
                <a:hlinkClick r:id="rId4">
                  <a:extLst>
                    <a:ext uri="{A12FA001-AC4F-418D-AE19-62706E023703}">
                      <ahyp:hlinkClr val="tx"/>
                    </a:ext>
                  </a:extLst>
                </a:hlinkClick>
              </a:rPr>
              <a:t>vector quantization</a:t>
            </a:r>
            <a:r>
              <a:rPr lang="en-US" sz="2400">
                <a:solidFill>
                  <a:srgbClr val="000000"/>
                </a:solidFill>
                <a:highlight>
                  <a:srgbClr val="FFFFFF"/>
                </a:highlight>
              </a:rPr>
              <a:t>, originally from </a:t>
            </a:r>
            <a:r>
              <a:rPr lang="en-US" sz="2400">
                <a:solidFill>
                  <a:srgbClr val="000000"/>
                </a:solidFill>
                <a:highlight>
                  <a:srgbClr val="FFFFFF"/>
                </a:highlight>
                <a:uFill>
                  <a:noFill/>
                </a:uFill>
                <a:hlinkClick r:id="rId5">
                  <a:extLst>
                    <a:ext uri="{A12FA001-AC4F-418D-AE19-62706E023703}">
                      <ahyp:hlinkClr val="tx"/>
                    </a:ext>
                  </a:extLst>
                </a:hlinkClick>
              </a:rPr>
              <a:t>signal processing</a:t>
            </a:r>
            <a:r>
              <a:rPr lang="en-US" sz="2400">
                <a:solidFill>
                  <a:srgbClr val="000000"/>
                </a:solidFill>
                <a:highlight>
                  <a:srgbClr val="FFFFFF"/>
                </a:highlight>
              </a:rPr>
              <a:t>, that aims to </a:t>
            </a:r>
            <a:r>
              <a:rPr lang="en-US" sz="2400">
                <a:solidFill>
                  <a:srgbClr val="000000"/>
                </a:solidFill>
                <a:highlight>
                  <a:srgbClr val="FFFFFF"/>
                </a:highlight>
                <a:uFill>
                  <a:noFill/>
                </a:uFill>
                <a:hlinkClick r:id="rId6">
                  <a:extLst>
                    <a:ext uri="{A12FA001-AC4F-418D-AE19-62706E023703}">
                      <ahyp:hlinkClr val="tx"/>
                    </a:ext>
                  </a:extLst>
                </a:hlinkClick>
              </a:rPr>
              <a:t>partition</a:t>
            </a:r>
            <a:r>
              <a:rPr lang="en-US" sz="2400">
                <a:solidFill>
                  <a:srgbClr val="000000"/>
                </a:solidFill>
                <a:highlight>
                  <a:srgbClr val="FFFFFF"/>
                </a:highlight>
              </a:rPr>
              <a:t> </a:t>
            </a:r>
            <a:r>
              <a:rPr i="1" lang="en-US" sz="2400">
                <a:solidFill>
                  <a:srgbClr val="000000"/>
                </a:solidFill>
                <a:highlight>
                  <a:srgbClr val="FFFFFF"/>
                </a:highlight>
              </a:rPr>
              <a:t>n</a:t>
            </a:r>
            <a:r>
              <a:rPr lang="en-US" sz="2400">
                <a:solidFill>
                  <a:srgbClr val="000000"/>
                </a:solidFill>
                <a:highlight>
                  <a:srgbClr val="FFFFFF"/>
                </a:highlight>
              </a:rPr>
              <a:t> observations into </a:t>
            </a:r>
            <a:r>
              <a:rPr i="1" lang="en-US" sz="2400">
                <a:solidFill>
                  <a:srgbClr val="000000"/>
                </a:solidFill>
                <a:highlight>
                  <a:srgbClr val="FFFFFF"/>
                </a:highlight>
              </a:rPr>
              <a:t>k</a:t>
            </a:r>
            <a:r>
              <a:rPr lang="en-US" sz="2400">
                <a:solidFill>
                  <a:srgbClr val="000000"/>
                </a:solidFill>
                <a:highlight>
                  <a:srgbClr val="FFFFFF"/>
                </a:highlight>
              </a:rPr>
              <a:t> clusters in which each observation belongs to the </a:t>
            </a:r>
            <a:r>
              <a:rPr lang="en-US" sz="2400">
                <a:solidFill>
                  <a:srgbClr val="000000"/>
                </a:solidFill>
                <a:highlight>
                  <a:srgbClr val="FFFFFF"/>
                </a:highlight>
                <a:uFill>
                  <a:noFill/>
                </a:uFill>
                <a:hlinkClick r:id="rId7">
                  <a:extLst>
                    <a:ext uri="{A12FA001-AC4F-418D-AE19-62706E023703}">
                      <ahyp:hlinkClr val="tx"/>
                    </a:ext>
                  </a:extLst>
                </a:hlinkClick>
              </a:rPr>
              <a:t>cluster</a:t>
            </a:r>
            <a:r>
              <a:rPr lang="en-US" sz="2400">
                <a:solidFill>
                  <a:srgbClr val="000000"/>
                </a:solidFill>
                <a:highlight>
                  <a:srgbClr val="FFFFFF"/>
                </a:highlight>
              </a:rPr>
              <a:t> with the nearest </a:t>
            </a:r>
            <a:r>
              <a:rPr lang="en-US" sz="2400">
                <a:solidFill>
                  <a:srgbClr val="000000"/>
                </a:solidFill>
                <a:highlight>
                  <a:srgbClr val="FFFFFF"/>
                </a:highlight>
                <a:uFill>
                  <a:noFill/>
                </a:uFill>
                <a:hlinkClick r:id="rId8">
                  <a:extLst>
                    <a:ext uri="{A12FA001-AC4F-418D-AE19-62706E023703}">
                      <ahyp:hlinkClr val="tx"/>
                    </a:ext>
                  </a:extLst>
                </a:hlinkClick>
              </a:rPr>
              <a:t>mean</a:t>
            </a:r>
            <a:r>
              <a:rPr lang="en-US" sz="2400">
                <a:solidFill>
                  <a:srgbClr val="000000"/>
                </a:solidFill>
                <a:highlight>
                  <a:srgbClr val="FFFFFF"/>
                </a:highlight>
              </a:rPr>
              <a:t> (cluster centers or cluster </a:t>
            </a:r>
            <a:r>
              <a:rPr lang="en-US" sz="2400">
                <a:solidFill>
                  <a:srgbClr val="000000"/>
                </a:solidFill>
                <a:highlight>
                  <a:srgbClr val="FFFFFF"/>
                </a:highlight>
                <a:uFill>
                  <a:noFill/>
                </a:uFill>
                <a:hlinkClick r:id="rId9">
                  <a:extLst>
                    <a:ext uri="{A12FA001-AC4F-418D-AE19-62706E023703}">
                      <ahyp:hlinkClr val="tx"/>
                    </a:ext>
                  </a:extLst>
                </a:hlinkClick>
              </a:rPr>
              <a:t>centroid</a:t>
            </a:r>
            <a:r>
              <a:rPr lang="en-US" sz="2400">
                <a:solidFill>
                  <a:srgbClr val="000000"/>
                </a:solidFill>
                <a:highlight>
                  <a:srgbClr val="FFFFFF"/>
                </a:highlight>
              </a:rPr>
              <a:t>), serving as a prototype of the cluster. This results in a partitioning of the data space into </a:t>
            </a:r>
            <a:r>
              <a:rPr lang="en-US" sz="2400">
                <a:solidFill>
                  <a:srgbClr val="000000"/>
                </a:solidFill>
                <a:highlight>
                  <a:srgbClr val="FFFFFF"/>
                </a:highlight>
                <a:uFill>
                  <a:noFill/>
                </a:uFill>
                <a:hlinkClick r:id="rId10">
                  <a:extLst>
                    <a:ext uri="{A12FA001-AC4F-418D-AE19-62706E023703}">
                      <ahyp:hlinkClr val="tx"/>
                    </a:ext>
                  </a:extLst>
                </a:hlinkClick>
              </a:rPr>
              <a:t>Voronoi cells</a:t>
            </a:r>
            <a:r>
              <a:rPr lang="en-US" sz="2400">
                <a:solidFill>
                  <a:srgbClr val="000000"/>
                </a:solidFill>
                <a:highlight>
                  <a:srgbClr val="FFFFFF"/>
                </a:highlight>
              </a:rPr>
              <a:t>. It is popular for </a:t>
            </a:r>
            <a:r>
              <a:rPr lang="en-US" sz="2400">
                <a:solidFill>
                  <a:srgbClr val="000000"/>
                </a:solidFill>
                <a:highlight>
                  <a:srgbClr val="FFFFFF"/>
                </a:highlight>
                <a:uFill>
                  <a:noFill/>
                </a:uFill>
                <a:hlinkClick r:id="rId11">
                  <a:extLst>
                    <a:ext uri="{A12FA001-AC4F-418D-AE19-62706E023703}">
                      <ahyp:hlinkClr val="tx"/>
                    </a:ext>
                  </a:extLst>
                </a:hlinkClick>
              </a:rPr>
              <a:t>cluster analysis</a:t>
            </a:r>
            <a:r>
              <a:rPr lang="en-US" sz="2400">
                <a:solidFill>
                  <a:srgbClr val="000000"/>
                </a:solidFill>
                <a:highlight>
                  <a:srgbClr val="FFFFFF"/>
                </a:highlight>
              </a:rPr>
              <a:t> in </a:t>
            </a:r>
            <a:r>
              <a:rPr lang="en-US" sz="2400">
                <a:solidFill>
                  <a:srgbClr val="000000"/>
                </a:solidFill>
                <a:highlight>
                  <a:srgbClr val="FFFFFF"/>
                </a:highlight>
                <a:uFill>
                  <a:noFill/>
                </a:uFill>
                <a:hlinkClick r:id="rId12">
                  <a:extLst>
                    <a:ext uri="{A12FA001-AC4F-418D-AE19-62706E023703}">
                      <ahyp:hlinkClr val="tx"/>
                    </a:ext>
                  </a:extLst>
                </a:hlinkClick>
              </a:rPr>
              <a:t>data mining</a:t>
            </a:r>
            <a:r>
              <a:rPr lang="en-US" sz="2400">
                <a:solidFill>
                  <a:srgbClr val="000000"/>
                </a:solidFill>
                <a:highlight>
                  <a:srgbClr val="FFFFFF"/>
                </a:highlight>
              </a:rPr>
              <a:t>.</a:t>
            </a:r>
            <a:endParaRPr sz="2400">
              <a:solidFill>
                <a:srgbClr val="000000"/>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2400">
              <a:solidFill>
                <a:srgbClr val="000000"/>
              </a:solidFill>
              <a:highlight>
                <a:srgbClr val="FFFFFF"/>
              </a:highlight>
            </a:endParaRPr>
          </a:p>
        </p:txBody>
      </p:sp>
      <p:pic>
        <p:nvPicPr>
          <p:cNvPr id="188" name="Google Shape;188;p22"/>
          <p:cNvPicPr preferRelativeResize="0"/>
          <p:nvPr/>
        </p:nvPicPr>
        <p:blipFill>
          <a:blip r:embed="rId13">
            <a:alphaModFix/>
          </a:blip>
          <a:stretch>
            <a:fillRect/>
          </a:stretch>
        </p:blipFill>
        <p:spPr>
          <a:xfrm>
            <a:off x="1838038" y="1113948"/>
            <a:ext cx="8515925" cy="209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993975" y="2348523"/>
            <a:ext cx="9527825" cy="117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3106900" y="1202549"/>
            <a:ext cx="6437000" cy="328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0" lvl="0" marL="1778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1671825" y="1361161"/>
            <a:ext cx="9354350" cy="266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a:t>
            </a:r>
            <a:r>
              <a:rPr lang="en-US" sz="2100">
                <a:solidFill>
                  <a:srgbClr val="212529"/>
                </a:solidFill>
                <a:highlight>
                  <a:srgbClr val="FFFFFF"/>
                </a:highlight>
              </a:rPr>
              <a:t>ion for the same.</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52400" y="1113024"/>
            <a:ext cx="11858824" cy="202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have used to see that which driver drives for a particular speed and distance at a particula day.</a:t>
            </a:r>
            <a:endParaRPr sz="21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2026475" y="1113025"/>
            <a:ext cx="8204500" cy="434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In this code we have used the MSE, MAE and RMSE method for evaluation. </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Mean Absolute Error:</a:t>
            </a:r>
            <a:r>
              <a:rPr b="0" i="0" lang="en-US" sz="2300" u="none" cap="none" strike="noStrike">
                <a:solidFill>
                  <a:srgbClr val="000000"/>
                </a:solidFill>
                <a:latin typeface="Calibri"/>
                <a:ea typeface="Calibri"/>
                <a:cs typeface="Calibri"/>
                <a:sym typeface="Calibri"/>
              </a:rPr>
              <a:t> </a:t>
            </a:r>
            <a:r>
              <a:rPr b="0" i="0" lang="en-US" sz="2300" u="none" cap="none" strike="noStrike">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Mean Square Error:</a:t>
            </a:r>
            <a:r>
              <a:rPr b="0" i="0" lang="en-US" sz="2300" u="none" cap="none" strike="noStrike">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Root Mean Square Error:</a:t>
            </a:r>
            <a:r>
              <a:rPr b="0" i="0" lang="en-US" sz="2300" u="none" cap="none" strike="noStrike">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b="0" i="0" sz="23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838200" y="1567625"/>
            <a:ext cx="10832725" cy="2642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solidFill>
                  <a:srgbClr val="000000"/>
                </a:solidFill>
                <a:highlight>
                  <a:srgbClr val="FFFFFF"/>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solidFill>
                <a:srgbClr val="000000"/>
              </a:solidFill>
              <a:highlight>
                <a:srgbClr val="FFFFFF"/>
              </a:highlight>
            </a:endParaRPr>
          </a:p>
          <a:p>
            <a:pPr indent="0" lvl="0" marL="0" rtl="0" algn="l">
              <a:lnSpc>
                <a:spcPct val="115000"/>
              </a:lnSpc>
              <a:spcBef>
                <a:spcPts val="1500"/>
              </a:spcBef>
              <a:spcAft>
                <a:spcPts val="0"/>
              </a:spcAft>
              <a:buNone/>
            </a:pPr>
            <a:r>
              <a:rPr lang="en-US" sz="1800">
                <a:solidFill>
                  <a:srgbClr val="000000"/>
                </a:solidFill>
                <a:highlight>
                  <a:srgbClr val="FFFFFF"/>
                </a:highlight>
              </a:rPr>
              <a:t>Accuracy = TP+TN/TP+FP+FN+TN</a:t>
            </a:r>
            <a:endParaRPr sz="1800">
              <a:solidFill>
                <a:srgbClr val="000000"/>
              </a:solidFill>
              <a:highlight>
                <a:srgbClr val="FFFFFF"/>
              </a:highlight>
            </a:endParaRPr>
          </a:p>
          <a:p>
            <a:pPr indent="-50800" lvl="0" marL="228600" rtl="0" algn="l">
              <a:spcBef>
                <a:spcPts val="1500"/>
              </a:spcBef>
              <a:spcAft>
                <a:spcPts val="0"/>
              </a:spcAft>
              <a:buNone/>
            </a:pPr>
            <a:r>
              <a:t/>
            </a:r>
            <a:endParaRPr sz="1800">
              <a:solidFill>
                <a:srgbClr val="000000"/>
              </a:solidFill>
              <a:highlight>
                <a:srgbClr val="FFFFFF"/>
              </a:highlight>
            </a:endParaRPr>
          </a:p>
          <a:p>
            <a:pPr indent="-50800" lvl="0" marL="228600" rtl="0" algn="l">
              <a:spcBef>
                <a:spcPts val="0"/>
              </a:spcBef>
              <a:spcAft>
                <a:spcPts val="0"/>
              </a:spcAft>
              <a:buNone/>
            </a:pPr>
            <a:r>
              <a:t/>
            </a:r>
            <a:endParaRPr>
              <a:solidFill>
                <a:srgbClr val="000000"/>
              </a:solidFill>
            </a:endParaRPr>
          </a:p>
          <a:p>
            <a:pPr indent="-50800" lvl="0" marL="228600" rtl="0" algn="l">
              <a:spcBef>
                <a:spcPts val="0"/>
              </a:spcBef>
              <a:spcAft>
                <a:spcPts val="0"/>
              </a:spcAft>
              <a:buNone/>
            </a:pPr>
            <a:r>
              <a:t/>
            </a:r>
            <a:endParaRPr>
              <a:solidFill>
                <a:srgbClr val="000000"/>
              </a:solidFill>
            </a:endParaRPr>
          </a:p>
          <a:p>
            <a:pPr indent="-50800" lvl="0" marL="228600" rtl="0" algn="l">
              <a:spcBef>
                <a:spcPts val="0"/>
              </a:spcBef>
              <a:spcAft>
                <a:spcPts val="0"/>
              </a:spcAft>
              <a:buNone/>
            </a:pPr>
            <a:r>
              <a:t/>
            </a:r>
            <a:endParaRPr sz="18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883963" y="2079700"/>
            <a:ext cx="8424068" cy="132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Clr>
                <a:srgbClr val="000000"/>
              </a:buClr>
              <a:buSzPts val="2000"/>
              <a:buFont typeface="Calibri"/>
              <a:buAutoNum type="arabicPeriod"/>
            </a:pPr>
            <a:r>
              <a:rPr b="1" lang="en-US" sz="2000">
                <a:solidFill>
                  <a:srgbClr val="000000"/>
                </a:solidFill>
              </a:rPr>
              <a:t>What is the use of read_csv()?</a:t>
            </a:r>
            <a:endParaRPr b="1" sz="2000">
              <a:solidFill>
                <a:srgbClr val="000000"/>
              </a:solidFill>
            </a:endParaRPr>
          </a:p>
          <a:p>
            <a:pPr indent="457200" lvl="0" marL="0" rtl="0" algn="l">
              <a:lnSpc>
                <a:spcPct val="115000"/>
              </a:lnSpc>
              <a:spcBef>
                <a:spcPts val="1400"/>
              </a:spcBef>
              <a:spcAft>
                <a:spcPts val="0"/>
              </a:spcAft>
              <a:buSzPts val="1800"/>
              <a:buNone/>
            </a:pPr>
            <a:r>
              <a:rPr lang="en-US" sz="2000">
                <a:solidFill>
                  <a:srgbClr val="000000"/>
                </a:solidFill>
                <a:highlight>
                  <a:srgbClr val="FFFFFF"/>
                </a:highlight>
              </a:rPr>
              <a:t>read_csv() is an important pandas function to read csv files and do operations on it.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2. 	</a:t>
            </a:r>
            <a:r>
              <a:rPr b="1" lang="en-US" sz="2000">
                <a:solidFill>
                  <a:srgbClr val="000000"/>
                </a:solidFill>
                <a:highlight>
                  <a:srgbClr val="FFFFFF"/>
                </a:highlight>
              </a:rPr>
              <a:t>What is the use of iloc?</a:t>
            </a:r>
            <a:endParaRPr b="1" sz="20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20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3.	 What is the difference between Classification and Clustering?</a:t>
            </a:r>
            <a:endParaRPr b="1" sz="2000">
              <a:solidFill>
                <a:srgbClr val="000000"/>
              </a:solidFill>
              <a:highlight>
                <a:srgbClr val="FFFFFF"/>
              </a:highlight>
            </a:endParaRPr>
          </a:p>
          <a:p>
            <a:pPr indent="457200" lvl="0" marL="0" rtl="0" algn="l">
              <a:lnSpc>
                <a:spcPct val="115000"/>
              </a:lnSpc>
              <a:spcBef>
                <a:spcPts val="1400"/>
              </a:spcBef>
              <a:spcAft>
                <a:spcPts val="0"/>
              </a:spcAft>
              <a:buNone/>
            </a:pPr>
            <a:r>
              <a:rPr b="1" lang="en-US" sz="2000">
                <a:solidFill>
                  <a:srgbClr val="000000"/>
                </a:solidFill>
                <a:highlight>
                  <a:srgbClr val="FFFFFF"/>
                </a:highlight>
              </a:rPr>
              <a:t>Classification:</a:t>
            </a:r>
            <a:endParaRPr b="1" sz="2000">
              <a:solidFill>
                <a:srgbClr val="000000"/>
              </a:solidFill>
              <a:highlight>
                <a:srgbClr val="FFFFFF"/>
              </a:highlight>
            </a:endParaRPr>
          </a:p>
          <a:p>
            <a:pPr indent="457200" lvl="0" marL="0" rtl="0" algn="l">
              <a:lnSpc>
                <a:spcPct val="115000"/>
              </a:lnSpc>
              <a:spcBef>
                <a:spcPts val="1400"/>
              </a:spcBef>
              <a:spcAft>
                <a:spcPts val="0"/>
              </a:spcAft>
              <a:buNone/>
            </a:pPr>
            <a:r>
              <a:rPr lang="en-US" sz="2000">
                <a:solidFill>
                  <a:srgbClr val="000000"/>
                </a:solidFill>
                <a:highlight>
                  <a:srgbClr val="FFFFFF"/>
                </a:highlight>
              </a:rPr>
              <a:t>Classifying data into pre-defined categories</a:t>
            </a:r>
            <a:endParaRPr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b="1" lang="en-US" sz="2000">
                <a:solidFill>
                  <a:srgbClr val="000000"/>
                </a:solidFill>
                <a:highlight>
                  <a:srgbClr val="FFFFFF"/>
                </a:highlight>
              </a:rPr>
              <a:t>Clustering:</a:t>
            </a:r>
            <a:endParaRPr b="1"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lang="en-US" sz="2000">
                <a:solidFill>
                  <a:srgbClr val="000000"/>
                </a:solidFill>
                <a:highlight>
                  <a:srgbClr val="FFFFFF"/>
                </a:highlight>
              </a:rPr>
              <a:t>Grouping data into a set of categories</a:t>
            </a:r>
            <a:endParaRPr sz="2000">
              <a:solidFill>
                <a:srgbClr val="000000"/>
              </a:solidFill>
              <a:highlight>
                <a:srgbClr val="FFFFFF"/>
              </a:highlight>
            </a:endParaRPr>
          </a:p>
          <a:p>
            <a:pPr indent="0" lvl="0" marL="457200" rtl="0" algn="l">
              <a:lnSpc>
                <a:spcPct val="115000"/>
              </a:lnSpc>
              <a:spcBef>
                <a:spcPts val="1400"/>
              </a:spcBef>
              <a:spcAft>
                <a:spcPts val="0"/>
              </a:spcAft>
              <a:buSzPts val="1800"/>
              <a:buNone/>
            </a:pPr>
            <a:r>
              <a:t/>
            </a:r>
            <a:endParaRPr sz="20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2000">
              <a:solidFill>
                <a:srgbClr val="000000"/>
              </a:solidFill>
            </a:endParaRPr>
          </a:p>
          <a:p>
            <a:pPr indent="0" lvl="0" marL="457200" rtl="0" algn="l">
              <a:lnSpc>
                <a:spcPct val="90000"/>
              </a:lnSpc>
              <a:spcBef>
                <a:spcPts val="1000"/>
              </a:spcBef>
              <a:spcAft>
                <a:spcPts val="0"/>
              </a:spcAft>
              <a:buSzPts val="1800"/>
              <a:buNone/>
            </a:pPr>
            <a:r>
              <a:t/>
            </a:r>
            <a:endParaRPr sz="2000">
              <a:solidFill>
                <a:srgbClr val="000000"/>
              </a:solidFill>
            </a:endParaRPr>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991700" y="1386575"/>
            <a:ext cx="86853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DRIVER’S DATA ANALYSIS</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2830964" y="2462350"/>
            <a:ext cx="7006776" cy="3941325"/>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2900" u="none" cap="none" strike="noStrike">
                <a:highlight>
                  <a:srgbClr val="FFFFFF"/>
                </a:highlight>
                <a:latin typeface="Calibri"/>
                <a:ea typeface="Calibri"/>
                <a:cs typeface="Calibri"/>
                <a:sym typeface="Calibri"/>
              </a:rPr>
              <a:t>The objective is to build a prediction engine for </a:t>
            </a:r>
            <a:r>
              <a:rPr lang="en-US" sz="2900">
                <a:highlight>
                  <a:srgbClr val="FFFFFF"/>
                </a:highlight>
                <a:latin typeface="Calibri"/>
                <a:ea typeface="Calibri"/>
                <a:cs typeface="Calibri"/>
                <a:sym typeface="Calibri"/>
              </a:rPr>
              <a:t>analysis of driver’s data using K-means.</a:t>
            </a:r>
            <a:endParaRPr b="0" i="0" sz="2900" u="none" cap="none" strike="noStrike">
              <a:highlight>
                <a:srgbClr val="FFFFFF"/>
              </a:highlight>
              <a:latin typeface="Calibri"/>
              <a:ea typeface="Calibri"/>
              <a:cs typeface="Calibri"/>
              <a:sym typeface="Calibri"/>
            </a:endParaRPr>
          </a:p>
          <a:p>
            <a:pPr indent="0" lvl="0" marL="0" marR="0" rtl="0" algn="l">
              <a:lnSpc>
                <a:spcPct val="132352"/>
              </a:lnSpc>
              <a:spcBef>
                <a:spcPts val="2000"/>
              </a:spcBef>
              <a:spcAft>
                <a:spcPts val="0"/>
              </a:spcAft>
              <a:buClr>
                <a:schemeClr val="dk1"/>
              </a:buClr>
              <a:buSzPts val="1100"/>
              <a:buFont typeface="Arial"/>
              <a:buNone/>
            </a:pPr>
            <a:r>
              <a:rPr lang="en-US" sz="2900">
                <a:highlight>
                  <a:srgbClr val="FFFFFF"/>
                </a:highlight>
                <a:latin typeface="Calibri"/>
                <a:ea typeface="Calibri"/>
                <a:cs typeface="Calibri"/>
                <a:sym typeface="Calibri"/>
              </a:rPr>
              <a:t>It can be very efficient for keeping the driver’s data and maintaining it at various companies like Uber, Ola etc.</a:t>
            </a:r>
            <a:endParaRPr b="0" i="0" sz="2900" u="none" cap="none" strike="noStrike">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CAN ANALYSE DRIVER’S DATA</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70950" y="4942425"/>
            <a:ext cx="10515600" cy="1718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analysis of document clusters. The source of dataset is Kaggle. </a:t>
            </a:r>
            <a:r>
              <a:rPr lang="en-US"/>
              <a:t>We have used the read_csv() function of pandas to read the .csv file for dataset and head() function to display the first five lines of dataset.</a:t>
            </a:r>
            <a:endParaRPr/>
          </a:p>
          <a:p>
            <a:pPr indent="-50800" lvl="0" marL="228600" rtl="0" algn="l">
              <a:lnSpc>
                <a:spcPct val="90000"/>
              </a:lnSpc>
              <a:spcBef>
                <a:spcPts val="0"/>
              </a:spcBef>
              <a:spcAft>
                <a:spcPts val="0"/>
              </a:spcAft>
              <a:buClr>
                <a:schemeClr val="dk1"/>
              </a:buClr>
              <a:buSzPts val="2800"/>
              <a:buNone/>
            </a:pPr>
            <a:r>
              <a:t/>
            </a:r>
            <a:endParaRPr/>
          </a:p>
        </p:txBody>
      </p:sp>
      <p:sp>
        <p:nvSpPr>
          <p:cNvPr id="142" name="Google Shape;142;p17"/>
          <p:cNvSpPr/>
          <p:nvPr/>
        </p:nvSpPr>
        <p:spPr>
          <a:xfrm>
            <a:off x="1923825" y="1097325"/>
            <a:ext cx="8409825" cy="3629850"/>
          </a:xfrm>
          <a:prstGeom prst="rect">
            <a:avLst/>
          </a:prstGeom>
          <a:no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266925" y="1472475"/>
            <a:ext cx="11559900" cy="4042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1355175" y="1472475"/>
            <a:ext cx="9280875" cy="415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SzPts val="1800"/>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rotWithShape="1">
          <a:blip r:embed="rId6">
            <a:alphaModFix/>
          </a:blip>
          <a:srcRect b="0" l="0" r="0" t="0"/>
          <a:stretch/>
        </p:blipFill>
        <p:spPr>
          <a:xfrm>
            <a:off x="152400" y="1113024"/>
            <a:ext cx="6934915"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Here we have created a simple graph using matplotlib library of Python.</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plot():</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is used to plot a graph between x and y.</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show():</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displays the graph.</a:t>
            </a:r>
            <a:endParaRPr sz="2400">
              <a:solidFill>
                <a:srgbClr val="212529"/>
              </a:solidFill>
              <a:highlight>
                <a:schemeClr val="lt1"/>
              </a:highlight>
            </a:endParaRPr>
          </a:p>
          <a:p>
            <a:pPr indent="0" lvl="0" marL="0" rtl="0" algn="l">
              <a:lnSpc>
                <a:spcPct val="90000"/>
              </a:lnSpc>
              <a:spcBef>
                <a:spcPts val="0"/>
              </a:spcBef>
              <a:spcAft>
                <a:spcPts val="0"/>
              </a:spcAft>
              <a:buClr>
                <a:schemeClr val="dk1"/>
              </a:buClr>
              <a:buSzPts val="2800"/>
              <a:buNone/>
            </a:pPr>
            <a:r>
              <a:rPr lang="en-US" sz="2400">
                <a:solidFill>
                  <a:srgbClr val="212529"/>
                </a:solidFill>
                <a:highlight>
                  <a:schemeClr val="lt1"/>
                </a:highlight>
              </a:rPr>
              <a:t>Instead of providing names for the axis separately we provided the named for the axis internally.</a:t>
            </a:r>
            <a:endParaRPr sz="24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460400" y="1113025"/>
            <a:ext cx="6500275" cy="533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4"/>
            <a:ext cx="11832650" cy="1636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