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4F8CA0-E110-47C2-8AC0-416F41B0C3EA}">
  <a:tblStyle styleId="{694F8CA0-E110-47C2-8AC0-416F41B0C3E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9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tats.stackexchange.com/questions/181/how-to-choose-the-number-of-hidden-layers-and-nodes-in-a-feedforward-neural-netw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2468344" y="4870437"/>
            <a:ext cx="7957225" cy="78667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 no. 2, Narayan Smurti Building, Opp. Saraswati Book Depot,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Near CIDCO Bus Stop, Thane West, India.    </a:t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6389" y="2369613"/>
            <a:ext cx="2168434" cy="514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8243" y="367261"/>
            <a:ext cx="6185128" cy="918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3"/>
          <p:cNvGrpSpPr/>
          <p:nvPr/>
        </p:nvGrpSpPr>
        <p:grpSpPr>
          <a:xfrm>
            <a:off x="855352" y="3208850"/>
            <a:ext cx="4993082" cy="1083164"/>
            <a:chOff x="855352" y="3208850"/>
            <a:chExt cx="4993082" cy="1083164"/>
          </a:xfrm>
        </p:grpSpPr>
        <p:sp>
          <p:nvSpPr>
            <p:cNvPr id="93" name="Google Shape;93;p13"/>
            <p:cNvSpPr txBox="1"/>
            <p:nvPr/>
          </p:nvSpPr>
          <p:spPr>
            <a:xfrm>
              <a:off x="1368001" y="3208850"/>
              <a:ext cx="4480433" cy="108316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info@discoverprojects.com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www.discoverprojects.com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Email Icons - Free Download, PNG and SVG" id="94" name="Google Shape;94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55352" y="3208850"/>
              <a:ext cx="411046" cy="411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eb development Computer Icons, website free png | PNGFuel" id="95" name="Google Shape;95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81899" y="3781531"/>
              <a:ext cx="357951" cy="3528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6" name="Google Shape;96;p13"/>
          <p:cNvGrpSpPr/>
          <p:nvPr/>
        </p:nvGrpSpPr>
        <p:grpSpPr>
          <a:xfrm>
            <a:off x="6965811" y="3208850"/>
            <a:ext cx="4173960" cy="1083164"/>
            <a:chOff x="6965811" y="3208850"/>
            <a:chExt cx="4173960" cy="1083164"/>
          </a:xfrm>
        </p:grpSpPr>
        <p:pic>
          <p:nvPicPr>
            <p:cNvPr descr="Email Icons - Free Download, PNG and SVG" id="97" name="Google Shape;97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965811" y="3208850"/>
              <a:ext cx="411046" cy="411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eb development Computer Icons, website free png | PNGFuel" id="98" name="Google Shape;98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28429" y="3755417"/>
              <a:ext cx="357951" cy="3528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3"/>
            <p:cNvSpPr txBox="1"/>
            <p:nvPr/>
          </p:nvSpPr>
          <p:spPr>
            <a:xfrm>
              <a:off x="7487984" y="3208850"/>
              <a:ext cx="3651786" cy="108316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pro.aiskool@gmail.com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www.aiskool.com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ddress, location, map, map marker icon" id="100" name="Google Shape;100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80134" y="4743333"/>
            <a:ext cx="808600" cy="80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13"/>
          <p:cNvGrpSpPr/>
          <p:nvPr/>
        </p:nvGrpSpPr>
        <p:grpSpPr>
          <a:xfrm>
            <a:off x="3046148" y="5755558"/>
            <a:ext cx="5584964" cy="675566"/>
            <a:chOff x="3046148" y="5755558"/>
            <a:chExt cx="5584964" cy="675566"/>
          </a:xfrm>
        </p:grpSpPr>
        <p:pic>
          <p:nvPicPr>
            <p:cNvPr descr="Call, contact us, phone icon" id="102" name="Google Shape;102;p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046148" y="5755558"/>
              <a:ext cx="675566" cy="6755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3"/>
            <p:cNvSpPr/>
            <p:nvPr/>
          </p:nvSpPr>
          <p:spPr>
            <a:xfrm>
              <a:off x="4190473" y="5857460"/>
              <a:ext cx="4440639" cy="446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1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+91 9967478289 / +91 9167769993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4" name="Google Shape;104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50882" y="2118477"/>
            <a:ext cx="3872291" cy="7633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3"/>
          <p:cNvCxnSpPr/>
          <p:nvPr/>
        </p:nvCxnSpPr>
        <p:spPr>
          <a:xfrm flipH="1" rot="10800000">
            <a:off x="328821" y="137067"/>
            <a:ext cx="11234057" cy="8709"/>
          </a:xfrm>
          <a:prstGeom prst="straightConnector1">
            <a:avLst/>
          </a:prstGeom>
          <a:noFill/>
          <a:ln cap="flat" cmpd="sng" w="952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13"/>
          <p:cNvCxnSpPr/>
          <p:nvPr/>
        </p:nvCxnSpPr>
        <p:spPr>
          <a:xfrm flipH="1" rot="10800000">
            <a:off x="614695" y="6607130"/>
            <a:ext cx="11234057" cy="8709"/>
          </a:xfrm>
          <a:prstGeom prst="straightConnector1">
            <a:avLst/>
          </a:prstGeom>
          <a:noFill/>
          <a:ln cap="flat" cmpd="sng" w="952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07" name="Google Shape;107;p13"/>
          <p:cNvGraphicFramePr/>
          <p:nvPr/>
        </p:nvGraphicFramePr>
        <p:xfrm>
          <a:off x="1784434" y="13734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{694F8CA0-E110-47C2-8AC0-416F41B0C3EA}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PROJECTS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PRODUCTS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COURSE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INTERNSHIP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08" name="Google Shape;108;p13"/>
          <p:cNvCxnSpPr/>
          <p:nvPr/>
        </p:nvCxnSpPr>
        <p:spPr>
          <a:xfrm>
            <a:off x="855352" y="4390456"/>
            <a:ext cx="10623286" cy="25902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1022855" y="763642"/>
            <a:ext cx="10146300" cy="20265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00B050"/>
                </a:solidFill>
              </a:rPr>
              <a:t>Evaluate, Tune and Improve Neural Network</a:t>
            </a:r>
            <a:br>
              <a:rPr lang="en-US" sz="5400"/>
            </a:br>
            <a:endParaRPr b="1" sz="5400">
              <a:solidFill>
                <a:srgbClr val="00B050"/>
              </a:solidFill>
            </a:endParaRPr>
          </a:p>
        </p:txBody>
      </p:sp>
      <p:pic>
        <p:nvPicPr>
          <p:cNvPr id="186" name="Google Shape;18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2"/>
          <p:cNvSpPr txBox="1"/>
          <p:nvPr/>
        </p:nvSpPr>
        <p:spPr>
          <a:xfrm>
            <a:off x="1110175" y="2940300"/>
            <a:ext cx="10059000" cy="3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this code we have used the MSE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 for evaluation. 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Mean Square Error:</a:t>
            </a:r>
            <a:r>
              <a:rPr b="0" i="0" lang="en-US" sz="23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MSE is calculated by taking the average of the square of the difference between the original and predicted values of the data.</a:t>
            </a:r>
            <a:endParaRPr b="0" i="0" sz="2300" u="none" cap="none" strike="noStrike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>
                <a:solidFill>
                  <a:srgbClr val="00B050"/>
                </a:solidFill>
              </a:rPr>
              <a:t>Calculating Efficiency: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838200" y="4333250"/>
            <a:ext cx="10515600" cy="18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1125" y="1896950"/>
            <a:ext cx="6443300" cy="1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FAQ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838200" y="14854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AutoNum type="arabicPeriod"/>
            </a:pPr>
            <a:r>
              <a:rPr b="1" lang="en-US" sz="2200">
                <a:solidFill>
                  <a:srgbClr val="000000"/>
                </a:solidFill>
                <a:highlight>
                  <a:srgbClr val="FFFFFF"/>
                </a:highlight>
              </a:rPr>
              <a:t>What is the use of read_csv()?</a:t>
            </a:r>
            <a:endParaRPr b="1"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</a:rPr>
              <a:t>read_csv() is an important pandas function to read csv files and do operations on it.</a:t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highlight>
                  <a:srgbClr val="FFFFFF"/>
                </a:highlight>
              </a:rPr>
              <a:t>2. 	</a:t>
            </a:r>
            <a:r>
              <a:rPr b="1" lang="en-US" sz="22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choose the number of hidden layers and nodes in a feedforward neural network?</a:t>
            </a:r>
            <a:endParaRPr b="1"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683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</a:rPr>
              <a:t>The number of hidden neurons should be between the size of the input layer and the size of the output layer.</a:t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683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</a:rPr>
              <a:t>The number of hidden neurons should be 2/3 the size of the input layer, plus the size of the output layer.</a:t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683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</a:rPr>
              <a:t>The number of hidden neurons should be less than twice the size of the input layer.</a:t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204" name="Google Shape;20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4123700" y="1006950"/>
            <a:ext cx="4345800" cy="923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BIKE SHARING </a:t>
            </a:r>
            <a:endParaRPr b="1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4573670" y="3346316"/>
            <a:ext cx="17801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Relevant Image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7800" y="2279700"/>
            <a:ext cx="5956349" cy="368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Introduction and Application</a:t>
            </a:r>
            <a:endParaRPr b="1">
              <a:solidFill>
                <a:srgbClr val="00B050"/>
              </a:solidFill>
            </a:endParaRPr>
          </a:p>
        </p:txBody>
      </p:sp>
      <p:pic>
        <p:nvPicPr>
          <p:cNvPr id="124" name="Google Shape;1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5"/>
          <p:cNvSpPr txBox="1"/>
          <p:nvPr/>
        </p:nvSpPr>
        <p:spPr>
          <a:xfrm>
            <a:off x="616000" y="1690700"/>
            <a:ext cx="10410300" cy="47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objective is to build a prediction engine for</a:t>
            </a:r>
            <a:r>
              <a:rPr lang="en-US" sz="3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analysis of bike sharing data using Neural Network.</a:t>
            </a:r>
            <a:endParaRPr b="0" i="0" sz="30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2352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/>
          <p:nvPr/>
        </p:nvSpPr>
        <p:spPr>
          <a:xfrm>
            <a:off x="4447171" y="442292"/>
            <a:ext cx="2815800" cy="923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287475" y="1581025"/>
            <a:ext cx="11457300" cy="46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FIRST STEP WAS TO COLLECT DATA FROM DIFFERENT SOURCES FOR OUR PROBLEM STATEMENT 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THEN WE HAVE TO CLEAN , PROCESS CATEGORICAL DATA AND NORMALISE IT.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THEN WE SHOW VARIOUS ANALYSIS USING GRAPHS.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SPLIT THE DATA INTO TRAINING AND TEST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SELECT AN ALGORITHM.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FITTING THE MODEL TO TRAINING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CHECK ACCURACY OF TRAINED DATA W.R.T TRAIN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TEST THE TRAINED MODEL W.R.T TESTING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CHECK ACCURACY OF TEST DATA W.R.T TEST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BASED ON THE GENERATED GRAPHS WE </a:t>
            </a:r>
            <a:r>
              <a:rPr lang="en-US" sz="24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CAN ANALYSE THE DATA</a:t>
            </a: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2268636" y="365126"/>
            <a:ext cx="7720200" cy="5955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lt1"/>
                </a:solidFill>
              </a:rPr>
              <a:t>Working and </a:t>
            </a:r>
            <a:r>
              <a:rPr lang="en-US" sz="395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</a:t>
            </a:r>
            <a:endParaRPr sz="3959"/>
          </a:p>
        </p:txBody>
      </p:sp>
      <p:pic>
        <p:nvPicPr>
          <p:cNvPr id="140" name="Google Shape;14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838200" y="5581325"/>
            <a:ext cx="105156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This is the data that we are using for the analysis of bike sharing. The source of dataset is Kaggle.</a:t>
            </a:r>
            <a:endParaRPr/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13025"/>
            <a:ext cx="11832650" cy="4275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1718975" y="581475"/>
            <a:ext cx="8057700" cy="6618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lt1"/>
                </a:solidFill>
              </a:rPr>
              <a:t>Handling Categorical Data</a:t>
            </a:r>
            <a:r>
              <a:rPr lang="en-US" sz="395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959"/>
          </a:p>
        </p:txBody>
      </p:sp>
      <p:pic>
        <p:nvPicPr>
          <p:cNvPr id="149" name="Google Shape;14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266925" y="1472475"/>
            <a:ext cx="11559900" cy="4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 txBox="1"/>
          <p:nvPr>
            <p:ph idx="2" type="body"/>
          </p:nvPr>
        </p:nvSpPr>
        <p:spPr>
          <a:xfrm>
            <a:off x="1018500" y="5515050"/>
            <a:ext cx="10335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3000">
                <a:solidFill>
                  <a:srgbClr val="000000"/>
                </a:solidFill>
                <a:highlight>
                  <a:srgbClr val="FFFFFF"/>
                </a:highlight>
              </a:rPr>
              <a:t>loc</a:t>
            </a:r>
            <a:r>
              <a:rPr lang="en-US" sz="3000">
                <a:solidFill>
                  <a:srgbClr val="000000"/>
                </a:solidFill>
                <a:highlight>
                  <a:srgbClr val="FFFFFF"/>
                </a:highlight>
              </a:rPr>
              <a:t> gets rows (or columns) with particular labels from the index and helps in handling of categorical data.</a:t>
            </a:r>
            <a:endParaRPr sz="3000">
              <a:solidFill>
                <a:srgbClr val="000000"/>
              </a:solidFill>
            </a:endParaRPr>
          </a:p>
        </p:txBody>
      </p:sp>
      <p:pic>
        <p:nvPicPr>
          <p:cNvPr id="152" name="Google Shape;15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950" y="1665275"/>
            <a:ext cx="10098399" cy="28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2268636" y="365126"/>
            <a:ext cx="7720200" cy="5955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lt1"/>
                </a:solidFill>
              </a:rPr>
              <a:t>Graphs </a:t>
            </a:r>
            <a:r>
              <a:rPr lang="en-US" sz="395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959"/>
          </a:p>
        </p:txBody>
      </p:sp>
      <p:pic>
        <p:nvPicPr>
          <p:cNvPr id="159" name="Google Shape;15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9"/>
          <p:cNvSpPr txBox="1"/>
          <p:nvPr>
            <p:ph idx="1" type="body"/>
          </p:nvPr>
        </p:nvSpPr>
        <p:spPr>
          <a:xfrm>
            <a:off x="7431000" y="1113025"/>
            <a:ext cx="4154100" cy="53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600">
                <a:solidFill>
                  <a:srgbClr val="222222"/>
                </a:solidFill>
                <a:highlight>
                  <a:srgbClr val="FFFFFF"/>
                </a:highlight>
              </a:rPr>
              <a:t>Here we have used the plot function of matplotlib library to create a graph between x and y.</a:t>
            </a:r>
            <a:endParaRPr sz="26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pic>
        <p:nvPicPr>
          <p:cNvPr id="161" name="Google Shape;16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13024"/>
            <a:ext cx="7009999" cy="49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2268636" y="365126"/>
            <a:ext cx="7720200" cy="5955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lt1"/>
                </a:solidFill>
              </a:rPr>
              <a:t>Selecting Algorithm</a:t>
            </a:r>
            <a:r>
              <a:rPr lang="en-US" sz="395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959"/>
          </a:p>
        </p:txBody>
      </p:sp>
      <p:pic>
        <p:nvPicPr>
          <p:cNvPr id="168" name="Google Shape;16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429775" y="4924150"/>
            <a:ext cx="11155200" cy="13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</a:rPr>
              <a:t>A </a:t>
            </a:r>
            <a:r>
              <a:rPr b="1" lang="en-US" sz="3000">
                <a:solidFill>
                  <a:srgbClr val="222222"/>
                </a:solidFill>
                <a:highlight>
                  <a:srgbClr val="FFFFFF"/>
                </a:highlight>
              </a:rPr>
              <a:t>neural network</a:t>
            </a: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</a:rPr>
              <a:t> is a series of algorithms that endeavors to recognize underlying relationships in a set of data through a process that mimics the way the human brain operates. Here we have simply created a class for neural </a:t>
            </a: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</a:rPr>
              <a:t>network</a:t>
            </a: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</a:rPr>
              <a:t> with its elements being nodes.</a:t>
            </a:r>
            <a:endParaRPr sz="30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13025"/>
            <a:ext cx="11629749" cy="388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2268636" y="365126"/>
            <a:ext cx="7720200" cy="5955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lt1"/>
                </a:solidFill>
              </a:rPr>
              <a:t>Prediction</a:t>
            </a:r>
            <a:endParaRPr sz="3959"/>
          </a:p>
        </p:txBody>
      </p:sp>
      <p:pic>
        <p:nvPicPr>
          <p:cNvPr id="177" name="Google Shape;17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429750" y="5461325"/>
            <a:ext cx="111552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100">
                <a:solidFill>
                  <a:srgbClr val="212529"/>
                </a:solidFill>
                <a:highlight>
                  <a:srgbClr val="FFFFFF"/>
                </a:highlight>
              </a:rPr>
              <a:t>We have created few functions for the predictions on test data.</a:t>
            </a:r>
            <a:endParaRPr sz="14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8625" y="1038700"/>
            <a:ext cx="9534749" cy="44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