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78455C-72CD-4FEE-A17E-9FC3DA7FC2C7}">
  <a:tblStyle styleId="{9178455C-72CD-4FEE-A17E-9FC3DA7FC2C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93123bc6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893123bc6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893123bc6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91377ba6d_0_1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891377ba6d_0_1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891377ba6d_0_1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91377ba6d_0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91377ba6d_0_2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91377ba6d_0_2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1377ba6d_0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91377ba6d_0_3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91377ba6d_0_3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5.png"/><Relationship Id="rId9"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6.png"/><Relationship Id="rId7" Type="http://schemas.openxmlformats.org/officeDocument/2006/relationships/image" Target="../media/image12.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thebalancesmb.com/quantitative-research-methods-using-cross-tabs-2297160" TargetMode="Externa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2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{9178455C-72CD-4FEE-A17E-9FC3DA7FC2C7}</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88" name="Google Shape;188;p22"/>
          <p:cNvPicPr preferRelativeResize="0"/>
          <p:nvPr/>
        </p:nvPicPr>
        <p:blipFill>
          <a:blip r:embed="rId4">
            <a:alphaModFix/>
          </a:blip>
          <a:stretch>
            <a:fillRect/>
          </a:stretch>
        </p:blipFill>
        <p:spPr>
          <a:xfrm>
            <a:off x="940275" y="1556088"/>
            <a:ext cx="10799475" cy="1089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212529"/>
                </a:solidFill>
                <a:highlight>
                  <a:srgbClr val="FFFFFF"/>
                </a:highlight>
              </a:rPr>
              <a:t>The algorithm that we have used is Linear Regression.</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lang="en-US" sz="2400">
                <a:solidFill>
                  <a:srgbClr val="212529"/>
                </a:solidFill>
                <a:highlight>
                  <a:srgbClr val="FFFFFF"/>
                </a:highlight>
              </a:rPr>
              <a:t>LinearRegression() fits a linear model with coefficients w = (w1, …, wp) to minimize the residual sum of squares between the observed targets in the dataset, and the targets predicted by the linear approximation.</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2400">
                <a:solidFill>
                  <a:srgbClr val="212529"/>
                </a:solidFill>
                <a:highlight>
                  <a:srgbClr val="FFFFFF"/>
                </a:highlight>
              </a:rPr>
              <a:t>model is the object for LinearRegression().</a:t>
            </a:r>
            <a:endParaRPr sz="24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2032525" y="1578573"/>
            <a:ext cx="7720200" cy="18989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429750" y="1839125"/>
            <a:ext cx="11555300" cy="1759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15" name="Google Shape;215;p25"/>
          <p:cNvPicPr preferRelativeResize="0"/>
          <p:nvPr/>
        </p:nvPicPr>
        <p:blipFill>
          <a:blip r:embed="rId4">
            <a:alphaModFix/>
          </a:blip>
          <a:stretch>
            <a:fillRect/>
          </a:stretch>
        </p:blipFill>
        <p:spPr>
          <a:xfrm>
            <a:off x="2551800" y="1133662"/>
            <a:ext cx="6710132" cy="36353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In this code we have used a cut-off. This is because we have converted all the values in the dataset into binary by using the zeroes_like() function so that no error because of continuous data occurs.</a:t>
            </a:r>
            <a:endParaRPr sz="2400">
              <a:solidFill>
                <a:srgbClr val="222222"/>
              </a:solidFill>
              <a:highlight>
                <a:srgbClr val="FFFFFF"/>
              </a:highlight>
            </a:endParaRPr>
          </a:p>
        </p:txBody>
      </p:sp>
      <p:pic>
        <p:nvPicPr>
          <p:cNvPr id="224" name="Google Shape;224;p26"/>
          <p:cNvPicPr preferRelativeResize="0"/>
          <p:nvPr/>
        </p:nvPicPr>
        <p:blipFill>
          <a:blip r:embed="rId4">
            <a:alphaModFix/>
          </a:blip>
          <a:stretch>
            <a:fillRect/>
          </a:stretch>
        </p:blipFill>
        <p:spPr>
          <a:xfrm>
            <a:off x="1262550" y="1111825"/>
            <a:ext cx="9312740" cy="31606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E"/>
                </a:highlight>
              </a:rPr>
              <a:t>precision_recall_fscore_support</a:t>
            </a:r>
            <a:r>
              <a:rPr lang="en-US" sz="2100">
                <a:solidFill>
                  <a:srgbClr val="212529"/>
                </a:solidFill>
                <a:highlight>
                  <a:srgbClr val="FFFFFF"/>
                </a:highlight>
              </a:rPr>
              <a:t>() function for the same. And, again we have used the cut-off values for converting the array into binary.</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t>**In the same way we will calculate the confusion matrix, precision, recall, support and fscore for the test dataset.**</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1529675" y="1114712"/>
            <a:ext cx="9132641" cy="31549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scatter() method is used to plot the graph for our predictions.</a:t>
            </a:r>
            <a:endParaRPr sz="1400">
              <a:solidFill>
                <a:srgbClr val="212529"/>
              </a:solidFill>
              <a:highlight>
                <a:srgbClr val="FFFFFF"/>
              </a:highlight>
            </a:endParaRPr>
          </a:p>
        </p:txBody>
      </p:sp>
      <p:pic>
        <p:nvPicPr>
          <p:cNvPr id="242" name="Google Shape;242;p28"/>
          <p:cNvPicPr preferRelativeResize="0"/>
          <p:nvPr/>
        </p:nvPicPr>
        <p:blipFill>
          <a:blip r:embed="rId4">
            <a:alphaModFix/>
          </a:blip>
          <a:stretch>
            <a:fillRect/>
          </a:stretch>
        </p:blipFill>
        <p:spPr>
          <a:xfrm>
            <a:off x="684013" y="1115213"/>
            <a:ext cx="10823975" cy="4191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50" name="Google Shape;250;p29"/>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Calibri"/>
                <a:ea typeface="Calibri"/>
                <a:cs typeface="Calibri"/>
                <a:sym typeface="Calibri"/>
              </a:rPr>
              <a:t>In this code we have used the MSE, MAE and RMSE method for evaluation. </a:t>
            </a:r>
            <a:endParaRPr sz="2300">
              <a:latin typeface="Calibri"/>
              <a:ea typeface="Calibri"/>
              <a:cs typeface="Calibri"/>
              <a:sym typeface="Calibri"/>
            </a:endParaRPr>
          </a:p>
          <a:p>
            <a:pPr indent="0" lvl="0" marL="0" rtl="0" algn="l">
              <a:spcBef>
                <a:spcPts val="0"/>
              </a:spcBef>
              <a:spcAft>
                <a:spcPts val="0"/>
              </a:spcAft>
              <a:buNone/>
            </a:pPr>
            <a:r>
              <a:rPr b="1" lang="en-US" sz="2300">
                <a:latin typeface="Calibri"/>
                <a:ea typeface="Calibri"/>
                <a:cs typeface="Calibri"/>
                <a:sym typeface="Calibri"/>
              </a:rPr>
              <a:t>Mean Absolute Error:</a:t>
            </a:r>
            <a:r>
              <a:rPr lang="en-US" sz="2300">
                <a:latin typeface="Calibri"/>
                <a:ea typeface="Calibri"/>
                <a:cs typeface="Calibri"/>
                <a:sym typeface="Calibri"/>
              </a:rPr>
              <a:t> </a:t>
            </a:r>
            <a:r>
              <a:rPr lang="en-US" sz="2300">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300">
                <a:solidFill>
                  <a:srgbClr val="333333"/>
                </a:solidFill>
                <a:highlight>
                  <a:srgbClr val="FFFFFF"/>
                </a:highlight>
                <a:latin typeface="Calibri"/>
                <a:ea typeface="Calibri"/>
                <a:cs typeface="Calibri"/>
                <a:sym typeface="Calibri"/>
              </a:rPr>
              <a:t>Mean Square Error:</a:t>
            </a:r>
            <a:r>
              <a:rPr lang="en-US" sz="2300">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300">
                <a:solidFill>
                  <a:srgbClr val="333333"/>
                </a:solidFill>
                <a:highlight>
                  <a:srgbClr val="FFFFFF"/>
                </a:highlight>
                <a:latin typeface="Calibri"/>
                <a:ea typeface="Calibri"/>
                <a:cs typeface="Calibri"/>
                <a:sym typeface="Calibri"/>
              </a:rPr>
              <a:t>Root Mean Square Error:</a:t>
            </a:r>
            <a:r>
              <a:rPr lang="en-US" sz="2300">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2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000000"/>
                </a:solidFill>
                <a:highlight>
                  <a:srgbClr val="FFFFFF"/>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solidFill>
                <a:srgbClr val="000000"/>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US" sz="1800">
                <a:solidFill>
                  <a:srgbClr val="000000"/>
                </a:solidFill>
                <a:highlight>
                  <a:srgbClr val="FFFFFF"/>
                </a:highlight>
              </a:rPr>
              <a:t>Accuracy = TP+TN/TP+FP+FN+TN</a:t>
            </a:r>
            <a:endParaRPr sz="1800">
              <a:solidFill>
                <a:srgbClr val="000000"/>
              </a:solidFill>
              <a:highlight>
                <a:srgbClr val="FFFFFF"/>
              </a:highlight>
            </a:endParaRPr>
          </a:p>
          <a:p>
            <a:pPr indent="-50800" lvl="0" marL="228600" rtl="0" algn="l">
              <a:lnSpc>
                <a:spcPct val="90000"/>
              </a:lnSpc>
              <a:spcBef>
                <a:spcPts val="1500"/>
              </a:spcBef>
              <a:spcAft>
                <a:spcPts val="0"/>
              </a:spcAft>
              <a:buClr>
                <a:schemeClr val="dk1"/>
              </a:buClr>
              <a:buSzPts val="2800"/>
              <a:buNone/>
            </a:pPr>
            <a:r>
              <a:t/>
            </a:r>
            <a:endParaRPr sz="1800">
              <a:solidFill>
                <a:srgbClr val="000000"/>
              </a:solidFill>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982725" y="1429150"/>
            <a:ext cx="10371074" cy="2798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61950" lvl="0" marL="457200" rtl="0" algn="l">
              <a:lnSpc>
                <a:spcPct val="90000"/>
              </a:lnSpc>
              <a:spcBef>
                <a:spcPts val="0"/>
              </a:spcBef>
              <a:spcAft>
                <a:spcPts val="0"/>
              </a:spcAft>
              <a:buSzPts val="2100"/>
              <a:buFont typeface="Calibri"/>
              <a:buAutoNum type="arabicPeriod"/>
            </a:pPr>
            <a:r>
              <a:rPr b="1" lang="en-US" sz="2100"/>
              <a:t>What is the use of read_csv()?</a:t>
            </a:r>
            <a:endParaRPr b="1" sz="2100"/>
          </a:p>
          <a:p>
            <a:pPr indent="457200" lvl="0" marL="0" rtl="0" algn="l">
              <a:lnSpc>
                <a:spcPct val="115000"/>
              </a:lnSpc>
              <a:spcBef>
                <a:spcPts val="1400"/>
              </a:spcBef>
              <a:spcAft>
                <a:spcPts val="0"/>
              </a:spcAft>
              <a:buNone/>
            </a:pPr>
            <a:r>
              <a:rPr lang="en-US" sz="2100">
                <a:highlight>
                  <a:srgbClr val="FFFFFF"/>
                </a:highlight>
              </a:rPr>
              <a:t>read_csv() is an important pandas function to read csv files and do operations on it.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the use of iloc?</a:t>
            </a:r>
            <a:endParaRPr b="1" sz="2100">
              <a:highlight>
                <a:srgbClr val="FFFFFF"/>
              </a:highlight>
            </a:endParaRPr>
          </a:p>
          <a:p>
            <a:pPr indent="0" lvl="0" marL="457200" rtl="0" algn="l">
              <a:lnSpc>
                <a:spcPct val="115000"/>
              </a:lnSpc>
              <a:spcBef>
                <a:spcPts val="1400"/>
              </a:spcBef>
              <a:spcAft>
                <a:spcPts val="0"/>
              </a:spcAft>
              <a:buNone/>
            </a:pPr>
            <a:r>
              <a:rPr lang="en-US" sz="2100">
                <a:solidFill>
                  <a:srgbClr val="3A3A3A"/>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Linear Regression and when is it used?</a:t>
            </a:r>
            <a:endParaRPr b="1" sz="2100">
              <a:highlight>
                <a:srgbClr val="FFFFFF"/>
              </a:highlight>
            </a:endParaRPr>
          </a:p>
          <a:p>
            <a:pPr indent="0" lvl="0" marL="457200" rtl="0" algn="l">
              <a:lnSpc>
                <a:spcPct val="115000"/>
              </a:lnSpc>
              <a:spcBef>
                <a:spcPts val="1400"/>
              </a:spcBef>
              <a:spcAft>
                <a:spcPts val="0"/>
              </a:spcAft>
              <a:buNone/>
            </a:pPr>
            <a:r>
              <a:rPr lang="en-US" sz="2100">
                <a:solidFill>
                  <a:srgbClr val="222222"/>
                </a:solidFill>
                <a:highlight>
                  <a:srgbClr val="FFFFFF"/>
                </a:highlight>
              </a:rPr>
              <a:t>Linear regression models are used to show or predict the relationship between two </a:t>
            </a:r>
            <a:r>
              <a:rPr lang="en-US" sz="2100">
                <a:solidFill>
                  <a:srgbClr val="000000"/>
                </a:solidFill>
                <a:highlight>
                  <a:srgbClr val="FFFFFF"/>
                </a:highlight>
                <a:uFill>
                  <a:noFill/>
                </a:uFill>
                <a:hlinkClick r:id="rId3">
                  <a:extLst>
                    <a:ext uri="{A12FA001-AC4F-418D-AE19-62706E023703}">
                      <ahyp:hlinkClr val="tx"/>
                    </a:ext>
                  </a:extLst>
                </a:hlinkClick>
              </a:rPr>
              <a:t>variables or factors</a:t>
            </a:r>
            <a:r>
              <a:rPr lang="en-US" sz="2100">
                <a:solidFill>
                  <a:srgbClr val="222222"/>
                </a:solidFill>
                <a:highlight>
                  <a:srgbClr val="FFFFFF"/>
                </a:highlight>
              </a:rPr>
              <a:t>. The factor that is being predicted (the factor that the equation </a:t>
            </a:r>
            <a:r>
              <a:rPr i="1" lang="en-US" sz="2100">
                <a:solidFill>
                  <a:srgbClr val="222222"/>
                </a:solidFill>
                <a:highlight>
                  <a:srgbClr val="FFFFFF"/>
                </a:highlight>
              </a:rPr>
              <a:t>solves for</a:t>
            </a:r>
            <a:r>
              <a:rPr lang="en-US" sz="2100">
                <a:solidFill>
                  <a:srgbClr val="222222"/>
                </a:solidFill>
                <a:highlight>
                  <a:srgbClr val="FFFFFF"/>
                </a:highlight>
              </a:rPr>
              <a:t>) is called the</a:t>
            </a:r>
            <a:r>
              <a:rPr b="1" lang="en-US" sz="2100">
                <a:solidFill>
                  <a:srgbClr val="222222"/>
                </a:solidFill>
                <a:highlight>
                  <a:srgbClr val="FFFFFF"/>
                </a:highlight>
              </a:rPr>
              <a:t> </a:t>
            </a:r>
            <a:r>
              <a:rPr lang="en-US" sz="2100">
                <a:solidFill>
                  <a:srgbClr val="222222"/>
                </a:solidFill>
                <a:highlight>
                  <a:srgbClr val="FFFFFF"/>
                </a:highlight>
              </a:rPr>
              <a:t>dependent variable. The factors that are used to predict the value of the dependent variable are called the independent variables.  It is used when we want to predict the value of a variable based on the value of another variable.</a:t>
            </a:r>
            <a:endParaRPr sz="2100">
              <a:highlight>
                <a:srgbClr val="FFFFFF"/>
              </a:highlight>
            </a:endParaRPr>
          </a:p>
          <a:p>
            <a:pPr indent="0" lvl="0" marL="457200" rtl="0" algn="l">
              <a:lnSpc>
                <a:spcPct val="90000"/>
              </a:lnSpc>
              <a:spcBef>
                <a:spcPts val="1400"/>
              </a:spcBef>
              <a:spcAft>
                <a:spcPts val="0"/>
              </a:spcAft>
              <a:buNone/>
            </a:pPr>
            <a:r>
              <a:t/>
            </a:r>
            <a:endParaRPr sz="2100"/>
          </a:p>
          <a:p>
            <a:pPr indent="0" lvl="0" marL="457200" rtl="0" algn="l">
              <a:lnSpc>
                <a:spcPct val="90000"/>
              </a:lnSpc>
              <a:spcBef>
                <a:spcPts val="1000"/>
              </a:spcBef>
              <a:spcAft>
                <a:spcPts val="0"/>
              </a:spcAft>
              <a:buNone/>
            </a:pPr>
            <a:r>
              <a:t/>
            </a:r>
            <a:endParaRPr sz="2100"/>
          </a:p>
        </p:txBody>
      </p:sp>
      <p:pic>
        <p:nvPicPr>
          <p:cNvPr id="267" name="Google Shape;267;p31"/>
          <p:cNvPicPr preferRelativeResize="0"/>
          <p:nvPr/>
        </p:nvPicPr>
        <p:blipFill rotWithShape="1">
          <a:blip r:embed="rId4">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2607130" y="1366075"/>
            <a:ext cx="64935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Crop Yield Prediction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1500464" y="2574500"/>
            <a:ext cx="8706824" cy="3482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4" name="Google Shape;274;p32"/>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None/>
            </a:pPr>
            <a:r>
              <a:rPr lang="en-US" sz="2300">
                <a:solidFill>
                  <a:srgbClr val="000000"/>
                </a:solidFill>
              </a:rPr>
              <a:t>Yes, we can.</a:t>
            </a:r>
            <a:endParaRPr sz="2300">
              <a:solidFill>
                <a:srgbClr val="000000"/>
              </a:solidFill>
            </a:endParaRPr>
          </a:p>
          <a:p>
            <a:pPr indent="457200" lvl="0" marL="0" rtl="0" algn="l">
              <a:lnSpc>
                <a:spcPct val="90000"/>
              </a:lnSpc>
              <a:spcBef>
                <a:spcPts val="1000"/>
              </a:spcBef>
              <a:spcAft>
                <a:spcPts val="0"/>
              </a:spcAft>
              <a:buNone/>
            </a:pPr>
            <a:r>
              <a:rPr b="1" lang="en-US" sz="2300">
                <a:solidFill>
                  <a:srgbClr val="000000"/>
                </a:solidFill>
              </a:rPr>
              <a:t>6. How can we control the variables in  Linear Regression?</a:t>
            </a:r>
            <a:endParaRPr b="1" sz="2300">
              <a:solidFill>
                <a:srgbClr val="000000"/>
              </a:solidFill>
            </a:endParaRPr>
          </a:p>
          <a:p>
            <a:pPr indent="0" lvl="0" marL="457200" rtl="0" algn="l">
              <a:lnSpc>
                <a:spcPct val="90000"/>
              </a:lnSpc>
              <a:spcBef>
                <a:spcPts val="1000"/>
              </a:spcBef>
              <a:spcAft>
                <a:spcPts val="0"/>
              </a:spcAft>
              <a:buNone/>
            </a:pPr>
            <a:r>
              <a:rPr lang="en-US" sz="2300">
                <a:solidFill>
                  <a:srgbClr val="000000"/>
                </a:solidFill>
                <a:highlight>
                  <a:srgbClr val="FFFFFF"/>
                </a:highlight>
              </a:rPr>
              <a:t>This model isolates the role of each variable while holding the other variable constant. </a:t>
            </a:r>
            <a:endParaRPr sz="2300">
              <a:solidFill>
                <a:srgbClr val="000000"/>
              </a:solidFill>
            </a:endParaRPr>
          </a:p>
          <a:p>
            <a:pPr indent="0" lvl="0" marL="0" rtl="0" algn="l">
              <a:lnSpc>
                <a:spcPct val="90000"/>
              </a:lnSpc>
              <a:spcBef>
                <a:spcPts val="1000"/>
              </a:spcBef>
              <a:spcAft>
                <a:spcPts val="0"/>
              </a:spcAft>
              <a:buNone/>
            </a:pPr>
            <a:r>
              <a:t/>
            </a:r>
            <a:endParaRPr sz="2300"/>
          </a:p>
        </p:txBody>
      </p:sp>
      <p:pic>
        <p:nvPicPr>
          <p:cNvPr id="275" name="Google Shape;275;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2900">
                <a:highlight>
                  <a:srgbClr val="FFFFFF"/>
                </a:highlight>
              </a:rPr>
              <a:t>Crop yield is a major concern all over the world. </a:t>
            </a:r>
            <a:r>
              <a:rPr lang="en-US" sz="2900">
                <a:highlight>
                  <a:srgbClr val="FFFFFF"/>
                </a:highlight>
              </a:rPr>
              <a:t>The objective is to build a machine for prediction of crop yield year-wise using Linear Regression. This will help the farmers and related people in the market in knowing the crop yield before hand.</a:t>
            </a:r>
            <a:endParaRPr sz="2900">
              <a:highlight>
                <a:srgbClr val="FFFFFF"/>
              </a:highlight>
            </a:endParaRPr>
          </a:p>
          <a:p>
            <a:pPr indent="0" lvl="0" marL="0" rtl="0" algn="l">
              <a:lnSpc>
                <a:spcPct val="132352"/>
              </a:lnSpc>
              <a:spcBef>
                <a:spcPts val="0"/>
              </a:spcBef>
              <a:spcAft>
                <a:spcPts val="0"/>
              </a:spcAft>
              <a:buNone/>
            </a:pPr>
            <a:r>
              <a:t/>
            </a:r>
            <a:endParaRPr sz="2900">
              <a:highlight>
                <a:srgbClr val="F3F5F9"/>
              </a:highlight>
            </a:endParaRPr>
          </a:p>
          <a:p>
            <a:pPr indent="0" lvl="0" marL="0" rtl="0" algn="l">
              <a:lnSpc>
                <a:spcPct val="132352"/>
              </a:lnSpc>
              <a:spcBef>
                <a:spcPts val="0"/>
              </a:spcBef>
              <a:spcAft>
                <a:spcPts val="0"/>
              </a:spcAft>
              <a:buNone/>
            </a:pPr>
            <a:r>
              <a:t/>
            </a:r>
            <a:endParaRPr sz="2900">
              <a:highlight>
                <a:srgbClr val="F3F5F9"/>
              </a:high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AND USING THE ALGORITHM USED WE PREDICT THE CROP YIELD FOR THAT YEAR.</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70925" y="4829275"/>
            <a:ext cx="10515600" cy="1885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in the prediction of the crop yield. The source of dataset is Kaggle.</a:t>
            </a:r>
            <a:endParaRPr/>
          </a:p>
          <a:p>
            <a:pPr indent="-50800" lvl="0" marL="228600" rtl="0" algn="l">
              <a:lnSpc>
                <a:spcPct val="90000"/>
              </a:lnSpc>
              <a:spcBef>
                <a:spcPts val="0"/>
              </a:spcBef>
              <a:spcAft>
                <a:spcPts val="0"/>
              </a:spcAft>
              <a:buClr>
                <a:schemeClr val="dk1"/>
              </a:buClr>
              <a:buSzPts val="2800"/>
              <a:buNone/>
            </a:pPr>
            <a:r>
              <a:rPr lang="en-US"/>
              <a:t>We have used the read_csv() function of pandas to read the .csv file for dataset and head() function to display the first five lines of dataset.</a:t>
            </a:r>
            <a:endParaRPr/>
          </a:p>
        </p:txBody>
      </p:sp>
      <p:pic>
        <p:nvPicPr>
          <p:cNvPr id="142" name="Google Shape;142;p17"/>
          <p:cNvPicPr preferRelativeResize="0"/>
          <p:nvPr/>
        </p:nvPicPr>
        <p:blipFill>
          <a:blip r:embed="rId4">
            <a:alphaModFix/>
          </a:blip>
          <a:stretch>
            <a:fillRect/>
          </a:stretch>
        </p:blipFill>
        <p:spPr>
          <a:xfrm>
            <a:off x="3285950" y="1148850"/>
            <a:ext cx="4915000" cy="3294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8"/>
          <p:cNvSpPr txBox="1"/>
          <p:nvPr>
            <p:ph idx="2" type="body"/>
          </p:nvPr>
        </p:nvSpPr>
        <p:spPr>
          <a:xfrm>
            <a:off x="838200" y="5039550"/>
            <a:ext cx="10335300" cy="1512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000">
                <a:solidFill>
                  <a:srgbClr val="333333"/>
                </a:solidFill>
                <a:latin typeface="Arial"/>
                <a:ea typeface="Arial"/>
                <a:cs typeface="Arial"/>
                <a:sym typeface="Arial"/>
              </a:rPr>
              <a:t> Label encoding is simply converting each value in a column to a number. Also, we have used a dropna() function to drop or delete a particular row in a dataset containing nan values. </a:t>
            </a:r>
            <a:endParaRPr sz="3000"/>
          </a:p>
        </p:txBody>
      </p:sp>
      <p:pic>
        <p:nvPicPr>
          <p:cNvPr id="152" name="Google Shape;152;p18"/>
          <p:cNvPicPr preferRelativeResize="0"/>
          <p:nvPr/>
        </p:nvPicPr>
        <p:blipFill>
          <a:blip r:embed="rId4">
            <a:alphaModFix/>
          </a:blip>
          <a:stretch>
            <a:fillRect/>
          </a:stretch>
        </p:blipFill>
        <p:spPr>
          <a:xfrm>
            <a:off x="838200" y="1352850"/>
            <a:ext cx="10335301" cy="368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300">
                <a:solidFill>
                  <a:srgbClr val="000000"/>
                </a:solidFill>
                <a:highlight>
                  <a:srgbClr val="FFFFFF"/>
                </a:highlight>
              </a:rPr>
              <a:t>MinMaxScaler transforms features by scaling each feature to a given range.</a:t>
            </a:r>
            <a:endParaRPr sz="2300">
              <a:solidFill>
                <a:srgbClr val="000000"/>
              </a:solidFill>
              <a:highlight>
                <a:srgbClr val="FFFFFF"/>
              </a:highlight>
            </a:endParaRPr>
          </a:p>
          <a:p>
            <a:pPr indent="0" lvl="0" marL="0" rtl="0" algn="l">
              <a:lnSpc>
                <a:spcPct val="110000"/>
              </a:lnSpc>
              <a:spcBef>
                <a:spcPts val="1200"/>
              </a:spcBef>
              <a:spcAft>
                <a:spcPts val="0"/>
              </a:spcAft>
              <a:buNone/>
            </a:pPr>
            <a:r>
              <a:rPr b="1" lang="en-US" sz="2300">
                <a:solidFill>
                  <a:srgbClr val="000000"/>
                </a:solidFill>
                <a:highlight>
                  <a:srgbClr val="FFFFFF"/>
                </a:highlight>
                <a:uFill>
                  <a:noFill/>
                </a:uFill>
                <a:hlinkClick r:id="rId4">
                  <a:extLst>
                    <a:ext uri="{A12FA001-AC4F-418D-AE19-62706E023703}">
                      <ahyp:hlinkClr val="tx"/>
                    </a:ext>
                  </a:extLst>
                </a:hlinkClick>
              </a:rPr>
              <a:t>fit</a:t>
            </a:r>
            <a:r>
              <a:rPr lang="en-US" sz="2300">
                <a:solidFill>
                  <a:srgbClr val="000000"/>
                </a:solidFill>
                <a:highlight>
                  <a:srgbClr val="FFFFFF"/>
                </a:highlight>
              </a:rPr>
              <a:t>(</a:t>
            </a:r>
            <a:r>
              <a:rPr lang="en-US" sz="2300">
                <a:solidFill>
                  <a:srgbClr val="000000"/>
                </a:solidFill>
                <a:highlight>
                  <a:srgbClr val="FFFFFF"/>
                </a:highlight>
              </a:rPr>
              <a:t>self, X[, y]):</a:t>
            </a:r>
            <a:endParaRPr sz="2300">
              <a:solidFill>
                <a:srgbClr val="000000"/>
              </a:solidFill>
              <a:highlight>
                <a:srgbClr val="FFFFFF"/>
              </a:highlight>
            </a:endParaRPr>
          </a:p>
          <a:p>
            <a:pPr indent="0" lvl="0" marL="0" rtl="0" algn="l">
              <a:lnSpc>
                <a:spcPct val="110000"/>
              </a:lnSpc>
              <a:spcBef>
                <a:spcPts val="0"/>
              </a:spcBef>
              <a:spcAft>
                <a:spcPts val="0"/>
              </a:spcAft>
              <a:buNone/>
            </a:pPr>
            <a:r>
              <a:rPr lang="en-US" sz="2300">
                <a:solidFill>
                  <a:srgbClr val="000000"/>
                </a:solidFill>
                <a:highlight>
                  <a:srgbClr val="FFFFFF"/>
                </a:highlight>
              </a:rPr>
              <a:t>Compute the minimum and maximum to be used for later scaling.</a:t>
            </a:r>
            <a:endParaRPr sz="2300">
              <a:solidFill>
                <a:srgbClr val="000000"/>
              </a:solidFill>
              <a:highlight>
                <a:srgbClr val="FFFFFF"/>
              </a:highlight>
            </a:endParaRPr>
          </a:p>
          <a:p>
            <a:pPr indent="0" lvl="0" marL="0" rtl="0" algn="l">
              <a:lnSpc>
                <a:spcPct val="110000"/>
              </a:lnSpc>
              <a:spcBef>
                <a:spcPts val="0"/>
              </a:spcBef>
              <a:spcAft>
                <a:spcPts val="0"/>
              </a:spcAft>
              <a:buNone/>
            </a:pPr>
            <a:r>
              <a:rPr b="1" lang="en-US" sz="2300">
                <a:solidFill>
                  <a:srgbClr val="000000"/>
                </a:solidFill>
                <a:highlight>
                  <a:srgbClr val="FFFFFF"/>
                </a:highlight>
                <a:uFill>
                  <a:noFill/>
                </a:uFill>
                <a:hlinkClick r:id="rId5">
                  <a:extLst>
                    <a:ext uri="{A12FA001-AC4F-418D-AE19-62706E023703}">
                      <ahyp:hlinkClr val="tx"/>
                    </a:ext>
                  </a:extLst>
                </a:hlinkClick>
              </a:rPr>
              <a:t>transform</a:t>
            </a:r>
            <a:r>
              <a:rPr lang="en-US" sz="2300">
                <a:solidFill>
                  <a:srgbClr val="000000"/>
                </a:solidFill>
                <a:highlight>
                  <a:srgbClr val="FFFFFF"/>
                </a:highlight>
              </a:rPr>
              <a:t>(self, X):</a:t>
            </a:r>
            <a:endParaRPr sz="2300">
              <a:solidFill>
                <a:srgbClr val="000000"/>
              </a:solidFill>
              <a:highlight>
                <a:srgbClr val="FFFFFF"/>
              </a:highlight>
            </a:endParaRPr>
          </a:p>
          <a:p>
            <a:pPr indent="0" lvl="0" marL="0" rtl="0" algn="l">
              <a:lnSpc>
                <a:spcPct val="110000"/>
              </a:lnSpc>
              <a:spcBef>
                <a:spcPts val="0"/>
              </a:spcBef>
              <a:spcAft>
                <a:spcPts val="0"/>
              </a:spcAft>
              <a:buNone/>
            </a:pPr>
            <a:r>
              <a:rPr lang="en-US" sz="2300">
                <a:solidFill>
                  <a:srgbClr val="000000"/>
                </a:solidFill>
                <a:highlight>
                  <a:srgbClr val="FFFFFF"/>
                </a:highlight>
              </a:rPr>
              <a:t>Scale features of X according to feature_range.</a:t>
            </a:r>
            <a:endParaRPr sz="2300">
              <a:solidFill>
                <a:srgbClr val="000000"/>
              </a:solidFill>
              <a:highlight>
                <a:srgbClr val="FFFFFF"/>
              </a:highlight>
            </a:endParaRPr>
          </a:p>
          <a:p>
            <a:pPr indent="0" lvl="0" marL="0" rtl="0" algn="l">
              <a:lnSpc>
                <a:spcPct val="110000"/>
              </a:lnSpc>
              <a:spcBef>
                <a:spcPts val="0"/>
              </a:spcBef>
              <a:spcAft>
                <a:spcPts val="0"/>
              </a:spcAft>
              <a:buNone/>
            </a:pPr>
            <a:r>
              <a:rPr lang="en-US" sz="2300">
                <a:solidFill>
                  <a:srgbClr val="000000"/>
                </a:solidFill>
                <a:highlight>
                  <a:srgbClr val="FFFFFF"/>
                </a:highlight>
              </a:rPr>
              <a:t>Also, </a:t>
            </a:r>
            <a:r>
              <a:rPr b="1" lang="en-US" sz="2300">
                <a:solidFill>
                  <a:srgbClr val="000000"/>
                </a:solidFill>
                <a:highlight>
                  <a:srgbClr val="FFFFFE"/>
                </a:highlight>
              </a:rPr>
              <a:t>~np.isnan</a:t>
            </a:r>
            <a:r>
              <a:rPr lang="en-US" sz="2300">
                <a:solidFill>
                  <a:srgbClr val="000000"/>
                </a:solidFill>
                <a:highlight>
                  <a:srgbClr val="FFFFFE"/>
                </a:highlight>
              </a:rPr>
              <a:t> is used to drop any row containing nan values in an array.</a:t>
            </a:r>
            <a:endParaRPr sz="23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300">
              <a:solidFill>
                <a:srgbClr val="000000"/>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5"/>
            <a:ext cx="7278600" cy="5530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(1)</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Here we have created a simple graph between the crop_year and the production using matplotlib library of Python.</a:t>
            </a:r>
            <a:endParaRPr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400">
                <a:solidFill>
                  <a:srgbClr val="212529"/>
                </a:solidFill>
                <a:highlight>
                  <a:schemeClr val="lt1"/>
                </a:highlight>
              </a:rPr>
              <a:t>plot():</a:t>
            </a:r>
            <a:endParaRPr b="1"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This function is used to plot a graph between x and y.</a:t>
            </a:r>
            <a:endParaRPr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400">
                <a:solidFill>
                  <a:srgbClr val="212529"/>
                </a:solidFill>
                <a:highlight>
                  <a:schemeClr val="lt1"/>
                </a:highlight>
              </a:rPr>
              <a:t>show():</a:t>
            </a:r>
            <a:endParaRPr b="1"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This function displays the graph.</a:t>
            </a:r>
            <a:endParaRPr sz="2400">
              <a:solidFill>
                <a:srgbClr val="212529"/>
              </a:solidFill>
              <a:highlight>
                <a:srgbClr val="FFFFFF"/>
              </a:highlight>
            </a:endParaRPr>
          </a:p>
        </p:txBody>
      </p:sp>
      <p:pic>
        <p:nvPicPr>
          <p:cNvPr id="170" name="Google Shape;170;p20"/>
          <p:cNvPicPr preferRelativeResize="0"/>
          <p:nvPr/>
        </p:nvPicPr>
        <p:blipFill>
          <a:blip r:embed="rId4">
            <a:alphaModFix/>
          </a:blip>
          <a:stretch>
            <a:fillRect/>
          </a:stretch>
        </p:blipFill>
        <p:spPr>
          <a:xfrm>
            <a:off x="152400" y="1113024"/>
            <a:ext cx="7117450" cy="5057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(2)</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000">
                <a:solidFill>
                  <a:srgbClr val="212529"/>
                </a:solidFill>
                <a:highlight>
                  <a:schemeClr val="lt1"/>
                </a:highlight>
              </a:rPr>
              <a:t>Here we have created a graph for Production using matplotlib library of Python.</a:t>
            </a:r>
            <a:endParaRPr sz="20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000">
                <a:solidFill>
                  <a:srgbClr val="333333"/>
                </a:solidFill>
                <a:highlight>
                  <a:schemeClr val="lt1"/>
                </a:highlight>
              </a:rPr>
              <a:t>figsize():</a:t>
            </a:r>
            <a:endParaRPr b="1" sz="2000">
              <a:solidFill>
                <a:srgbClr val="333333"/>
              </a:solidFill>
              <a:highlight>
                <a:schemeClr val="lt1"/>
              </a:highlight>
            </a:endParaRPr>
          </a:p>
          <a:p>
            <a:pPr indent="0" lvl="0" marL="0" marR="101600" rtl="0" algn="l">
              <a:lnSpc>
                <a:spcPct val="115000"/>
              </a:lnSpc>
              <a:spcBef>
                <a:spcPts val="300"/>
              </a:spcBef>
              <a:spcAft>
                <a:spcPts val="0"/>
              </a:spcAft>
              <a:buClr>
                <a:schemeClr val="dk1"/>
              </a:buClr>
              <a:buSzPts val="1100"/>
              <a:buFont typeface="Arial"/>
              <a:buNone/>
            </a:pPr>
            <a:r>
              <a:rPr lang="en-US" sz="2000">
                <a:solidFill>
                  <a:srgbClr val="333333"/>
                </a:solidFill>
                <a:highlight>
                  <a:schemeClr val="lt1"/>
                </a:highlight>
              </a:rPr>
              <a:t>width, height in inches. </a:t>
            </a:r>
            <a:endParaRPr sz="2000">
              <a:solidFill>
                <a:srgbClr val="333333"/>
              </a:solidFill>
              <a:highlight>
                <a:schemeClr val="lt1"/>
              </a:highlight>
            </a:endParaRPr>
          </a:p>
          <a:p>
            <a:pPr indent="0" lvl="0" marL="0" rtl="0" algn="l">
              <a:lnSpc>
                <a:spcPct val="110000"/>
              </a:lnSpc>
              <a:spcBef>
                <a:spcPts val="1600"/>
              </a:spcBef>
              <a:spcAft>
                <a:spcPts val="0"/>
              </a:spcAft>
              <a:buClr>
                <a:schemeClr val="dk1"/>
              </a:buClr>
              <a:buSzPts val="1100"/>
              <a:buFont typeface="Arial"/>
              <a:buNone/>
            </a:pPr>
            <a:r>
              <a:rPr b="1" lang="en-US" sz="2000">
                <a:solidFill>
                  <a:srgbClr val="333333"/>
                </a:solidFill>
                <a:highlight>
                  <a:schemeClr val="lt1"/>
                </a:highlight>
              </a:rPr>
              <a:t>tight_layout():</a:t>
            </a:r>
            <a:endParaRPr b="1" sz="2000">
              <a:solidFill>
                <a:srgbClr val="333333"/>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000">
                <a:solidFill>
                  <a:srgbClr val="333333"/>
                </a:solidFill>
                <a:highlight>
                  <a:schemeClr val="lt1"/>
                </a:highlight>
              </a:rPr>
              <a:t>automatically adjusts subplot params so that the subplot(s) fits in to the figure area.</a:t>
            </a:r>
            <a:endParaRPr sz="2000">
              <a:solidFill>
                <a:srgbClr val="333333"/>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t/>
            </a:r>
            <a:endParaRPr sz="2000">
              <a:solidFill>
                <a:srgbClr val="333333"/>
              </a:solidFill>
              <a:highlight>
                <a:schemeClr val="lt1"/>
              </a:highlight>
            </a:endParaRPr>
          </a:p>
          <a:p>
            <a:pPr indent="0" lvl="0" marL="38100" rtl="0" algn="l">
              <a:lnSpc>
                <a:spcPct val="184600"/>
              </a:lnSpc>
              <a:spcBef>
                <a:spcPts val="0"/>
              </a:spcBef>
              <a:spcAft>
                <a:spcPts val="0"/>
              </a:spcAft>
              <a:buClr>
                <a:schemeClr val="dk1"/>
              </a:buClr>
              <a:buSzPts val="1100"/>
              <a:buFont typeface="Arial"/>
              <a:buNone/>
            </a:pPr>
            <a:r>
              <a:rPr b="1" lang="en-US" sz="2000">
                <a:solidFill>
                  <a:srgbClr val="444444"/>
                </a:solidFill>
                <a:highlight>
                  <a:schemeClr val="lt1"/>
                </a:highlight>
              </a:rPr>
              <a:t>seaborn.distplot():</a:t>
            </a:r>
            <a:endParaRPr b="1" sz="2000">
              <a:solidFill>
                <a:srgbClr val="2196F3"/>
              </a:solidFill>
              <a:highlight>
                <a:schemeClr val="lt1"/>
              </a:highlight>
            </a:endParaRPr>
          </a:p>
          <a:p>
            <a:pPr indent="0" lvl="0" marL="38100" rtl="0" algn="l">
              <a:lnSpc>
                <a:spcPct val="184600"/>
              </a:lnSpc>
              <a:spcBef>
                <a:spcPts val="0"/>
              </a:spcBef>
              <a:spcAft>
                <a:spcPts val="0"/>
              </a:spcAft>
              <a:buClr>
                <a:schemeClr val="dk1"/>
              </a:buClr>
              <a:buSzPts val="1100"/>
              <a:buFont typeface="Arial"/>
              <a:buNone/>
            </a:pPr>
            <a:r>
              <a:rPr lang="en-US" sz="2000">
                <a:solidFill>
                  <a:srgbClr val="444444"/>
                </a:solidFill>
                <a:highlight>
                  <a:schemeClr val="lt1"/>
                </a:highlight>
              </a:rPr>
              <a:t>Flexibly plot a univariate distribution of observations.</a:t>
            </a:r>
            <a:endParaRPr sz="2400">
              <a:solidFill>
                <a:srgbClr val="212529"/>
              </a:solidFill>
              <a:highlight>
                <a:schemeClr val="lt1"/>
              </a:highlight>
            </a:endParaRPr>
          </a:p>
        </p:txBody>
      </p:sp>
      <p:pic>
        <p:nvPicPr>
          <p:cNvPr id="179" name="Google Shape;179;p21"/>
          <p:cNvPicPr preferRelativeResize="0"/>
          <p:nvPr/>
        </p:nvPicPr>
        <p:blipFill>
          <a:blip r:embed="rId4">
            <a:alphaModFix/>
          </a:blip>
          <a:stretch>
            <a:fillRect/>
          </a:stretch>
        </p:blipFill>
        <p:spPr>
          <a:xfrm>
            <a:off x="188200" y="1614374"/>
            <a:ext cx="7065975" cy="2056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