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9hoQLzlvTN1m5tWsyZqYo7UPH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D8BEC8-1DE5-471F-80E9-83718FF42342}">
  <a:tblStyle styleId="{B4D8BEC8-1DE5-471F-80E9-83718FF423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8b04ac677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88b04ac677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88b04ac677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8b04ac67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88b04ac677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88b04ac677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8b04ac67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88b04ac677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88b04ac677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8b04ac67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88b04ac67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88b04ac67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8b04ac67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88b04ac677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88b04ac677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9db4166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89db4166c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89db4166c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98ef32f9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898ef32f9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98ef32f9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862eccbe4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8862eccbe4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8862eccbe4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862eccbe4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8862eccbe4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8862eccbe4_0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98ef32f9a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898ef32f9a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898ef32f9a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862eccbe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8862eccbe4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8862eccbe4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62eccbe4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8862eccbe4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8862eccbe4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862eccbe4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8862eccbe4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8862eccbe4_0_2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8b04ac67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88b04ac677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88b04ac677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8b04ac67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88b04ac67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88b04ac67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hebalancesmb.com/quantitative-research-methods-using-cross-tabs-2297160"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
          <p:cNvGrpSpPr/>
          <p:nvPr/>
        </p:nvGrpSpPr>
        <p:grpSpPr>
          <a:xfrm>
            <a:off x="855352" y="3208850"/>
            <a:ext cx="4993082" cy="1083164"/>
            <a:chOff x="855352" y="3208850"/>
            <a:chExt cx="4993082" cy="1083164"/>
          </a:xfrm>
        </p:grpSpPr>
        <p:sp>
          <p:nvSpPr>
            <p:cNvPr id="93" name="Google Shape;93;p1"/>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
          <p:cNvGrpSpPr/>
          <p:nvPr/>
        </p:nvGrpSpPr>
        <p:grpSpPr>
          <a:xfrm>
            <a:off x="6965811" y="3208850"/>
            <a:ext cx="4173960" cy="1083164"/>
            <a:chOff x="6965811" y="3208850"/>
            <a:chExt cx="4173960" cy="1083164"/>
          </a:xfrm>
        </p:grpSpPr>
        <p:pic>
          <p:nvPicPr>
            <p:cNvPr descr="Email Icons - Free Download, PNG and SVG" id="97" name="Google Shape;97;p1"/>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
          <p:cNvGrpSpPr/>
          <p:nvPr/>
        </p:nvGrpSpPr>
        <p:grpSpPr>
          <a:xfrm>
            <a:off x="3046148" y="5755558"/>
            <a:ext cx="5584964" cy="675566"/>
            <a:chOff x="3046148" y="5755558"/>
            <a:chExt cx="5584964" cy="675566"/>
          </a:xfrm>
        </p:grpSpPr>
        <p:pic>
          <p:nvPicPr>
            <p:cNvPr descr="Call, contact us, phone icon" id="102" name="Google Shape;102;p1"/>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
            <p:cNvSpPr/>
            <p:nvPr/>
          </p:nvSpPr>
          <p:spPr>
            <a:xfrm>
              <a:off x="4190473" y="5857460"/>
              <a:ext cx="4440639" cy="4462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
          <p:cNvGraphicFramePr/>
          <p:nvPr/>
        </p:nvGraphicFramePr>
        <p:xfrm>
          <a:off x="1784434" y="1373406"/>
          <a:ext cx="3000000" cy="3000000"/>
        </p:xfrm>
        <a:graphic>
          <a:graphicData uri="http://schemas.openxmlformats.org/drawingml/2006/table">
            <a:tbl>
              <a:tblPr bandRow="1" firstRow="1">
                <a:noFill/>
                <a:tableStyleId>{B4D8BEC8-1DE5-471F-80E9-83718FF42342}</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88b04ac677_0_2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5" name="Google Shape;185;g88b04ac677_0_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6" name="Google Shape;186;g88b04ac677_0_29"/>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Linear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12529"/>
                </a:solidFill>
                <a:highlight>
                  <a:srgbClr val="FFFFFF"/>
                </a:highlight>
              </a:rPr>
              <a:t>LinearRegression() fits a linear model with coefficients w = (w1, …, wp) to minimize the residual sum of squares between the observed targets in the dataset, and the targets predicted by the linear approximation.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lm is the object for LinearRegression().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7" name="Google Shape;187;g88b04ac677_0_29"/>
          <p:cNvPicPr preferRelativeResize="0"/>
          <p:nvPr/>
        </p:nvPicPr>
        <p:blipFill>
          <a:blip r:embed="rId4">
            <a:alphaModFix/>
          </a:blip>
          <a:stretch>
            <a:fillRect/>
          </a:stretch>
        </p:blipFill>
        <p:spPr>
          <a:xfrm>
            <a:off x="429750" y="1176005"/>
            <a:ext cx="11373750" cy="206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88b04ac677_0_4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4" name="Google Shape;194;g88b04ac677_0_4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5" name="Google Shape;195;g88b04ac677_0_40"/>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6" name="Google Shape;196;g88b04ac677_0_40"/>
          <p:cNvPicPr preferRelativeResize="0"/>
          <p:nvPr/>
        </p:nvPicPr>
        <p:blipFill rotWithShape="1">
          <a:blip r:embed="rId4">
            <a:alphaModFix/>
          </a:blip>
          <a:srcRect b="0" l="0" r="0" t="0"/>
          <a:stretch/>
        </p:blipFill>
        <p:spPr>
          <a:xfrm>
            <a:off x="645100" y="1396700"/>
            <a:ext cx="11154775" cy="13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88b04ac677_0_4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3" name="Google Shape;203;g88b04ac677_0_4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4" name="Google Shape;204;g88b04ac677_0_49"/>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5" name="Google Shape;205;g88b04ac677_0_49"/>
          <p:cNvPicPr preferRelativeResize="0"/>
          <p:nvPr/>
        </p:nvPicPr>
        <p:blipFill>
          <a:blip r:embed="rId4">
            <a:alphaModFix/>
          </a:blip>
          <a:stretch>
            <a:fillRect/>
          </a:stretch>
        </p:blipFill>
        <p:spPr>
          <a:xfrm>
            <a:off x="429750" y="1097300"/>
            <a:ext cx="10958250" cy="3316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88b04ac677_0_5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2" name="Google Shape;212;g88b04ac677_0_5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3" name="Google Shape;213;g88b04ac677_0_58"/>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In this code we have used a cut-off. This is because we have converted all the values in the dataset into binary by using the zeroes_like() function so that no error because of </a:t>
            </a:r>
            <a:r>
              <a:rPr lang="en-US" sz="2400">
                <a:solidFill>
                  <a:srgbClr val="222222"/>
                </a:solidFill>
                <a:highlight>
                  <a:srgbClr val="FFFFFF"/>
                </a:highlight>
              </a:rPr>
              <a:t>continuous</a:t>
            </a:r>
            <a:r>
              <a:rPr lang="en-US" sz="2400">
                <a:solidFill>
                  <a:srgbClr val="222222"/>
                </a:solidFill>
                <a:highlight>
                  <a:srgbClr val="FFFFFF"/>
                </a:highlight>
              </a:rPr>
              <a:t> </a:t>
            </a:r>
            <a:r>
              <a:rPr lang="en-US" sz="2400">
                <a:solidFill>
                  <a:srgbClr val="222222"/>
                </a:solidFill>
                <a:highlight>
                  <a:srgbClr val="FFFFFF"/>
                </a:highlight>
              </a:rPr>
              <a:t>data</a:t>
            </a:r>
            <a:r>
              <a:rPr lang="en-US" sz="2400">
                <a:solidFill>
                  <a:srgbClr val="222222"/>
                </a:solidFill>
                <a:highlight>
                  <a:srgbClr val="FFFFFF"/>
                </a:highlight>
              </a:rPr>
              <a:t> occurs.</a:t>
            </a:r>
            <a:endParaRPr sz="2400">
              <a:solidFill>
                <a:srgbClr val="222222"/>
              </a:solidFill>
              <a:highlight>
                <a:srgbClr val="FFFFFF"/>
              </a:highlight>
            </a:endParaRPr>
          </a:p>
        </p:txBody>
      </p:sp>
      <p:pic>
        <p:nvPicPr>
          <p:cNvPr id="214" name="Google Shape;214;g88b04ac677_0_58"/>
          <p:cNvPicPr preferRelativeResize="0"/>
          <p:nvPr/>
        </p:nvPicPr>
        <p:blipFill>
          <a:blip r:embed="rId4">
            <a:alphaModFix/>
          </a:blip>
          <a:stretch>
            <a:fillRect/>
          </a:stretch>
        </p:blipFill>
        <p:spPr>
          <a:xfrm>
            <a:off x="1298375" y="1057299"/>
            <a:ext cx="9853750" cy="32697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88b04ac677_0_6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1" name="Google Shape;221;g88b04ac677_0_6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2" name="Google Shape;222;g88b04ac677_0_68"/>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And, again we have used the cut-off values for converting the array into binary.</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23" name="Google Shape;223;g88b04ac677_0_68"/>
          <p:cNvPicPr preferRelativeResize="0"/>
          <p:nvPr/>
        </p:nvPicPr>
        <p:blipFill>
          <a:blip r:embed="rId4">
            <a:alphaModFix/>
          </a:blip>
          <a:stretch>
            <a:fillRect/>
          </a:stretch>
        </p:blipFill>
        <p:spPr>
          <a:xfrm>
            <a:off x="487925" y="1095100"/>
            <a:ext cx="11038850" cy="318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89db4166cc_0_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0" name="Google Shape;230;g89db4166cc_0_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1" name="Google Shape;231;g89db4166cc_0_0"/>
          <p:cNvSpPr txBox="1"/>
          <p:nvPr>
            <p:ph idx="1" type="body"/>
          </p:nvPr>
        </p:nvSpPr>
        <p:spPr>
          <a:xfrm>
            <a:off x="429750" y="5264375"/>
            <a:ext cx="11155200" cy="11820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chemeClr val="lt1"/>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2" name="Google Shape;232;g89db4166cc_0_0"/>
          <p:cNvPicPr preferRelativeResize="0"/>
          <p:nvPr/>
        </p:nvPicPr>
        <p:blipFill>
          <a:blip r:embed="rId4">
            <a:alphaModFix/>
          </a:blip>
          <a:stretch>
            <a:fillRect/>
          </a:stretch>
        </p:blipFill>
        <p:spPr>
          <a:xfrm>
            <a:off x="152400" y="1113025"/>
            <a:ext cx="11522326" cy="394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898ef32f9a_0_1"/>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39" name="Google Shape;239;g898ef32f9a_0_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0" name="Google Shape;240;g898ef32f9a_0_1"/>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2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8862eccbe4_0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7" name="Google Shape;247;g8862eccbe4_0_84"/>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sz="1800">
              <a:solidFill>
                <a:srgbClr val="000000"/>
              </a:solidFill>
            </a:endParaRPr>
          </a:p>
        </p:txBody>
      </p:sp>
      <p:pic>
        <p:nvPicPr>
          <p:cNvPr id="248" name="Google Shape;248;g8862eccbe4_0_8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49" name="Google Shape;249;g8862eccbe4_0_84"/>
          <p:cNvPicPr preferRelativeResize="0"/>
          <p:nvPr/>
        </p:nvPicPr>
        <p:blipFill>
          <a:blip r:embed="rId4">
            <a:alphaModFix/>
          </a:blip>
          <a:stretch>
            <a:fillRect/>
          </a:stretch>
        </p:blipFill>
        <p:spPr>
          <a:xfrm>
            <a:off x="721450" y="1406425"/>
            <a:ext cx="10749100" cy="298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8862eccbe4_0_1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6" name="Google Shape;256;g8862eccbe4_0_165"/>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Linear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222222"/>
                </a:solidFill>
                <a:highlight>
                  <a:srgbClr val="FFFFFF"/>
                </a:highlight>
              </a:rPr>
              <a:t>Linear regression models are used to show or predict the relationship between two </a:t>
            </a:r>
            <a:r>
              <a:rPr lang="en-US" sz="2100">
                <a:solidFill>
                  <a:srgbClr val="000000"/>
                </a:solidFill>
                <a:highlight>
                  <a:srgbClr val="FFFFFF"/>
                </a:highlight>
                <a:uFill>
                  <a:noFill/>
                </a:uFill>
                <a:hlinkClick r:id="rId3"/>
              </a:rPr>
              <a:t>variables or factors</a:t>
            </a:r>
            <a:r>
              <a:rPr lang="en-US" sz="2100">
                <a:solidFill>
                  <a:srgbClr val="222222"/>
                </a:solidFill>
                <a:highlight>
                  <a:srgbClr val="FFFFFF"/>
                </a:highlight>
              </a:rPr>
              <a:t>. The factor that is being predicted (the factor that the equation </a:t>
            </a:r>
            <a:r>
              <a:rPr i="1" lang="en-US" sz="2100">
                <a:solidFill>
                  <a:srgbClr val="222222"/>
                </a:solidFill>
                <a:highlight>
                  <a:srgbClr val="FFFFFF"/>
                </a:highlight>
              </a:rPr>
              <a:t>solves for</a:t>
            </a:r>
            <a:r>
              <a:rPr lang="en-US" sz="2100">
                <a:solidFill>
                  <a:srgbClr val="222222"/>
                </a:solidFill>
                <a:highlight>
                  <a:srgbClr val="FFFFFF"/>
                </a:highlight>
              </a:rPr>
              <a:t>) is called the</a:t>
            </a:r>
            <a:r>
              <a:rPr b="1" lang="en-US" sz="2100">
                <a:solidFill>
                  <a:srgbClr val="222222"/>
                </a:solidFill>
                <a:highlight>
                  <a:srgbClr val="FFFFFF"/>
                </a:highlight>
              </a:rPr>
              <a:t> </a:t>
            </a:r>
            <a:r>
              <a:rPr lang="en-US" sz="2100">
                <a:solidFill>
                  <a:srgbClr val="222222"/>
                </a:solidFill>
                <a:highlight>
                  <a:srgbClr val="FFFFFF"/>
                </a:highlight>
              </a:rPr>
              <a:t>dependent variable. The factors that are used to predict the value of the dependent variable are called the independent variables.  It is used when we want to predict the value of a variable based on the value of another variable.</a:t>
            </a:r>
            <a:endParaRPr sz="2100">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57" name="Google Shape;257;g8862eccbe4_0_165"/>
          <p:cNvPicPr preferRelativeResize="0"/>
          <p:nvPr/>
        </p:nvPicPr>
        <p:blipFill rotWithShape="1">
          <a:blip r:embed="rId4">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898ef32f9a_0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4" name="Google Shape;264;g898ef32f9a_0_84"/>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457200" lvl="0" marL="0" rtl="0" algn="l">
              <a:lnSpc>
                <a:spcPct val="90000"/>
              </a:lnSpc>
              <a:spcBef>
                <a:spcPts val="1000"/>
              </a:spcBef>
              <a:spcAft>
                <a:spcPts val="0"/>
              </a:spcAft>
              <a:buNone/>
            </a:pPr>
            <a:r>
              <a:rPr b="1" lang="en-US" sz="2300">
                <a:solidFill>
                  <a:srgbClr val="000000"/>
                </a:solidFill>
              </a:rPr>
              <a:t>6. How can we control the variables in  Linear Regression?</a:t>
            </a:r>
            <a:endParaRPr b="1" sz="2300">
              <a:solidFill>
                <a:srgbClr val="000000"/>
              </a:solidFill>
            </a:endParaRPr>
          </a:p>
          <a:p>
            <a:pPr indent="0" lvl="0" marL="457200" rtl="0" algn="l">
              <a:lnSpc>
                <a:spcPct val="90000"/>
              </a:lnSpc>
              <a:spcBef>
                <a:spcPts val="1000"/>
              </a:spcBef>
              <a:spcAft>
                <a:spcPts val="0"/>
              </a:spcAft>
              <a:buNone/>
            </a:pPr>
            <a:r>
              <a:rPr lang="en-US" sz="2300">
                <a:solidFill>
                  <a:srgbClr val="000000"/>
                </a:solidFill>
                <a:highlight>
                  <a:srgbClr val="FFFFFF"/>
                </a:highlight>
              </a:rPr>
              <a:t>This model isolates the role of each variable while holding the other variable constant.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65" name="Google Shape;265;g898ef32f9a_0_8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p:nvPr/>
        </p:nvSpPr>
        <p:spPr>
          <a:xfrm>
            <a:off x="931097" y="1345525"/>
            <a:ext cx="102780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House Price Prediction</a:t>
            </a:r>
            <a:endParaRPr b="1" sz="5400">
              <a:solidFill>
                <a:schemeClr val="dk1"/>
              </a:solidFill>
              <a:latin typeface="Calibri"/>
              <a:ea typeface="Calibri"/>
              <a:cs typeface="Calibri"/>
              <a:sym typeface="Calibri"/>
            </a:endParaRPr>
          </a:p>
        </p:txBody>
      </p:sp>
      <p:pic>
        <p:nvPicPr>
          <p:cNvPr id="115" name="Google Shape;115;p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116" name="Google Shape;116;p2"/>
          <p:cNvPicPr preferRelativeResize="0"/>
          <p:nvPr/>
        </p:nvPicPr>
        <p:blipFill>
          <a:blip r:embed="rId4">
            <a:alphaModFix/>
          </a:blip>
          <a:stretch>
            <a:fillRect/>
          </a:stretch>
        </p:blipFill>
        <p:spPr>
          <a:xfrm>
            <a:off x="3082550" y="3037325"/>
            <a:ext cx="5975100" cy="318415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3" name="Google Shape;123;p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4" name="Google Shape;124;p4"/>
          <p:cNvSpPr txBox="1"/>
          <p:nvPr/>
        </p:nvSpPr>
        <p:spPr>
          <a:xfrm>
            <a:off x="838200" y="1422100"/>
            <a:ext cx="10515600" cy="48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Problems faced during buying a house:</a:t>
            </a:r>
            <a:endParaRPr sz="300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 1) Buying a house is a stressful thing. </a:t>
            </a:r>
            <a:endParaRPr sz="300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2) Buyers are generally not aware of factors that influence the house prices. </a:t>
            </a:r>
            <a:endParaRPr sz="300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3) Many problems are faced during buying a house. </a:t>
            </a:r>
            <a:endParaRPr sz="300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4) Hence real estate agents are trusted with the communication between buyers and sellers as well as laying down a legal contract for the transfer. This just creates a middle man and increases the cost of houses.</a:t>
            </a:r>
            <a:endParaRPr sz="300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3000">
                <a:highlight>
                  <a:srgbClr val="FFFFFF"/>
                </a:highlight>
                <a:latin typeface="Roboto"/>
                <a:ea typeface="Roboto"/>
                <a:cs typeface="Roboto"/>
                <a:sym typeface="Roboto"/>
              </a:rPr>
              <a:t>Therefore, here we are going to make a machine which can predict the house prices using Linear Regression.</a:t>
            </a:r>
            <a:endParaRPr sz="3000">
              <a:highlight>
                <a:srgbClr val="FFFFFF"/>
              </a:highlight>
              <a:latin typeface="Roboto"/>
              <a:ea typeface="Roboto"/>
              <a:cs typeface="Roboto"/>
              <a:sym typeface="Roboto"/>
            </a:endParaRPr>
          </a:p>
          <a:p>
            <a:pPr indent="0" lvl="0" marL="0" rtl="0" algn="l">
              <a:spcBef>
                <a:spcPts val="0"/>
              </a:spcBef>
              <a:spcAft>
                <a:spcPts val="0"/>
              </a:spcAft>
              <a:buNone/>
            </a:pPr>
            <a:r>
              <a:t/>
            </a:r>
            <a:endParaRPr sz="3000">
              <a:highlight>
                <a:srgbClr val="EEEEEE"/>
              </a:highlight>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p:nvPr/>
        </p:nvSpPr>
        <p:spPr>
          <a:xfrm>
            <a:off x="4426646" y="3190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1" name="Google Shape;131;p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2" name="Google Shape;132;p6"/>
          <p:cNvSpPr txBox="1"/>
          <p:nvPr/>
        </p:nvSpPr>
        <p:spPr>
          <a:xfrm>
            <a:off x="393950" y="1360875"/>
            <a:ext cx="11191200" cy="52644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FIRST STEP WAS TO COLLECT DATA FROM DIFFERENT SOURCES FOR OUR PROBLEM STATEMENT .</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THEN WE HAVE TO CLEAN , PROCESS CATEGORICAL DATA AND NORMALISE IT.</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THEN WE SHOW VARIOUS ANALYSIS USING GRAPHS.</a:t>
            </a:r>
            <a:endParaRPr sz="2600">
              <a:highlight>
                <a:srgbClr val="FFFFFF"/>
              </a:highlight>
              <a:latin typeface="Calibri"/>
              <a:ea typeface="Calibri"/>
              <a:cs typeface="Calibri"/>
              <a:sym typeface="Calibri"/>
            </a:endParaRPr>
          </a:p>
          <a:p>
            <a:pPr indent="-393700" lvl="0" marL="457200" rtl="0" algn="l">
              <a:lnSpc>
                <a:spcPct val="107916"/>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SPLIT THE DATA INTO TRAINING AND TEST SET.</a:t>
            </a:r>
            <a:endParaRPr sz="2600">
              <a:highlight>
                <a:srgbClr val="FFFFFF"/>
              </a:highlight>
              <a:latin typeface="Calibri"/>
              <a:ea typeface="Calibri"/>
              <a:cs typeface="Calibri"/>
              <a:sym typeface="Calibri"/>
            </a:endParaRPr>
          </a:p>
          <a:p>
            <a:pPr indent="-393700" lvl="0" marL="457200" rtl="0" algn="l">
              <a:lnSpc>
                <a:spcPct val="107916"/>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SELECT AN ALGORITHM.</a:t>
            </a:r>
            <a:endParaRPr sz="2600">
              <a:highlight>
                <a:srgbClr val="FFFFFF"/>
              </a:highlight>
              <a:latin typeface="Calibri"/>
              <a:ea typeface="Calibri"/>
              <a:cs typeface="Calibri"/>
              <a:sym typeface="Calibri"/>
            </a:endParaRPr>
          </a:p>
          <a:p>
            <a:pPr indent="-393700" lvl="0" marL="457200" rtl="0" algn="l">
              <a:lnSpc>
                <a:spcPct val="107916"/>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FITTING THE MODEL TO TRAINING SET.</a:t>
            </a:r>
            <a:endParaRPr sz="2600">
              <a:highlight>
                <a:srgbClr val="FFFFFF"/>
              </a:highlight>
              <a:latin typeface="Calibri"/>
              <a:ea typeface="Calibri"/>
              <a:cs typeface="Calibri"/>
              <a:sym typeface="Calibri"/>
            </a:endParaRPr>
          </a:p>
          <a:p>
            <a:pPr indent="-393700" lvl="0" marL="457200" rtl="0" algn="l">
              <a:lnSpc>
                <a:spcPct val="107916"/>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SAVING THE MODEL</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CHECK ACCURACY OF TRAINED DATA W.R.T TRAIN SET.</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TEST THE TRAINED MODEL W.R.T TESTING SET.</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Calibri"/>
              <a:buAutoNum type="arabicPeriod"/>
            </a:pPr>
            <a:r>
              <a:rPr lang="en-US" sz="2600">
                <a:highlight>
                  <a:srgbClr val="FFFFFF"/>
                </a:highlight>
                <a:latin typeface="Calibri"/>
                <a:ea typeface="Calibri"/>
                <a:cs typeface="Calibri"/>
                <a:sym typeface="Calibri"/>
              </a:rPr>
              <a:t>CHECK ACCURACY OF TEST DATA W.R.T TEST SET.</a:t>
            </a:r>
            <a:endParaRPr sz="2600">
              <a:highlight>
                <a:srgbClr val="FFFFFF"/>
              </a:highlight>
              <a:latin typeface="Calibri"/>
              <a:ea typeface="Calibri"/>
              <a:cs typeface="Calibri"/>
              <a:sym typeface="Calibri"/>
            </a:endParaRPr>
          </a:p>
          <a:p>
            <a:pPr indent="-393700" lvl="0" marL="457200" rtl="0" algn="l">
              <a:lnSpc>
                <a:spcPct val="90000"/>
              </a:lnSpc>
              <a:spcBef>
                <a:spcPts val="0"/>
              </a:spcBef>
              <a:spcAft>
                <a:spcPts val="0"/>
              </a:spcAft>
              <a:buClr>
                <a:srgbClr val="000000"/>
              </a:buClr>
              <a:buSzPts val="2600"/>
              <a:buFont typeface="Roboto"/>
              <a:buAutoNum type="arabicPeriod"/>
            </a:pPr>
            <a:r>
              <a:rPr lang="en-US" sz="2600">
                <a:highlight>
                  <a:srgbClr val="FFFFFF"/>
                </a:highlight>
                <a:latin typeface="Calibri"/>
                <a:ea typeface="Calibri"/>
                <a:cs typeface="Calibri"/>
                <a:sym typeface="Calibri"/>
              </a:rPr>
              <a:t>BASED ON THE GENERATED GRAPHS AND USING THE ALGORITHM WE PREDICT THE COST OF THE HOUSE.</a:t>
            </a:r>
            <a:endParaRPr sz="2600">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8862eccbe4_0_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39" name="Google Shape;139;g8862eccbe4_0_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0" name="Google Shape;140;g8862eccbe4_0_2"/>
          <p:cNvSpPr txBox="1"/>
          <p:nvPr>
            <p:ph idx="1" type="body"/>
          </p:nvPr>
        </p:nvSpPr>
        <p:spPr>
          <a:xfrm>
            <a:off x="694950" y="5083550"/>
            <a:ext cx="10515600" cy="1488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house prices. The source of dataset is Kaggle. </a:t>
            </a:r>
            <a:r>
              <a:rPr lang="en-US"/>
              <a:t>We have used the read_csv() function of pandas to read the .csv file for dataset and head() function to display the first five lines of dataset.</a:t>
            </a:r>
            <a:endParaRPr/>
          </a:p>
        </p:txBody>
      </p:sp>
      <p:pic>
        <p:nvPicPr>
          <p:cNvPr id="141" name="Google Shape;141;g8862eccbe4_0_2"/>
          <p:cNvPicPr preferRelativeResize="0"/>
          <p:nvPr/>
        </p:nvPicPr>
        <p:blipFill>
          <a:blip r:embed="rId4">
            <a:alphaModFix/>
          </a:blip>
          <a:stretch>
            <a:fillRect/>
          </a:stretch>
        </p:blipFill>
        <p:spPr>
          <a:xfrm>
            <a:off x="152400" y="1113025"/>
            <a:ext cx="11755101" cy="39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8862eccbe4_0_256"/>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8" name="Google Shape;148;g8862eccbe4_0_25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9" name="Google Shape;149;g8862eccbe4_0_256"/>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0" name="Google Shape;150;g8862eccbe4_0_256"/>
          <p:cNvSpPr txBox="1"/>
          <p:nvPr>
            <p:ph idx="2" type="body"/>
          </p:nvPr>
        </p:nvSpPr>
        <p:spPr>
          <a:xfrm>
            <a:off x="838200" y="5273675"/>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1" name="Google Shape;151;g8862eccbe4_0_256"/>
          <p:cNvPicPr preferRelativeResize="0"/>
          <p:nvPr/>
        </p:nvPicPr>
        <p:blipFill>
          <a:blip r:embed="rId4">
            <a:alphaModFix/>
          </a:blip>
          <a:stretch>
            <a:fillRect/>
          </a:stretch>
        </p:blipFill>
        <p:spPr>
          <a:xfrm>
            <a:off x="2391750" y="1442574"/>
            <a:ext cx="6712150" cy="397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8862eccbe4_0_27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8" name="Google Shape;158;g8862eccbe4_0_27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9" name="Google Shape;159;g8862eccbe4_0_274"/>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0" name="Google Shape;160;g8862eccbe4_0_274"/>
          <p:cNvPicPr preferRelativeResize="0"/>
          <p:nvPr/>
        </p:nvPicPr>
        <p:blipFill>
          <a:blip r:embed="rId6">
            <a:alphaModFix/>
          </a:blip>
          <a:stretch>
            <a:fillRect/>
          </a:stretch>
        </p:blipFill>
        <p:spPr>
          <a:xfrm>
            <a:off x="152400" y="1113024"/>
            <a:ext cx="7081625" cy="543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88b04ac677_0_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7" name="Google Shape;167;g88b04ac677_0_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8" name="Google Shape;168;g88b04ac677_0_8"/>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US" sz="1800">
                <a:solidFill>
                  <a:srgbClr val="212529"/>
                </a:solidFill>
                <a:highlight>
                  <a:srgbClr val="FFFFFF"/>
                </a:highlight>
              </a:rPr>
              <a:t>Here we have created a simple graph between the features and the price using matplotlib library of Python.</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plot():</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is used to plot a graph between x and y.</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xlabel():</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is used to give a name to the x-axis.</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ylabel():</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is used to give a name to y-axis.</a:t>
            </a:r>
            <a:endParaRPr sz="1800">
              <a:solidFill>
                <a:srgbClr val="212529"/>
              </a:solidFill>
              <a:highlight>
                <a:srgbClr val="FFFFFF"/>
              </a:highlight>
            </a:endParaRPr>
          </a:p>
          <a:p>
            <a:pPr indent="0" lvl="0" marL="0" rtl="0" algn="l">
              <a:lnSpc>
                <a:spcPct val="110000"/>
              </a:lnSpc>
              <a:spcBef>
                <a:spcPts val="0"/>
              </a:spcBef>
              <a:spcAft>
                <a:spcPts val="0"/>
              </a:spcAft>
              <a:buNone/>
            </a:pPr>
            <a:r>
              <a:rPr b="1" lang="en-US" sz="1800">
                <a:solidFill>
                  <a:srgbClr val="212529"/>
                </a:solidFill>
                <a:highlight>
                  <a:srgbClr val="FFFFFF"/>
                </a:highlight>
              </a:rPr>
              <a:t>show():</a:t>
            </a:r>
            <a:endParaRPr b="1" sz="1800">
              <a:solidFill>
                <a:srgbClr val="212529"/>
              </a:solidFill>
              <a:highlight>
                <a:srgbClr val="FFFFFF"/>
              </a:highlight>
            </a:endParaRPr>
          </a:p>
          <a:p>
            <a:pPr indent="0" lvl="0" marL="0" rtl="0" algn="l">
              <a:lnSpc>
                <a:spcPct val="110000"/>
              </a:lnSpc>
              <a:spcBef>
                <a:spcPts val="0"/>
              </a:spcBef>
              <a:spcAft>
                <a:spcPts val="0"/>
              </a:spcAft>
              <a:buNone/>
            </a:pPr>
            <a:r>
              <a:rPr lang="en-US" sz="1800">
                <a:solidFill>
                  <a:srgbClr val="212529"/>
                </a:solidFill>
                <a:highlight>
                  <a:srgbClr val="FFFFFF"/>
                </a:highlight>
              </a:rPr>
              <a:t>This function displays the graph.</a:t>
            </a:r>
            <a:endParaRPr sz="18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69" name="Google Shape;169;g88b04ac677_0_8"/>
          <p:cNvPicPr preferRelativeResize="0"/>
          <p:nvPr/>
        </p:nvPicPr>
        <p:blipFill>
          <a:blip r:embed="rId4">
            <a:alphaModFix/>
          </a:blip>
          <a:stretch>
            <a:fillRect/>
          </a:stretch>
        </p:blipFill>
        <p:spPr>
          <a:xfrm>
            <a:off x="152400" y="1113025"/>
            <a:ext cx="7278600" cy="399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88b04ac677_0_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6" name="Google Shape;176;g88b04ac677_0_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7" name="Google Shape;177;g88b04ac677_0_17"/>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8" name="Google Shape;178;g88b04ac677_0_17"/>
          <p:cNvPicPr preferRelativeResize="0"/>
          <p:nvPr/>
        </p:nvPicPr>
        <p:blipFill>
          <a:blip r:embed="rId4">
            <a:alphaModFix/>
          </a:blip>
          <a:stretch>
            <a:fillRect/>
          </a:stretch>
        </p:blipFill>
        <p:spPr>
          <a:xfrm>
            <a:off x="351750" y="1113025"/>
            <a:ext cx="11155199" cy="21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2020-04-21T07:09:31Z</dcterms:created>
  <dc:creator>Pro.discoverpro@gmail.com</dc:creator>
</cp:coreProperties>
</file>