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22063E2-7AE1-4D37-A3F7-45B614D80B65}">
  <a:tblStyle styleId="{D22063E2-7AE1-4D37-A3F7-45B614D80B65}"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891377ba6d_0_3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g891377ba6d_0_3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891377ba6d_0_3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891377ba6d_0_4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891377ba6d_0_4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891377ba6d_0_4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91377ba6d_0_5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g891377ba6d_0_5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891377ba6d_0_5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891377ba6d_0_6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891377ba6d_0_6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891377ba6d_0_60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91377ba6d_0_6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891377ba6d_0_6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891377ba6d_0_6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91377ba6d_0_7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g891377ba6d_0_7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891377ba6d_0_7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891377ba6d_0_8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891377ba6d_0_8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891377ba6d_0_8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891377ba6d_0_8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g891377ba6d_0_8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g891377ba6d_0_8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891377ba6d_0_9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g891377ba6d_0_9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891377ba6d_0_9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891377ba6d_0_10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g891377ba6d_0_10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891377ba6d_0_10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891377ba6d_0_1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g891377ba6d_0_11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g891377ba6d_0_11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91377ba6d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g891377ba6d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891377ba6d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91377ba6d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891377ba6d_0_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891377ba6d_0_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91377ba6d_0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g891377ba6d_0_1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891377ba6d_0_1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891377ba6d_0_2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891377ba6d_0_2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891377ba6d_0_2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91377ba6d_0_3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891377ba6d_0_3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891377ba6d_0_34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 name="Shape 15"/>
        <p:cNvGrpSpPr/>
        <p:nvPr/>
      </p:nvGrpSpPr>
      <p:grpSpPr>
        <a:xfrm>
          <a:off x="0" y="0"/>
          <a:ext cx="0" cy="0"/>
          <a:chOff x="0" y="0"/>
          <a:chExt cx="0" cy="0"/>
        </a:xfrm>
      </p:grpSpPr>
      <p:sp>
        <p:nvSpPr>
          <p:cNvPr id="16" name="Google Shape;16;p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8" name="Google Shape;18;p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 name="Google Shape;1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jpg"/><Relationship Id="rId4" Type="http://schemas.openxmlformats.org/officeDocument/2006/relationships/image" Target="../media/image11.png"/><Relationship Id="rId9"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9.png"/><Relationship Id="rId7" Type="http://schemas.openxmlformats.org/officeDocument/2006/relationships/image" Target="../media/image13.png"/><Relationship Id="rId8"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thebalancesmb.com/quantitative-research-methods-using-cross-tabs-2297160" TargetMode="Externa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hyperlink" Target="https://scikit-learn.org/stable/modules/generated/sklearn.preprocessing.MinMaxScaler.html#sklearn.preprocessing.MinMaxScaler.fit" TargetMode="External"/><Relationship Id="rId5" Type="http://schemas.openxmlformats.org/officeDocument/2006/relationships/hyperlink" Target="https://scikit-learn.org/stable/modules/generated/sklearn.preprocessing.MinMaxScaler.html#sklearn.preprocessing.MinMaxScaler.transform" TargetMode="External"/><Relationship Id="rId6"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idx="1" type="body"/>
          </p:nvPr>
        </p:nvSpPr>
        <p:spPr>
          <a:xfrm>
            <a:off x="2468344" y="4870437"/>
            <a:ext cx="7957225" cy="786679"/>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2300"/>
              <a:buNone/>
            </a:pPr>
            <a:r>
              <a:rPr lang="en-US" sz="2300">
                <a:solidFill>
                  <a:schemeClr val="dk1"/>
                </a:solidFill>
                <a:latin typeface="Calibri"/>
                <a:ea typeface="Calibri"/>
                <a:cs typeface="Calibri"/>
                <a:sym typeface="Calibri"/>
              </a:rPr>
              <a:t>Shop no. 2, Narayan Smurti Building, Opp. Saraswati Book Depot,</a:t>
            </a:r>
            <a:endParaRPr/>
          </a:p>
          <a:p>
            <a:pPr indent="0" lvl="0" marL="0" rtl="0" algn="l">
              <a:lnSpc>
                <a:spcPct val="80000"/>
              </a:lnSpc>
              <a:spcBef>
                <a:spcPts val="1000"/>
              </a:spcBef>
              <a:spcAft>
                <a:spcPts val="0"/>
              </a:spcAft>
              <a:buClr>
                <a:schemeClr val="dk1"/>
              </a:buClr>
              <a:buSzPts val="2300"/>
              <a:buNone/>
            </a:pPr>
            <a:r>
              <a:rPr lang="en-US" sz="2300">
                <a:solidFill>
                  <a:schemeClr val="dk1"/>
                </a:solidFill>
                <a:latin typeface="Calibri"/>
                <a:ea typeface="Calibri"/>
                <a:cs typeface="Calibri"/>
                <a:sym typeface="Calibri"/>
              </a:rPr>
              <a:t>Near CIDCO Bus Stop, Thane West, India.    </a:t>
            </a:r>
            <a:endParaRPr/>
          </a:p>
        </p:txBody>
      </p:sp>
      <p:pic>
        <p:nvPicPr>
          <p:cNvPr id="90" name="Google Shape;90;p13"/>
          <p:cNvPicPr preferRelativeResize="0"/>
          <p:nvPr/>
        </p:nvPicPr>
        <p:blipFill rotWithShape="1">
          <a:blip r:embed="rId3">
            <a:alphaModFix/>
          </a:blip>
          <a:srcRect b="0" l="0" r="0" t="0"/>
          <a:stretch/>
        </p:blipFill>
        <p:spPr>
          <a:xfrm>
            <a:off x="8116389" y="2369613"/>
            <a:ext cx="2168434" cy="514340"/>
          </a:xfrm>
          <a:prstGeom prst="rect">
            <a:avLst/>
          </a:prstGeom>
          <a:noFill/>
          <a:ln>
            <a:noFill/>
          </a:ln>
        </p:spPr>
      </p:pic>
      <p:pic>
        <p:nvPicPr>
          <p:cNvPr id="91" name="Google Shape;91;p13"/>
          <p:cNvPicPr preferRelativeResize="0"/>
          <p:nvPr/>
        </p:nvPicPr>
        <p:blipFill rotWithShape="1">
          <a:blip r:embed="rId4">
            <a:alphaModFix/>
          </a:blip>
          <a:srcRect b="0" l="0" r="0" t="0"/>
          <a:stretch/>
        </p:blipFill>
        <p:spPr>
          <a:xfrm>
            <a:off x="2828243" y="367261"/>
            <a:ext cx="6185128" cy="918365"/>
          </a:xfrm>
          <a:prstGeom prst="rect">
            <a:avLst/>
          </a:prstGeom>
          <a:noFill/>
          <a:ln>
            <a:noFill/>
          </a:ln>
        </p:spPr>
      </p:pic>
      <p:grpSp>
        <p:nvGrpSpPr>
          <p:cNvPr id="92" name="Google Shape;92;p13"/>
          <p:cNvGrpSpPr/>
          <p:nvPr/>
        </p:nvGrpSpPr>
        <p:grpSpPr>
          <a:xfrm>
            <a:off x="855352" y="3208850"/>
            <a:ext cx="4993082" cy="1083164"/>
            <a:chOff x="855352" y="3208850"/>
            <a:chExt cx="4993082" cy="1083164"/>
          </a:xfrm>
        </p:grpSpPr>
        <p:sp>
          <p:nvSpPr>
            <p:cNvPr id="93" name="Google Shape;93;p13"/>
            <p:cNvSpPr txBox="1"/>
            <p:nvPr/>
          </p:nvSpPr>
          <p:spPr>
            <a:xfrm>
              <a:off x="1368001" y="3208850"/>
              <a:ext cx="4480433"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info@discoverprojects.com</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www.discoverprojects.com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pic>
          <p:nvPicPr>
            <p:cNvPr descr="Email Icons - Free Download, PNG and SVG" id="94" name="Google Shape;94;p13"/>
            <p:cNvPicPr preferRelativeResize="0"/>
            <p:nvPr/>
          </p:nvPicPr>
          <p:blipFill rotWithShape="1">
            <a:blip r:embed="rId5">
              <a:alphaModFix/>
            </a:blip>
            <a:srcRect b="0" l="0" r="0" t="0"/>
            <a:stretch/>
          </p:blipFill>
          <p:spPr>
            <a:xfrm>
              <a:off x="855352" y="3208850"/>
              <a:ext cx="411046" cy="411046"/>
            </a:xfrm>
            <a:prstGeom prst="rect">
              <a:avLst/>
            </a:prstGeom>
            <a:noFill/>
            <a:ln>
              <a:noFill/>
            </a:ln>
          </p:spPr>
        </p:pic>
        <p:pic>
          <p:nvPicPr>
            <p:cNvPr descr="Web development Computer Icons, website free png | PNGFuel" id="95" name="Google Shape;95;p13"/>
            <p:cNvPicPr preferRelativeResize="0"/>
            <p:nvPr/>
          </p:nvPicPr>
          <p:blipFill rotWithShape="1">
            <a:blip r:embed="rId6">
              <a:alphaModFix/>
            </a:blip>
            <a:srcRect b="0" l="0" r="0" t="0"/>
            <a:stretch/>
          </p:blipFill>
          <p:spPr>
            <a:xfrm>
              <a:off x="881899" y="3781531"/>
              <a:ext cx="357951" cy="352838"/>
            </a:xfrm>
            <a:prstGeom prst="rect">
              <a:avLst/>
            </a:prstGeom>
            <a:noFill/>
            <a:ln>
              <a:noFill/>
            </a:ln>
          </p:spPr>
        </p:pic>
      </p:grpSp>
      <p:grpSp>
        <p:nvGrpSpPr>
          <p:cNvPr id="96" name="Google Shape;96;p13"/>
          <p:cNvGrpSpPr/>
          <p:nvPr/>
        </p:nvGrpSpPr>
        <p:grpSpPr>
          <a:xfrm>
            <a:off x="6965811" y="3208850"/>
            <a:ext cx="4173960" cy="1083164"/>
            <a:chOff x="6965811" y="3208850"/>
            <a:chExt cx="4173960" cy="1083164"/>
          </a:xfrm>
        </p:grpSpPr>
        <p:pic>
          <p:nvPicPr>
            <p:cNvPr descr="Email Icons - Free Download, PNG and SVG" id="97" name="Google Shape;97;p13"/>
            <p:cNvPicPr preferRelativeResize="0"/>
            <p:nvPr/>
          </p:nvPicPr>
          <p:blipFill rotWithShape="1">
            <a:blip r:embed="rId5">
              <a:alphaModFix/>
            </a:blip>
            <a:srcRect b="0" l="0" r="0" t="0"/>
            <a:stretch/>
          </p:blipFill>
          <p:spPr>
            <a:xfrm>
              <a:off x="6965811" y="3208850"/>
              <a:ext cx="411046" cy="411046"/>
            </a:xfrm>
            <a:prstGeom prst="rect">
              <a:avLst/>
            </a:prstGeom>
            <a:noFill/>
            <a:ln>
              <a:noFill/>
            </a:ln>
          </p:spPr>
        </p:pic>
        <p:pic>
          <p:nvPicPr>
            <p:cNvPr descr="Web development Computer Icons, website free png | PNGFuel" id="98" name="Google Shape;98;p13"/>
            <p:cNvPicPr preferRelativeResize="0"/>
            <p:nvPr/>
          </p:nvPicPr>
          <p:blipFill rotWithShape="1">
            <a:blip r:embed="rId6">
              <a:alphaModFix/>
            </a:blip>
            <a:srcRect b="0" l="0" r="0" t="0"/>
            <a:stretch/>
          </p:blipFill>
          <p:spPr>
            <a:xfrm>
              <a:off x="7028429" y="3755417"/>
              <a:ext cx="357951" cy="352838"/>
            </a:xfrm>
            <a:prstGeom prst="rect">
              <a:avLst/>
            </a:prstGeom>
            <a:noFill/>
            <a:ln>
              <a:noFill/>
            </a:ln>
          </p:spPr>
        </p:pic>
        <p:sp>
          <p:nvSpPr>
            <p:cNvPr id="99" name="Google Shape;99;p13"/>
            <p:cNvSpPr txBox="1"/>
            <p:nvPr/>
          </p:nvSpPr>
          <p:spPr>
            <a:xfrm>
              <a:off x="7487984" y="3208850"/>
              <a:ext cx="3651786"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pro.aiskool@gmail.com</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www.aiskool.com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grpSp>
      <p:pic>
        <p:nvPicPr>
          <p:cNvPr descr="Address, location, map, map marker icon" id="100" name="Google Shape;100;p13"/>
          <p:cNvPicPr preferRelativeResize="0"/>
          <p:nvPr/>
        </p:nvPicPr>
        <p:blipFill rotWithShape="1">
          <a:blip r:embed="rId7">
            <a:alphaModFix/>
          </a:blip>
          <a:srcRect b="0" l="0" r="0" t="0"/>
          <a:stretch/>
        </p:blipFill>
        <p:spPr>
          <a:xfrm>
            <a:off x="1380134" y="4743333"/>
            <a:ext cx="808600" cy="808600"/>
          </a:xfrm>
          <a:prstGeom prst="rect">
            <a:avLst/>
          </a:prstGeom>
          <a:noFill/>
          <a:ln>
            <a:noFill/>
          </a:ln>
        </p:spPr>
      </p:pic>
      <p:grpSp>
        <p:nvGrpSpPr>
          <p:cNvPr id="101" name="Google Shape;101;p13"/>
          <p:cNvGrpSpPr/>
          <p:nvPr/>
        </p:nvGrpSpPr>
        <p:grpSpPr>
          <a:xfrm>
            <a:off x="3046148" y="5755558"/>
            <a:ext cx="5584964" cy="675566"/>
            <a:chOff x="3046148" y="5755558"/>
            <a:chExt cx="5584964" cy="675566"/>
          </a:xfrm>
        </p:grpSpPr>
        <p:pic>
          <p:nvPicPr>
            <p:cNvPr descr="Call, contact us, phone icon" id="102" name="Google Shape;102;p13"/>
            <p:cNvPicPr preferRelativeResize="0"/>
            <p:nvPr/>
          </p:nvPicPr>
          <p:blipFill rotWithShape="1">
            <a:blip r:embed="rId8">
              <a:alphaModFix/>
            </a:blip>
            <a:srcRect b="0" l="0" r="0" t="0"/>
            <a:stretch/>
          </p:blipFill>
          <p:spPr>
            <a:xfrm>
              <a:off x="3046148" y="5755558"/>
              <a:ext cx="675566" cy="675566"/>
            </a:xfrm>
            <a:prstGeom prst="rect">
              <a:avLst/>
            </a:prstGeom>
            <a:noFill/>
            <a:ln>
              <a:noFill/>
            </a:ln>
          </p:spPr>
        </p:pic>
        <p:sp>
          <p:nvSpPr>
            <p:cNvPr id="103" name="Google Shape;103;p13"/>
            <p:cNvSpPr/>
            <p:nvPr/>
          </p:nvSpPr>
          <p:spPr>
            <a:xfrm>
              <a:off x="4190473" y="5857460"/>
              <a:ext cx="4440639" cy="44627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300" u="none" cap="none" strike="noStrike">
                  <a:solidFill>
                    <a:schemeClr val="dk1"/>
                  </a:solidFill>
                  <a:latin typeface="Calibri"/>
                  <a:ea typeface="Calibri"/>
                  <a:cs typeface="Calibri"/>
                  <a:sym typeface="Calibri"/>
                </a:rPr>
                <a:t>+91 9967478289 / +91 9167769993</a:t>
              </a:r>
              <a:endParaRPr/>
            </a:p>
          </p:txBody>
        </p:sp>
      </p:grpSp>
      <p:pic>
        <p:nvPicPr>
          <p:cNvPr id="104" name="Google Shape;104;p13"/>
          <p:cNvPicPr preferRelativeResize="0"/>
          <p:nvPr/>
        </p:nvPicPr>
        <p:blipFill rotWithShape="1">
          <a:blip r:embed="rId9">
            <a:alphaModFix/>
          </a:blip>
          <a:srcRect b="0" l="0" r="0" t="0"/>
          <a:stretch/>
        </p:blipFill>
        <p:spPr>
          <a:xfrm>
            <a:off x="1550882" y="2118477"/>
            <a:ext cx="3872291" cy="763398"/>
          </a:xfrm>
          <a:prstGeom prst="rect">
            <a:avLst/>
          </a:prstGeom>
          <a:noFill/>
          <a:ln>
            <a:noFill/>
          </a:ln>
        </p:spPr>
      </p:pic>
      <p:cxnSp>
        <p:nvCxnSpPr>
          <p:cNvPr id="105" name="Google Shape;105;p13"/>
          <p:cNvCxnSpPr/>
          <p:nvPr/>
        </p:nvCxnSpPr>
        <p:spPr>
          <a:xfrm flipH="1" rot="10800000">
            <a:off x="328821" y="137067"/>
            <a:ext cx="11234057" cy="8709"/>
          </a:xfrm>
          <a:prstGeom prst="straightConnector1">
            <a:avLst/>
          </a:prstGeom>
          <a:noFill/>
          <a:ln cap="flat" cmpd="sng" w="95250">
            <a:solidFill>
              <a:srgbClr val="7F7F7F"/>
            </a:solidFill>
            <a:prstDash val="solid"/>
            <a:round/>
            <a:headEnd len="sm" w="sm" type="none"/>
            <a:tailEnd len="sm" w="sm" type="none"/>
          </a:ln>
        </p:spPr>
      </p:cxnSp>
      <p:cxnSp>
        <p:nvCxnSpPr>
          <p:cNvPr id="106" name="Google Shape;106;p13"/>
          <p:cNvCxnSpPr/>
          <p:nvPr/>
        </p:nvCxnSpPr>
        <p:spPr>
          <a:xfrm flipH="1" rot="10800000">
            <a:off x="614695" y="6607130"/>
            <a:ext cx="11234057" cy="8709"/>
          </a:xfrm>
          <a:prstGeom prst="straightConnector1">
            <a:avLst/>
          </a:prstGeom>
          <a:noFill/>
          <a:ln cap="flat" cmpd="sng" w="95250">
            <a:solidFill>
              <a:srgbClr val="7F7F7F"/>
            </a:solidFill>
            <a:prstDash val="solid"/>
            <a:round/>
            <a:headEnd len="sm" w="sm" type="none"/>
            <a:tailEnd len="sm" w="sm" type="none"/>
          </a:ln>
        </p:spPr>
      </p:cxnSp>
      <p:graphicFrame>
        <p:nvGraphicFramePr>
          <p:cNvPr id="107" name="Google Shape;107;p13"/>
          <p:cNvGraphicFramePr/>
          <p:nvPr/>
        </p:nvGraphicFramePr>
        <p:xfrm>
          <a:off x="1784434" y="1373406"/>
          <a:ext cx="3000000" cy="3000000"/>
        </p:xfrm>
        <a:graphic>
          <a:graphicData uri="http://schemas.openxmlformats.org/drawingml/2006/table">
            <a:tbl>
              <a:tblPr bandRow="1" firstRow="1">
                <a:noFill/>
                <a:tableStyleId>{D22063E2-7AE1-4D37-A3F7-45B614D80B65}</a:tableStyleId>
              </a:tblPr>
              <a:tblGrid>
                <a:gridCol w="2032000"/>
                <a:gridCol w="2032000"/>
                <a:gridCol w="2032000"/>
                <a:gridCol w="2032000"/>
              </a:tblGrid>
              <a:tr h="370850">
                <a:tc>
                  <a:txBody>
                    <a:bodyPr/>
                    <a:lstStyle/>
                    <a:p>
                      <a:pPr indent="0" lvl="0" marL="0" marR="0" rtl="0" algn="ctr">
                        <a:spcBef>
                          <a:spcPts val="0"/>
                        </a:spcBef>
                        <a:spcAft>
                          <a:spcPts val="0"/>
                        </a:spcAft>
                        <a:buNone/>
                      </a:pPr>
                      <a:r>
                        <a:rPr lang="en-US" sz="1800" u="none" cap="none" strike="noStrike"/>
                        <a:t>PROJECTS</a:t>
                      </a:r>
                      <a:endParaRPr sz="1800" u="none" cap="none" strike="noStrike">
                        <a:solidFill>
                          <a:schemeClr val="lt1"/>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t>PRODUCTS</a:t>
                      </a:r>
                      <a:endParaRPr sz="1800" u="none" cap="none" strike="noStrike">
                        <a:solidFill>
                          <a:schemeClr val="lt1"/>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t>COURSE</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u="none" cap="none" strike="noStrike"/>
                        <a:t>INTERNSHIP</a:t>
                      </a:r>
                      <a:endParaRPr sz="1800" u="none" cap="none" strike="noStrike">
                        <a:solidFill>
                          <a:schemeClr val="lt1"/>
                        </a:solidFill>
                      </a:endParaRPr>
                    </a:p>
                  </a:txBody>
                  <a:tcPr marT="45725" marB="45725" marR="91450" marL="91450"/>
                </a:tc>
              </a:tr>
            </a:tbl>
          </a:graphicData>
        </a:graphic>
      </p:graphicFrame>
      <p:cxnSp>
        <p:nvCxnSpPr>
          <p:cNvPr id="108" name="Google Shape;108;p13"/>
          <p:cNvCxnSpPr/>
          <p:nvPr/>
        </p:nvCxnSpPr>
        <p:spPr>
          <a:xfrm>
            <a:off x="855352" y="4390456"/>
            <a:ext cx="10623286" cy="25902"/>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500"/>
                                        <p:tgtEl>
                                          <p:spTgt spid="9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500"/>
                                        <p:tgtEl>
                                          <p:spTgt spid="1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p:tgtEl>
                                          <p:spTgt spid="10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500"/>
                                        <p:tgtEl>
                                          <p:spTgt spid="9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500"/>
                                        <p:tgtEl>
                                          <p:spTgt spid="9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p:tgtEl>
                                          <p:spTgt spid="10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p:tgtEl>
                                          <p:spTgt spid="1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 calcmode="lin" valueType="num">
                                      <p:cBhvr additive="base">
                                        <p:cTn dur="500"/>
                                        <p:tgtEl>
                                          <p:spTgt spid="8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anim calcmode="lin" valueType="num">
                                      <p:cBhvr additive="base">
                                        <p:cTn dur="500"/>
                                        <p:tgtEl>
                                          <p:spTgt spid="8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500"/>
                                        <p:tgtEl>
                                          <p:spTgt spid="10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500"/>
                                        <p:tgtEl>
                                          <p:spTgt spid="10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p:tgtEl>
                                          <p:spTgt spid="10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Splitting Data</a:t>
            </a:r>
            <a:r>
              <a:rPr lang="en-US" sz="3959">
                <a:solidFill>
                  <a:schemeClr val="lt1"/>
                </a:solidFill>
                <a:latin typeface="Calibri"/>
                <a:ea typeface="Calibri"/>
                <a:cs typeface="Calibri"/>
                <a:sym typeface="Calibri"/>
              </a:rPr>
              <a:t> </a:t>
            </a:r>
            <a:endParaRPr sz="3959"/>
          </a:p>
        </p:txBody>
      </p:sp>
      <p:pic>
        <p:nvPicPr>
          <p:cNvPr id="186" name="Google Shape;186;p22"/>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87" name="Google Shape;187;p22"/>
          <p:cNvSpPr txBox="1"/>
          <p:nvPr>
            <p:ph idx="1" type="body"/>
          </p:nvPr>
        </p:nvSpPr>
        <p:spPr>
          <a:xfrm>
            <a:off x="429750" y="3240975"/>
            <a:ext cx="11155200" cy="3205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sz="1800">
                <a:solidFill>
                  <a:srgbClr val="212529"/>
                </a:solidFill>
                <a:highlight>
                  <a:srgbClr val="FFFFFF"/>
                </a:highlight>
              </a:rPr>
              <a:t>Python has a library sklearn which contains a function ‘train_test_split’. This function is used to Split arrays or matrices into random train and test subsets.</a:t>
            </a:r>
            <a:endParaRPr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t/>
            </a:r>
            <a:endParaRPr b="1"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rPr b="1" lang="en-US" sz="1800">
                <a:solidFill>
                  <a:srgbClr val="212529"/>
                </a:solidFill>
                <a:highlight>
                  <a:srgbClr val="FFFFFF"/>
                </a:highlight>
              </a:rPr>
              <a:t>test_size </a:t>
            </a:r>
            <a:r>
              <a:rPr b="1" i="1" lang="en-US" sz="1800">
                <a:solidFill>
                  <a:srgbClr val="212529"/>
                </a:solidFill>
                <a:highlight>
                  <a:srgbClr val="FFFFFF"/>
                </a:highlight>
              </a:rPr>
              <a:t>float or int, default=None:</a:t>
            </a:r>
            <a:endParaRPr b="1" i="1" sz="1800">
              <a:solidFill>
                <a:srgbClr val="212529"/>
              </a:solidFill>
              <a:highlight>
                <a:srgbClr val="FFFFFF"/>
              </a:highlight>
            </a:endParaRPr>
          </a:p>
          <a:p>
            <a:pPr indent="0" lvl="0" marL="0" rtl="0" algn="l">
              <a:lnSpc>
                <a:spcPct val="115000"/>
              </a:lnSpc>
              <a:spcBef>
                <a:spcPts val="0"/>
              </a:spcBef>
              <a:spcAft>
                <a:spcPts val="0"/>
              </a:spcAft>
              <a:buClr>
                <a:schemeClr val="dk1"/>
              </a:buClr>
              <a:buSzPts val="1100"/>
              <a:buNone/>
            </a:pPr>
            <a:r>
              <a:rPr lang="en-US" sz="1800">
                <a:solidFill>
                  <a:srgbClr val="212529"/>
                </a:solidFill>
                <a:highlight>
                  <a:srgbClr val="FFFFFF"/>
                </a:highlight>
              </a:rPr>
              <a:t>If float, should be between 0.0 and 1.0 and represent the proportion of the dataset to include in the test split. If int, represents the absolute number of test samples. If None, the value is set to the complement of the train size. If </a:t>
            </a:r>
            <a:r>
              <a:rPr lang="en-US" sz="1800">
                <a:solidFill>
                  <a:srgbClr val="222222"/>
                </a:solidFill>
                <a:highlight>
                  <a:srgbClr val="FFFFFF"/>
                </a:highlight>
              </a:rPr>
              <a:t>train_size</a:t>
            </a:r>
            <a:r>
              <a:rPr lang="en-US" sz="1800">
                <a:solidFill>
                  <a:srgbClr val="212529"/>
                </a:solidFill>
                <a:highlight>
                  <a:srgbClr val="FFFFFF"/>
                </a:highlight>
              </a:rPr>
              <a:t> is also None, it will be set to 0.25.</a:t>
            </a:r>
            <a:endParaRPr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None/>
            </a:pPr>
            <a:r>
              <a:rPr b="1" lang="en-US" sz="1800">
                <a:solidFill>
                  <a:srgbClr val="212529"/>
                </a:solidFill>
                <a:highlight>
                  <a:srgbClr val="FFFFFF"/>
                </a:highlight>
              </a:rPr>
              <a:t>random_state </a:t>
            </a:r>
            <a:r>
              <a:rPr b="1" i="1" lang="en-US" sz="1800">
                <a:solidFill>
                  <a:srgbClr val="212529"/>
                </a:solidFill>
                <a:highlight>
                  <a:srgbClr val="FFFFFF"/>
                </a:highlight>
              </a:rPr>
              <a:t>int or RandomState instance, default=None</a:t>
            </a:r>
            <a:endParaRPr b="1" i="1"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US" sz="1800">
                <a:solidFill>
                  <a:srgbClr val="212529"/>
                </a:solidFill>
                <a:highlight>
                  <a:srgbClr val="FFFFFF"/>
                </a:highlight>
              </a:rPr>
              <a:t>Controls the shuffling applied to the data before applying the split. Pass an int for reproducible output across multiple function calls. </a:t>
            </a:r>
            <a:endParaRPr sz="1800">
              <a:solidFill>
                <a:srgbClr val="212529"/>
              </a:solidFill>
              <a:highlight>
                <a:srgbClr val="FFFFFF"/>
              </a:highlight>
            </a:endParaRPr>
          </a:p>
          <a:p>
            <a:pPr indent="-50800" lvl="0" marL="228600" rtl="0" algn="l">
              <a:lnSpc>
                <a:spcPct val="90000"/>
              </a:lnSpc>
              <a:spcBef>
                <a:spcPts val="1200"/>
              </a:spcBef>
              <a:spcAft>
                <a:spcPts val="0"/>
              </a:spcAft>
              <a:buClr>
                <a:schemeClr val="dk1"/>
              </a:buClr>
              <a:buSzPts val="2800"/>
              <a:buNone/>
            </a:pPr>
            <a:r>
              <a:t/>
            </a:r>
            <a:endParaRPr sz="1800">
              <a:solidFill>
                <a:srgbClr val="212529"/>
              </a:solidFill>
              <a:highlight>
                <a:srgbClr val="FFFFFF"/>
              </a:highlight>
            </a:endParaRPr>
          </a:p>
        </p:txBody>
      </p:sp>
      <p:pic>
        <p:nvPicPr>
          <p:cNvPr id="188" name="Google Shape;188;p22"/>
          <p:cNvPicPr preferRelativeResize="0"/>
          <p:nvPr/>
        </p:nvPicPr>
        <p:blipFill>
          <a:blip r:embed="rId4">
            <a:alphaModFix/>
          </a:blip>
          <a:stretch>
            <a:fillRect/>
          </a:stretch>
        </p:blipFill>
        <p:spPr>
          <a:xfrm>
            <a:off x="179675" y="1463113"/>
            <a:ext cx="11832650" cy="928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Selecting Algorithm</a:t>
            </a:r>
            <a:r>
              <a:rPr lang="en-US" sz="3959">
                <a:solidFill>
                  <a:schemeClr val="lt1"/>
                </a:solidFill>
                <a:latin typeface="Calibri"/>
                <a:ea typeface="Calibri"/>
                <a:cs typeface="Calibri"/>
                <a:sym typeface="Calibri"/>
              </a:rPr>
              <a:t> </a:t>
            </a:r>
            <a:endParaRPr sz="3959"/>
          </a:p>
        </p:txBody>
      </p:sp>
      <p:pic>
        <p:nvPicPr>
          <p:cNvPr id="195" name="Google Shape;195;p23"/>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96" name="Google Shape;196;p23"/>
          <p:cNvSpPr txBox="1"/>
          <p:nvPr>
            <p:ph idx="1" type="body"/>
          </p:nvPr>
        </p:nvSpPr>
        <p:spPr>
          <a:xfrm>
            <a:off x="429750" y="3706550"/>
            <a:ext cx="11155200" cy="2739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None/>
            </a:pPr>
            <a:r>
              <a:rPr lang="en-US" sz="2400">
                <a:solidFill>
                  <a:srgbClr val="212529"/>
                </a:solidFill>
                <a:highlight>
                  <a:srgbClr val="FFFFFF"/>
                </a:highlight>
              </a:rPr>
              <a:t>The algorithm that we have used is Linear Regression.</a:t>
            </a:r>
            <a:endParaRPr sz="24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None/>
            </a:pPr>
            <a:r>
              <a:rPr lang="en-US" sz="2400">
                <a:solidFill>
                  <a:srgbClr val="212529"/>
                </a:solidFill>
                <a:highlight>
                  <a:srgbClr val="FFFFFF"/>
                </a:highlight>
              </a:rPr>
              <a:t>LinearRegression() fits a linear model with coefficients w = (w1, …, wp) to minimize the residual sum of squares between the observed targets in the dataset, and the targets predicted by the linear approximation.</a:t>
            </a:r>
            <a:endParaRPr sz="24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US" sz="2400">
                <a:solidFill>
                  <a:srgbClr val="212529"/>
                </a:solidFill>
                <a:highlight>
                  <a:srgbClr val="FFFFFF"/>
                </a:highlight>
              </a:rPr>
              <a:t>model is the object for LinearRegression().</a:t>
            </a:r>
            <a:endParaRPr sz="2400">
              <a:solidFill>
                <a:srgbClr val="212529"/>
              </a:solidFill>
              <a:highlight>
                <a:srgbClr val="FFFFFF"/>
              </a:highlight>
            </a:endParaRPr>
          </a:p>
          <a:p>
            <a:pPr indent="-50800" lvl="0" marL="228600" rtl="0" algn="l">
              <a:lnSpc>
                <a:spcPct val="90000"/>
              </a:lnSpc>
              <a:spcBef>
                <a:spcPts val="1200"/>
              </a:spcBef>
              <a:spcAft>
                <a:spcPts val="0"/>
              </a:spcAft>
              <a:buClr>
                <a:schemeClr val="dk1"/>
              </a:buClr>
              <a:buSzPts val="2800"/>
              <a:buNone/>
            </a:pPr>
            <a:r>
              <a:t/>
            </a:r>
            <a:endParaRPr sz="1800">
              <a:solidFill>
                <a:srgbClr val="212529"/>
              </a:solidFill>
              <a:highlight>
                <a:srgbClr val="FFFFFF"/>
              </a:highlight>
            </a:endParaRPr>
          </a:p>
        </p:txBody>
      </p:sp>
      <p:pic>
        <p:nvPicPr>
          <p:cNvPr id="197" name="Google Shape;197;p23"/>
          <p:cNvPicPr preferRelativeResize="0"/>
          <p:nvPr/>
        </p:nvPicPr>
        <p:blipFill>
          <a:blip r:embed="rId4">
            <a:alphaModFix/>
          </a:blip>
          <a:stretch>
            <a:fillRect/>
          </a:stretch>
        </p:blipFill>
        <p:spPr>
          <a:xfrm>
            <a:off x="1083525" y="1274175"/>
            <a:ext cx="8263400" cy="1490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Fitting the model to trained dataset</a:t>
            </a:r>
            <a:r>
              <a:rPr lang="en-US" sz="3959">
                <a:solidFill>
                  <a:schemeClr val="lt1"/>
                </a:solidFill>
                <a:latin typeface="Calibri"/>
                <a:ea typeface="Calibri"/>
                <a:cs typeface="Calibri"/>
                <a:sym typeface="Calibri"/>
              </a:rPr>
              <a:t> </a:t>
            </a:r>
            <a:endParaRPr sz="3959"/>
          </a:p>
        </p:txBody>
      </p:sp>
      <p:pic>
        <p:nvPicPr>
          <p:cNvPr id="204" name="Google Shape;204;p2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05" name="Google Shape;205;p24"/>
          <p:cNvSpPr txBox="1"/>
          <p:nvPr>
            <p:ph idx="1" type="body"/>
          </p:nvPr>
        </p:nvSpPr>
        <p:spPr>
          <a:xfrm>
            <a:off x="429750" y="4154200"/>
            <a:ext cx="11155200" cy="22920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have used the fit() function to fit our model to the training dataset and hence passed the parameters for the same.</a:t>
            </a:r>
            <a:endParaRPr sz="2400">
              <a:solidFill>
                <a:srgbClr val="212529"/>
              </a:solidFill>
              <a:highlight>
                <a:srgbClr val="FFFFFF"/>
              </a:highlight>
            </a:endParaRPr>
          </a:p>
        </p:txBody>
      </p:sp>
      <p:pic>
        <p:nvPicPr>
          <p:cNvPr id="206" name="Google Shape;206;p24"/>
          <p:cNvPicPr preferRelativeResize="0"/>
          <p:nvPr/>
        </p:nvPicPr>
        <p:blipFill>
          <a:blip r:embed="rId4">
            <a:alphaModFix/>
          </a:blip>
          <a:stretch>
            <a:fillRect/>
          </a:stretch>
        </p:blipFill>
        <p:spPr>
          <a:xfrm>
            <a:off x="1374788" y="1578571"/>
            <a:ext cx="9722725" cy="1805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Saving the model</a:t>
            </a:r>
            <a:endParaRPr sz="3959"/>
          </a:p>
        </p:txBody>
      </p:sp>
      <p:pic>
        <p:nvPicPr>
          <p:cNvPr id="213" name="Google Shape;213;p2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14" name="Google Shape;214;p25"/>
          <p:cNvSpPr txBox="1"/>
          <p:nvPr>
            <p:ph idx="1" type="body"/>
          </p:nvPr>
        </p:nvSpPr>
        <p:spPr>
          <a:xfrm>
            <a:off x="429750" y="4942050"/>
            <a:ext cx="11155200" cy="15042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can use the Pickle library in Python to save our model. In this code we can see that the model has been saved as a string.</a:t>
            </a:r>
            <a:endParaRPr sz="2400">
              <a:solidFill>
                <a:srgbClr val="212529"/>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So, first we save the model as a string, then we load it and use it to make predictions.</a:t>
            </a:r>
            <a:endParaRPr sz="2400">
              <a:solidFill>
                <a:srgbClr val="212529"/>
              </a:solidFill>
              <a:highlight>
                <a:srgbClr val="FFFFFF"/>
              </a:highlight>
            </a:endParaRPr>
          </a:p>
        </p:txBody>
      </p:sp>
      <p:pic>
        <p:nvPicPr>
          <p:cNvPr id="215" name="Google Shape;215;p25"/>
          <p:cNvPicPr preferRelativeResize="0"/>
          <p:nvPr/>
        </p:nvPicPr>
        <p:blipFill>
          <a:blip r:embed="rId4">
            <a:alphaModFix/>
          </a:blip>
          <a:stretch>
            <a:fillRect/>
          </a:stretch>
        </p:blipFill>
        <p:spPr>
          <a:xfrm>
            <a:off x="1298400" y="1036825"/>
            <a:ext cx="9266150" cy="3829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Confusion Matrix</a:t>
            </a:r>
            <a:endParaRPr sz="3959"/>
          </a:p>
        </p:txBody>
      </p:sp>
      <p:pic>
        <p:nvPicPr>
          <p:cNvPr id="222" name="Google Shape;222;p2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23" name="Google Shape;223;p26"/>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Confusion Matrix function is present in the sklearn library of Python. </a:t>
            </a:r>
            <a:r>
              <a:rPr lang="en-US" sz="2400">
                <a:solidFill>
                  <a:srgbClr val="222222"/>
                </a:solidFill>
                <a:highlight>
                  <a:srgbClr val="FFFFFF"/>
                </a:highlight>
              </a:rPr>
              <a:t>A </a:t>
            </a:r>
            <a:r>
              <a:rPr b="1" lang="en-US" sz="2400">
                <a:solidFill>
                  <a:srgbClr val="222222"/>
                </a:solidFill>
                <a:highlight>
                  <a:srgbClr val="FFFFFF"/>
                </a:highlight>
              </a:rPr>
              <a:t>confusion matrix</a:t>
            </a:r>
            <a:r>
              <a:rPr lang="en-US" sz="2400">
                <a:solidFill>
                  <a:srgbClr val="222222"/>
                </a:solidFill>
                <a:highlight>
                  <a:srgbClr val="FFFFFF"/>
                </a:highlight>
              </a:rPr>
              <a:t> is a table that is often used to describe the performance of a classification model (or “classifier”) on a set of test data for which the true values are known. It allows the visualization of the performance of an algorithm.</a:t>
            </a:r>
            <a:endParaRPr sz="2400">
              <a:solidFill>
                <a:srgbClr val="222222"/>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400">
                <a:solidFill>
                  <a:srgbClr val="222222"/>
                </a:solidFill>
                <a:highlight>
                  <a:srgbClr val="FFFFFF"/>
                </a:highlight>
              </a:rPr>
              <a:t>In this code we have used a cut-off. This is because we have converted all the values in the dataset into binary by using the zeroes_like() function so that no error because of continuous data occurs.</a:t>
            </a:r>
            <a:endParaRPr sz="2400">
              <a:solidFill>
                <a:srgbClr val="222222"/>
              </a:solidFill>
              <a:highlight>
                <a:srgbClr val="FFFFFF"/>
              </a:highlight>
            </a:endParaRPr>
          </a:p>
        </p:txBody>
      </p:sp>
      <p:pic>
        <p:nvPicPr>
          <p:cNvPr id="224" name="Google Shape;224;p26"/>
          <p:cNvPicPr preferRelativeResize="0"/>
          <p:nvPr/>
        </p:nvPicPr>
        <p:blipFill>
          <a:blip r:embed="rId4">
            <a:alphaModFix/>
          </a:blip>
          <a:stretch>
            <a:fillRect/>
          </a:stretch>
        </p:blipFill>
        <p:spPr>
          <a:xfrm>
            <a:off x="559550" y="1105413"/>
            <a:ext cx="10895600" cy="317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Precision, Recall, Support, Fscore</a:t>
            </a:r>
            <a:endParaRPr sz="3959"/>
          </a:p>
        </p:txBody>
      </p:sp>
      <p:pic>
        <p:nvPicPr>
          <p:cNvPr id="231" name="Google Shape;231;p2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32" name="Google Shape;232;p27"/>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100">
                <a:solidFill>
                  <a:srgbClr val="212529"/>
                </a:solidFill>
                <a:highlight>
                  <a:srgbClr val="FFFFFF"/>
                </a:highlight>
              </a:rPr>
              <a:t>The </a:t>
            </a:r>
            <a:r>
              <a:rPr b="1" lang="en-US" sz="2100">
                <a:solidFill>
                  <a:srgbClr val="212529"/>
                </a:solidFill>
                <a:highlight>
                  <a:srgbClr val="FFFFFF"/>
                </a:highlight>
              </a:rPr>
              <a:t>precision</a:t>
            </a:r>
            <a:r>
              <a:rPr lang="en-US" sz="2100">
                <a:solidFill>
                  <a:srgbClr val="212529"/>
                </a:solidFill>
                <a:highlight>
                  <a:srgbClr val="FFFFFF"/>
                </a:highlight>
              </a:rPr>
              <a:t> is intuitively the ability of the classifier not to label as positive a sample that is negative. The </a:t>
            </a:r>
            <a:r>
              <a:rPr b="1" lang="en-US" sz="2100">
                <a:solidFill>
                  <a:srgbClr val="212529"/>
                </a:solidFill>
                <a:highlight>
                  <a:srgbClr val="FFFFFF"/>
                </a:highlight>
              </a:rPr>
              <a:t>recall</a:t>
            </a:r>
            <a:r>
              <a:rPr lang="en-US" sz="2100">
                <a:solidFill>
                  <a:srgbClr val="212529"/>
                </a:solidFill>
                <a:highlight>
                  <a:srgbClr val="FFFFFF"/>
                </a:highlight>
              </a:rPr>
              <a:t> is intuitively the ability of the classifier to find all the positive samples.The </a:t>
            </a:r>
            <a:r>
              <a:rPr b="1" lang="en-US" sz="2100">
                <a:solidFill>
                  <a:srgbClr val="212529"/>
                </a:solidFill>
                <a:highlight>
                  <a:srgbClr val="FFFFFF"/>
                </a:highlight>
              </a:rPr>
              <a:t>F-beta score</a:t>
            </a:r>
            <a:r>
              <a:rPr lang="en-US" sz="2100">
                <a:solidFill>
                  <a:srgbClr val="212529"/>
                </a:solidFill>
                <a:highlight>
                  <a:srgbClr val="FFFFFF"/>
                </a:highlight>
              </a:rPr>
              <a:t> can be interpreted as a weighted harmonic mean of the precision and recall, where an F-beta score reaches its best value at 1 and worst score at 0.The support is the number of occurrences of each class in </a:t>
            </a:r>
            <a:r>
              <a:rPr lang="en-US" sz="2100">
                <a:solidFill>
                  <a:srgbClr val="222222"/>
                </a:solidFill>
                <a:highlight>
                  <a:srgbClr val="FFFFFF"/>
                </a:highlight>
              </a:rPr>
              <a:t>y_true</a:t>
            </a:r>
            <a:r>
              <a:rPr lang="en-US" sz="2100">
                <a:solidFill>
                  <a:srgbClr val="212529"/>
                </a:solidFill>
                <a:highlight>
                  <a:srgbClr val="FFFFFF"/>
                </a:highlight>
              </a:rPr>
              <a:t>. We have used the </a:t>
            </a:r>
            <a:r>
              <a:rPr lang="en-US" sz="2100">
                <a:highlight>
                  <a:srgbClr val="FFFFFE"/>
                </a:highlight>
              </a:rPr>
              <a:t>precision_recall_fscore_support</a:t>
            </a:r>
            <a:r>
              <a:rPr lang="en-US" sz="2100">
                <a:solidFill>
                  <a:srgbClr val="212529"/>
                </a:solidFill>
                <a:highlight>
                  <a:srgbClr val="FFFFFF"/>
                </a:highlight>
              </a:rPr>
              <a:t>() function for the same. And, again we have used the cut-off values for converting the array into binary.</a:t>
            </a:r>
            <a:endParaRPr sz="2100">
              <a:solidFill>
                <a:srgbClr val="212529"/>
              </a:solidFill>
              <a:highlight>
                <a:srgbClr val="FFFFFF"/>
              </a:highlight>
            </a:endParaRPr>
          </a:p>
          <a:p>
            <a:pPr indent="-50800" lvl="0" marL="228600" rtl="0" algn="l">
              <a:spcBef>
                <a:spcPts val="0"/>
              </a:spcBef>
              <a:spcAft>
                <a:spcPts val="0"/>
              </a:spcAft>
              <a:buClr>
                <a:schemeClr val="dk1"/>
              </a:buClr>
              <a:buSzPts val="2800"/>
              <a:buNone/>
            </a:pPr>
            <a:r>
              <a:rPr lang="en-US" sz="2100"/>
              <a:t>**In the same way we will calculate the confusion matrix, precision, recall, support and fscore for the test dataset.**</a:t>
            </a:r>
            <a:endParaRPr sz="1400">
              <a:solidFill>
                <a:srgbClr val="212529"/>
              </a:solidFill>
              <a:highlight>
                <a:srgbClr val="FFFFFF"/>
              </a:highlight>
            </a:endParaRPr>
          </a:p>
        </p:txBody>
      </p:sp>
      <p:pic>
        <p:nvPicPr>
          <p:cNvPr id="233" name="Google Shape;233;p27"/>
          <p:cNvPicPr preferRelativeResize="0"/>
          <p:nvPr/>
        </p:nvPicPr>
        <p:blipFill>
          <a:blip r:embed="rId4">
            <a:alphaModFix/>
          </a:blip>
          <a:stretch>
            <a:fillRect/>
          </a:stretch>
        </p:blipFill>
        <p:spPr>
          <a:xfrm>
            <a:off x="640125" y="1115500"/>
            <a:ext cx="10734449" cy="3153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Prediction</a:t>
            </a:r>
            <a:endParaRPr sz="3959"/>
          </a:p>
        </p:txBody>
      </p:sp>
      <p:pic>
        <p:nvPicPr>
          <p:cNvPr id="240" name="Google Shape;240;p2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41" name="Google Shape;241;p28"/>
          <p:cNvSpPr txBox="1"/>
          <p:nvPr>
            <p:ph idx="1" type="body"/>
          </p:nvPr>
        </p:nvSpPr>
        <p:spPr>
          <a:xfrm>
            <a:off x="429750" y="5461325"/>
            <a:ext cx="11155200" cy="984900"/>
          </a:xfrm>
          <a:prstGeom prst="rect">
            <a:avLst/>
          </a:prstGeom>
          <a:noFill/>
          <a:ln>
            <a:noFill/>
          </a:ln>
        </p:spPr>
        <p:txBody>
          <a:bodyPr anchorCtr="0" anchor="t" bIns="45700" lIns="91425" spcFirstLastPara="1" rIns="91425" wrap="square" tIns="45700">
            <a:noAutofit/>
          </a:bodyPr>
          <a:lstStyle/>
          <a:p>
            <a:pPr indent="-50800" lvl="0" marL="228600" rtl="0" algn="l">
              <a:spcBef>
                <a:spcPts val="0"/>
              </a:spcBef>
              <a:spcAft>
                <a:spcPts val="0"/>
              </a:spcAft>
              <a:buClr>
                <a:schemeClr val="dk1"/>
              </a:buClr>
              <a:buSzPts val="2800"/>
              <a:buNone/>
            </a:pPr>
            <a:r>
              <a:rPr lang="en-US" sz="2100">
                <a:solidFill>
                  <a:srgbClr val="212529"/>
                </a:solidFill>
                <a:highlight>
                  <a:srgbClr val="FFFFFF"/>
                </a:highlight>
              </a:rPr>
              <a:t>We have used the predict() function for making the predictions on our model. Also. scatter() method is used to plot the graph for our predictions.</a:t>
            </a:r>
            <a:endParaRPr sz="1400">
              <a:solidFill>
                <a:srgbClr val="212529"/>
              </a:solidFill>
              <a:highlight>
                <a:srgbClr val="FFFFFF"/>
              </a:highlight>
            </a:endParaRPr>
          </a:p>
        </p:txBody>
      </p:sp>
      <p:pic>
        <p:nvPicPr>
          <p:cNvPr id="242" name="Google Shape;242;p28"/>
          <p:cNvPicPr preferRelativeResize="0"/>
          <p:nvPr/>
        </p:nvPicPr>
        <p:blipFill>
          <a:blip r:embed="rId4">
            <a:alphaModFix/>
          </a:blip>
          <a:stretch>
            <a:fillRect/>
          </a:stretch>
        </p:blipFill>
        <p:spPr>
          <a:xfrm>
            <a:off x="152400" y="1113025"/>
            <a:ext cx="11432551" cy="4128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9"/>
          <p:cNvSpPr txBox="1"/>
          <p:nvPr>
            <p:ph type="title"/>
          </p:nvPr>
        </p:nvSpPr>
        <p:spPr>
          <a:xfrm>
            <a:off x="1022855" y="763642"/>
            <a:ext cx="10146300" cy="2026500"/>
          </a:xfrm>
          <a:prstGeom prst="rect">
            <a:avLst/>
          </a:prstGeom>
          <a:noFill/>
          <a:ln cap="flat" cmpd="sng" w="9525">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5400"/>
              <a:buFont typeface="Calibri"/>
              <a:buNone/>
            </a:pPr>
            <a:r>
              <a:rPr lang="en-US" sz="5400">
                <a:solidFill>
                  <a:srgbClr val="00B050"/>
                </a:solidFill>
              </a:rPr>
              <a:t>Evaluate, Tune and Improve Neural Network</a:t>
            </a:r>
            <a:br>
              <a:rPr lang="en-US" sz="5400"/>
            </a:br>
            <a:endParaRPr b="1" sz="5400">
              <a:solidFill>
                <a:srgbClr val="00B050"/>
              </a:solidFill>
            </a:endParaRPr>
          </a:p>
        </p:txBody>
      </p:sp>
      <p:pic>
        <p:nvPicPr>
          <p:cNvPr id="249" name="Google Shape;249;p2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50" name="Google Shape;250;p29"/>
          <p:cNvSpPr txBox="1"/>
          <p:nvPr/>
        </p:nvSpPr>
        <p:spPr>
          <a:xfrm>
            <a:off x="1110175" y="2940300"/>
            <a:ext cx="10059000" cy="33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300">
                <a:latin typeface="Calibri"/>
                <a:ea typeface="Calibri"/>
                <a:cs typeface="Calibri"/>
                <a:sym typeface="Calibri"/>
              </a:rPr>
              <a:t>In this code we have used the MSE, MAE and RMSE method for evaluation. </a:t>
            </a:r>
            <a:endParaRPr sz="2300">
              <a:latin typeface="Calibri"/>
              <a:ea typeface="Calibri"/>
              <a:cs typeface="Calibri"/>
              <a:sym typeface="Calibri"/>
            </a:endParaRPr>
          </a:p>
          <a:p>
            <a:pPr indent="0" lvl="0" marL="0" rtl="0" algn="l">
              <a:spcBef>
                <a:spcPts val="0"/>
              </a:spcBef>
              <a:spcAft>
                <a:spcPts val="0"/>
              </a:spcAft>
              <a:buNone/>
            </a:pPr>
            <a:r>
              <a:rPr b="1" lang="en-US" sz="2300">
                <a:latin typeface="Calibri"/>
                <a:ea typeface="Calibri"/>
                <a:cs typeface="Calibri"/>
                <a:sym typeface="Calibri"/>
              </a:rPr>
              <a:t>Mean Absolute Error:</a:t>
            </a:r>
            <a:r>
              <a:rPr lang="en-US" sz="2300">
                <a:latin typeface="Calibri"/>
                <a:ea typeface="Calibri"/>
                <a:cs typeface="Calibri"/>
                <a:sym typeface="Calibri"/>
              </a:rPr>
              <a:t> </a:t>
            </a:r>
            <a:r>
              <a:rPr lang="en-US" sz="2300">
                <a:solidFill>
                  <a:srgbClr val="333333"/>
                </a:solidFill>
                <a:highlight>
                  <a:srgbClr val="FFFFFF"/>
                </a:highlight>
                <a:latin typeface="Calibri"/>
                <a:ea typeface="Calibri"/>
                <a:cs typeface="Calibri"/>
                <a:sym typeface="Calibri"/>
              </a:rPr>
              <a:t>We know that an error basically is the absolute difference between the actual or true values and the values that are predicted.</a:t>
            </a:r>
            <a:endParaRPr sz="2300">
              <a:solidFill>
                <a:srgbClr val="333333"/>
              </a:solidFill>
              <a:highlight>
                <a:srgbClr val="FFFFFF"/>
              </a:highlight>
              <a:latin typeface="Calibri"/>
              <a:ea typeface="Calibri"/>
              <a:cs typeface="Calibri"/>
              <a:sym typeface="Calibri"/>
            </a:endParaRPr>
          </a:p>
          <a:p>
            <a:pPr indent="0" lvl="0" marL="0" rtl="0" algn="l">
              <a:spcBef>
                <a:spcPts val="0"/>
              </a:spcBef>
              <a:spcAft>
                <a:spcPts val="0"/>
              </a:spcAft>
              <a:buNone/>
            </a:pPr>
            <a:r>
              <a:rPr b="1" lang="en-US" sz="2300">
                <a:solidFill>
                  <a:srgbClr val="333333"/>
                </a:solidFill>
                <a:highlight>
                  <a:srgbClr val="FFFFFF"/>
                </a:highlight>
                <a:latin typeface="Calibri"/>
                <a:ea typeface="Calibri"/>
                <a:cs typeface="Calibri"/>
                <a:sym typeface="Calibri"/>
              </a:rPr>
              <a:t>Mean Square Error:</a:t>
            </a:r>
            <a:r>
              <a:rPr lang="en-US" sz="2300">
                <a:solidFill>
                  <a:srgbClr val="333333"/>
                </a:solidFill>
                <a:highlight>
                  <a:srgbClr val="FFFFFF"/>
                </a:highlight>
                <a:latin typeface="Calibri"/>
                <a:ea typeface="Calibri"/>
                <a:cs typeface="Calibri"/>
                <a:sym typeface="Calibri"/>
              </a:rPr>
              <a:t> MSE is calculated by taking the average of the square of the difference between the original and predicted values of the data.</a:t>
            </a:r>
            <a:endParaRPr sz="2300">
              <a:solidFill>
                <a:srgbClr val="333333"/>
              </a:solidFill>
              <a:highlight>
                <a:srgbClr val="FFFFFF"/>
              </a:highlight>
              <a:latin typeface="Calibri"/>
              <a:ea typeface="Calibri"/>
              <a:cs typeface="Calibri"/>
              <a:sym typeface="Calibri"/>
            </a:endParaRPr>
          </a:p>
          <a:p>
            <a:pPr indent="0" lvl="0" marL="0" rtl="0" algn="l">
              <a:spcBef>
                <a:spcPts val="0"/>
              </a:spcBef>
              <a:spcAft>
                <a:spcPts val="0"/>
              </a:spcAft>
              <a:buNone/>
            </a:pPr>
            <a:r>
              <a:rPr b="1" lang="en-US" sz="2300">
                <a:solidFill>
                  <a:srgbClr val="333333"/>
                </a:solidFill>
                <a:highlight>
                  <a:srgbClr val="FFFFFF"/>
                </a:highlight>
                <a:latin typeface="Calibri"/>
                <a:ea typeface="Calibri"/>
                <a:cs typeface="Calibri"/>
                <a:sym typeface="Calibri"/>
              </a:rPr>
              <a:t>Root Mean Square Error:</a:t>
            </a:r>
            <a:r>
              <a:rPr lang="en-US" sz="2300">
                <a:solidFill>
                  <a:srgbClr val="333333"/>
                </a:solidFill>
                <a:highlight>
                  <a:srgbClr val="FFFFFF"/>
                </a:highlight>
                <a:latin typeface="Calibri"/>
                <a:ea typeface="Calibri"/>
                <a:cs typeface="Calibri"/>
                <a:sym typeface="Calibri"/>
              </a:rPr>
              <a:t> RMSE is the standard deviation of the errors which occur when a prediction is made on a dataset. This is the same as MSE (Mean Squared Error) but the root of the value is considered while determining the accuracy of the model.</a:t>
            </a:r>
            <a:endParaRPr sz="2300">
              <a:solidFill>
                <a:srgbClr val="333333"/>
              </a:solidFill>
              <a:highlight>
                <a:srgbClr val="FFFFFF"/>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2000"/>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lang="en-US">
                <a:solidFill>
                  <a:srgbClr val="00B050"/>
                </a:solidFill>
              </a:rPr>
              <a:t>Calculating Efficiency:</a:t>
            </a:r>
            <a:endParaRPr>
              <a:solidFill>
                <a:srgbClr val="00B050"/>
              </a:solidFill>
            </a:endParaRPr>
          </a:p>
        </p:txBody>
      </p:sp>
      <p:sp>
        <p:nvSpPr>
          <p:cNvPr id="257" name="Google Shape;257;p30"/>
          <p:cNvSpPr txBox="1"/>
          <p:nvPr>
            <p:ph idx="1" type="body"/>
          </p:nvPr>
        </p:nvSpPr>
        <p:spPr>
          <a:xfrm>
            <a:off x="838200" y="4333250"/>
            <a:ext cx="10515600" cy="1843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600">
                <a:solidFill>
                  <a:srgbClr val="000000"/>
                </a:solidFill>
                <a:highlight>
                  <a:srgbClr val="FFFFFF"/>
                </a:highlight>
              </a:rPr>
              <a:t>Accuracy is the most intuitive performance measure and it is simply a ratio of correctly predicted observation to the total observations. One may think that, if we have high accuracy then our model is best. Yes, accuracy is a great measure but only when you have symmetric datasets where values of false positive and false negatives are almost same. Therefore, you have to look at other parameters to evaluate the performance of your model.</a:t>
            </a:r>
            <a:endParaRPr sz="1600">
              <a:solidFill>
                <a:srgbClr val="000000"/>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rPr lang="en-US" sz="1600">
                <a:solidFill>
                  <a:srgbClr val="000000"/>
                </a:solidFill>
                <a:highlight>
                  <a:srgbClr val="FFFFFF"/>
                </a:highlight>
              </a:rPr>
              <a:t>Accuracy = TP+TN/TP+FP+FN+TN</a:t>
            </a:r>
            <a:endParaRPr sz="1600">
              <a:solidFill>
                <a:srgbClr val="000000"/>
              </a:solidFill>
              <a:highlight>
                <a:srgbClr val="FFFFFF"/>
              </a:highlight>
            </a:endParaRPr>
          </a:p>
          <a:p>
            <a:pPr indent="-50800" lvl="0" marL="228600" rtl="0" algn="l">
              <a:lnSpc>
                <a:spcPct val="90000"/>
              </a:lnSpc>
              <a:spcBef>
                <a:spcPts val="1500"/>
              </a:spcBef>
              <a:spcAft>
                <a:spcPts val="0"/>
              </a:spcAft>
              <a:buClr>
                <a:schemeClr val="dk1"/>
              </a:buClr>
              <a:buSzPts val="2800"/>
              <a:buNone/>
            </a:pPr>
            <a:r>
              <a:t/>
            </a:r>
            <a:endParaRPr sz="1600">
              <a:solidFill>
                <a:srgbClr val="000000"/>
              </a:solidFill>
            </a:endParaRPr>
          </a:p>
        </p:txBody>
      </p:sp>
      <p:pic>
        <p:nvPicPr>
          <p:cNvPr id="258" name="Google Shape;258;p3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pic>
        <p:nvPicPr>
          <p:cNvPr id="259" name="Google Shape;259;p30"/>
          <p:cNvPicPr preferRelativeResize="0"/>
          <p:nvPr/>
        </p:nvPicPr>
        <p:blipFill>
          <a:blip r:embed="rId4">
            <a:alphaModFix/>
          </a:blip>
          <a:stretch>
            <a:fillRect/>
          </a:stretch>
        </p:blipFill>
        <p:spPr>
          <a:xfrm>
            <a:off x="152400" y="1532225"/>
            <a:ext cx="11716076" cy="2724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66" name="Google Shape;266;p31"/>
          <p:cNvSpPr txBox="1"/>
          <p:nvPr>
            <p:ph idx="1" type="body"/>
          </p:nvPr>
        </p:nvSpPr>
        <p:spPr>
          <a:xfrm>
            <a:off x="838200" y="1485400"/>
            <a:ext cx="10515600" cy="4351200"/>
          </a:xfrm>
          <a:prstGeom prst="rect">
            <a:avLst/>
          </a:prstGeom>
          <a:noFill/>
          <a:ln>
            <a:noFill/>
          </a:ln>
        </p:spPr>
        <p:txBody>
          <a:bodyPr anchorCtr="0" anchor="t" bIns="45700" lIns="91425" spcFirstLastPara="1" rIns="91425" wrap="square" tIns="45700">
            <a:noAutofit/>
          </a:bodyPr>
          <a:lstStyle/>
          <a:p>
            <a:pPr indent="-361950" lvl="0" marL="457200" rtl="0" algn="l">
              <a:lnSpc>
                <a:spcPct val="90000"/>
              </a:lnSpc>
              <a:spcBef>
                <a:spcPts val="0"/>
              </a:spcBef>
              <a:spcAft>
                <a:spcPts val="0"/>
              </a:spcAft>
              <a:buSzPts val="2100"/>
              <a:buFont typeface="Calibri"/>
              <a:buAutoNum type="arabicPeriod"/>
            </a:pPr>
            <a:r>
              <a:rPr b="1" lang="en-US" sz="2100"/>
              <a:t>What is the use of read_csv()?</a:t>
            </a:r>
            <a:endParaRPr b="1" sz="2100"/>
          </a:p>
          <a:p>
            <a:pPr indent="457200" lvl="0" marL="0" rtl="0" algn="l">
              <a:lnSpc>
                <a:spcPct val="115000"/>
              </a:lnSpc>
              <a:spcBef>
                <a:spcPts val="1400"/>
              </a:spcBef>
              <a:spcAft>
                <a:spcPts val="0"/>
              </a:spcAft>
              <a:buNone/>
            </a:pPr>
            <a:r>
              <a:rPr lang="en-US" sz="2100">
                <a:highlight>
                  <a:srgbClr val="FFFFFF"/>
                </a:highlight>
              </a:rPr>
              <a:t>read_csv() is an important pandas function to read csv files and do operations on it.</a:t>
            </a:r>
            <a:endParaRPr sz="2100">
              <a:highlight>
                <a:srgbClr val="FFFFFF"/>
              </a:highlight>
            </a:endParaRPr>
          </a:p>
          <a:p>
            <a:pPr indent="-361950" lvl="0" marL="457200" rtl="0" algn="l">
              <a:lnSpc>
                <a:spcPct val="115000"/>
              </a:lnSpc>
              <a:spcBef>
                <a:spcPts val="1400"/>
              </a:spcBef>
              <a:spcAft>
                <a:spcPts val="0"/>
              </a:spcAft>
              <a:buSzPts val="2100"/>
              <a:buFont typeface="Calibri"/>
              <a:buAutoNum type="arabicPeriod"/>
            </a:pPr>
            <a:r>
              <a:rPr b="1" lang="en-US" sz="2100">
                <a:highlight>
                  <a:srgbClr val="FFFFFF"/>
                </a:highlight>
              </a:rPr>
              <a:t>What is the use of iloc?</a:t>
            </a:r>
            <a:endParaRPr b="1" sz="2100">
              <a:highlight>
                <a:srgbClr val="FFFFFF"/>
              </a:highlight>
            </a:endParaRPr>
          </a:p>
          <a:p>
            <a:pPr indent="0" lvl="0" marL="457200" rtl="0" algn="l">
              <a:lnSpc>
                <a:spcPct val="115000"/>
              </a:lnSpc>
              <a:spcBef>
                <a:spcPts val="1400"/>
              </a:spcBef>
              <a:spcAft>
                <a:spcPts val="0"/>
              </a:spcAft>
              <a:buNone/>
            </a:pPr>
            <a:r>
              <a:rPr lang="en-US" sz="2100">
                <a:solidFill>
                  <a:srgbClr val="3A3A3A"/>
                </a:solidFill>
                <a:highlight>
                  <a:srgbClr val="FFFFFF"/>
                </a:highlight>
              </a:rPr>
              <a:t>iloc returns a Pandas Series when one row is selected, and a Pandas DataFrame when multiple rows are selected, or if any column in full is selected. To counter this, pass a single-valued list if you require DataFrame output.</a:t>
            </a:r>
            <a:endParaRPr sz="2100">
              <a:highlight>
                <a:srgbClr val="FFFFFF"/>
              </a:highlight>
            </a:endParaRPr>
          </a:p>
          <a:p>
            <a:pPr indent="-361950" lvl="0" marL="457200" rtl="0" algn="l">
              <a:lnSpc>
                <a:spcPct val="115000"/>
              </a:lnSpc>
              <a:spcBef>
                <a:spcPts val="1400"/>
              </a:spcBef>
              <a:spcAft>
                <a:spcPts val="0"/>
              </a:spcAft>
              <a:buSzPts val="2100"/>
              <a:buFont typeface="Calibri"/>
              <a:buAutoNum type="arabicPeriod"/>
            </a:pPr>
            <a:r>
              <a:rPr b="1" lang="en-US" sz="2100">
                <a:highlight>
                  <a:srgbClr val="FFFFFF"/>
                </a:highlight>
              </a:rPr>
              <a:t>What is Linear Regression and when is it used?</a:t>
            </a:r>
            <a:endParaRPr b="1" sz="2100">
              <a:highlight>
                <a:srgbClr val="FFFFFF"/>
              </a:highlight>
            </a:endParaRPr>
          </a:p>
          <a:p>
            <a:pPr indent="0" lvl="0" marL="457200" rtl="0" algn="l">
              <a:lnSpc>
                <a:spcPct val="115000"/>
              </a:lnSpc>
              <a:spcBef>
                <a:spcPts val="1400"/>
              </a:spcBef>
              <a:spcAft>
                <a:spcPts val="0"/>
              </a:spcAft>
              <a:buNone/>
            </a:pPr>
            <a:r>
              <a:rPr lang="en-US" sz="2100">
                <a:solidFill>
                  <a:srgbClr val="222222"/>
                </a:solidFill>
                <a:highlight>
                  <a:srgbClr val="FFFFFF"/>
                </a:highlight>
              </a:rPr>
              <a:t>Linear regression models are used to show or predict the relationship between two </a:t>
            </a:r>
            <a:r>
              <a:rPr lang="en-US" sz="2100">
                <a:solidFill>
                  <a:srgbClr val="000000"/>
                </a:solidFill>
                <a:highlight>
                  <a:srgbClr val="FFFFFF"/>
                </a:highlight>
                <a:uFill>
                  <a:noFill/>
                </a:uFill>
                <a:hlinkClick r:id="rId3">
                  <a:extLst>
                    <a:ext uri="{A12FA001-AC4F-418D-AE19-62706E023703}">
                      <ahyp:hlinkClr val="tx"/>
                    </a:ext>
                  </a:extLst>
                </a:hlinkClick>
              </a:rPr>
              <a:t>variables or factors</a:t>
            </a:r>
            <a:r>
              <a:rPr lang="en-US" sz="2100">
                <a:solidFill>
                  <a:srgbClr val="222222"/>
                </a:solidFill>
                <a:highlight>
                  <a:srgbClr val="FFFFFF"/>
                </a:highlight>
              </a:rPr>
              <a:t>. The factor that is being predicted (the factor that the equation </a:t>
            </a:r>
            <a:r>
              <a:rPr i="1" lang="en-US" sz="2100">
                <a:solidFill>
                  <a:srgbClr val="222222"/>
                </a:solidFill>
                <a:highlight>
                  <a:srgbClr val="FFFFFF"/>
                </a:highlight>
              </a:rPr>
              <a:t>solves for</a:t>
            </a:r>
            <a:r>
              <a:rPr lang="en-US" sz="2100">
                <a:solidFill>
                  <a:srgbClr val="222222"/>
                </a:solidFill>
                <a:highlight>
                  <a:srgbClr val="FFFFFF"/>
                </a:highlight>
              </a:rPr>
              <a:t>) is called the</a:t>
            </a:r>
            <a:r>
              <a:rPr b="1" lang="en-US" sz="2100">
                <a:solidFill>
                  <a:srgbClr val="222222"/>
                </a:solidFill>
                <a:highlight>
                  <a:srgbClr val="FFFFFF"/>
                </a:highlight>
              </a:rPr>
              <a:t> </a:t>
            </a:r>
            <a:r>
              <a:rPr lang="en-US" sz="2100">
                <a:solidFill>
                  <a:srgbClr val="222222"/>
                </a:solidFill>
                <a:highlight>
                  <a:srgbClr val="FFFFFF"/>
                </a:highlight>
              </a:rPr>
              <a:t>dependent variable. The factors that are used to predict the value of the dependent variable are called the independent variables.  It is used when we want to predict the value of a variable based on the value of another variable.</a:t>
            </a:r>
            <a:endParaRPr sz="2100">
              <a:highlight>
                <a:srgbClr val="FFFFFF"/>
              </a:highlight>
            </a:endParaRPr>
          </a:p>
          <a:p>
            <a:pPr indent="0" lvl="0" marL="457200" rtl="0" algn="l">
              <a:lnSpc>
                <a:spcPct val="90000"/>
              </a:lnSpc>
              <a:spcBef>
                <a:spcPts val="1400"/>
              </a:spcBef>
              <a:spcAft>
                <a:spcPts val="0"/>
              </a:spcAft>
              <a:buNone/>
            </a:pPr>
            <a:r>
              <a:t/>
            </a:r>
            <a:endParaRPr sz="2100"/>
          </a:p>
          <a:p>
            <a:pPr indent="0" lvl="0" marL="457200" rtl="0" algn="l">
              <a:lnSpc>
                <a:spcPct val="90000"/>
              </a:lnSpc>
              <a:spcBef>
                <a:spcPts val="1000"/>
              </a:spcBef>
              <a:spcAft>
                <a:spcPts val="0"/>
              </a:spcAft>
              <a:buNone/>
            </a:pPr>
            <a:r>
              <a:t/>
            </a:r>
            <a:endParaRPr sz="2100"/>
          </a:p>
        </p:txBody>
      </p:sp>
      <p:pic>
        <p:nvPicPr>
          <p:cNvPr id="267" name="Google Shape;267;p31"/>
          <p:cNvPicPr preferRelativeResize="0"/>
          <p:nvPr/>
        </p:nvPicPr>
        <p:blipFill rotWithShape="1">
          <a:blip r:embed="rId4">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4"/>
          <p:cNvSpPr/>
          <p:nvPr/>
        </p:nvSpPr>
        <p:spPr>
          <a:xfrm>
            <a:off x="3205175" y="1345525"/>
            <a:ext cx="50496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a:solidFill>
                  <a:schemeClr val="dk1"/>
                </a:solidFill>
                <a:latin typeface="Calibri"/>
                <a:ea typeface="Calibri"/>
                <a:cs typeface="Calibri"/>
                <a:sym typeface="Calibri"/>
              </a:rPr>
              <a:t>Salary Prediction</a:t>
            </a:r>
            <a:endParaRPr b="1" sz="5400">
              <a:solidFill>
                <a:schemeClr val="dk1"/>
              </a:solidFill>
              <a:latin typeface="Calibri"/>
              <a:ea typeface="Calibri"/>
              <a:cs typeface="Calibri"/>
              <a:sym typeface="Calibri"/>
            </a:endParaRPr>
          </a:p>
        </p:txBody>
      </p:sp>
      <p:pic>
        <p:nvPicPr>
          <p:cNvPr id="115" name="Google Shape;115;p1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16" name="Google Shape;116;p14"/>
          <p:cNvSpPr txBox="1"/>
          <p:nvPr/>
        </p:nvSpPr>
        <p:spPr>
          <a:xfrm>
            <a:off x="4573670" y="3346316"/>
            <a:ext cx="178016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Relevant Image</a:t>
            </a:r>
            <a:endParaRPr i="1" sz="1800">
              <a:solidFill>
                <a:schemeClr val="dk1"/>
              </a:solidFill>
              <a:latin typeface="Calibri"/>
              <a:ea typeface="Calibri"/>
              <a:cs typeface="Calibri"/>
              <a:sym typeface="Calibri"/>
            </a:endParaRPr>
          </a:p>
        </p:txBody>
      </p:sp>
      <p:pic>
        <p:nvPicPr>
          <p:cNvPr id="117" name="Google Shape;117;p14"/>
          <p:cNvPicPr preferRelativeResize="0"/>
          <p:nvPr/>
        </p:nvPicPr>
        <p:blipFill>
          <a:blip r:embed="rId4">
            <a:alphaModFix/>
          </a:blip>
          <a:stretch>
            <a:fillRect/>
          </a:stretch>
        </p:blipFill>
        <p:spPr>
          <a:xfrm>
            <a:off x="2689825" y="2677150"/>
            <a:ext cx="6899049" cy="3585400"/>
          </a:xfrm>
          <a:prstGeom prst="rect">
            <a:avLst/>
          </a:prstGeom>
          <a:noFill/>
          <a:ln>
            <a:noFill/>
          </a:ln>
        </p:spPr>
      </p:pic>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74" name="Google Shape;274;p32"/>
          <p:cNvSpPr txBox="1"/>
          <p:nvPr>
            <p:ph idx="1" type="body"/>
          </p:nvPr>
        </p:nvSpPr>
        <p:spPr>
          <a:xfrm>
            <a:off x="838200" y="1557025"/>
            <a:ext cx="10515600" cy="43512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1400"/>
              </a:spcBef>
              <a:spcAft>
                <a:spcPts val="0"/>
              </a:spcAft>
              <a:buNone/>
            </a:pPr>
            <a:r>
              <a:rPr b="1" lang="en-US" sz="2300"/>
              <a:t>4. What is the difference between the RMSE and RMSLE method for measuring </a:t>
            </a:r>
            <a:r>
              <a:rPr b="1" lang="en-US" sz="2300">
                <a:solidFill>
                  <a:srgbClr val="000000"/>
                </a:solidFill>
              </a:rPr>
              <a:t>accuracy?</a:t>
            </a:r>
            <a:endParaRPr b="1" sz="2300">
              <a:solidFill>
                <a:srgbClr val="000000"/>
              </a:solidFill>
            </a:endParaRPr>
          </a:p>
          <a:p>
            <a:pPr indent="0" lvl="0" marL="457200" rtl="0" algn="l">
              <a:lnSpc>
                <a:spcPct val="115000"/>
              </a:lnSpc>
              <a:spcBef>
                <a:spcPts val="1400"/>
              </a:spcBef>
              <a:spcAft>
                <a:spcPts val="0"/>
              </a:spcAft>
              <a:buNone/>
            </a:pPr>
            <a:r>
              <a:rPr lang="en-US" sz="2300">
                <a:solidFill>
                  <a:srgbClr val="000000"/>
                </a:solidFill>
                <a:highlight>
                  <a:srgbClr val="FFFFFF"/>
                </a:highlight>
              </a:rPr>
              <a:t>The value of the RMSE explodes in magnitude</a:t>
            </a:r>
            <a:r>
              <a:rPr b="1" lang="en-US" sz="2300">
                <a:solidFill>
                  <a:srgbClr val="000000"/>
                </a:solidFill>
                <a:highlight>
                  <a:srgbClr val="FFFFFF"/>
                </a:highlight>
              </a:rPr>
              <a:t> </a:t>
            </a:r>
            <a:r>
              <a:rPr lang="en-US" sz="2300">
                <a:solidFill>
                  <a:srgbClr val="000000"/>
                </a:solidFill>
                <a:highlight>
                  <a:srgbClr val="FFFFFF"/>
                </a:highlight>
              </a:rPr>
              <a:t>as soon as it encounters an outlier. In contrast, even on the introduction of the outlier, the RMSLE error is not affected much i.e.  RMSLE is very robust when outliers come into play.</a:t>
            </a:r>
            <a:endParaRPr b="1" sz="2300">
              <a:solidFill>
                <a:srgbClr val="000000"/>
              </a:solidFill>
            </a:endParaRPr>
          </a:p>
          <a:p>
            <a:pPr indent="457200" lvl="0" marL="0" rtl="0" algn="l">
              <a:lnSpc>
                <a:spcPct val="90000"/>
              </a:lnSpc>
              <a:spcBef>
                <a:spcPts val="1400"/>
              </a:spcBef>
              <a:spcAft>
                <a:spcPts val="0"/>
              </a:spcAft>
              <a:buNone/>
            </a:pPr>
            <a:r>
              <a:rPr b="1" lang="en-US" sz="2300">
                <a:solidFill>
                  <a:srgbClr val="000000"/>
                </a:solidFill>
              </a:rPr>
              <a:t>5. Can we use RMSLE method for measuring accuracy?</a:t>
            </a:r>
            <a:endParaRPr b="1" sz="2300">
              <a:solidFill>
                <a:srgbClr val="000000"/>
              </a:solidFill>
            </a:endParaRPr>
          </a:p>
          <a:p>
            <a:pPr indent="457200" lvl="0" marL="0" rtl="0" algn="l">
              <a:lnSpc>
                <a:spcPct val="90000"/>
              </a:lnSpc>
              <a:spcBef>
                <a:spcPts val="1000"/>
              </a:spcBef>
              <a:spcAft>
                <a:spcPts val="0"/>
              </a:spcAft>
              <a:buNone/>
            </a:pPr>
            <a:r>
              <a:rPr lang="en-US" sz="2300">
                <a:solidFill>
                  <a:srgbClr val="000000"/>
                </a:solidFill>
              </a:rPr>
              <a:t>Yes, we can.</a:t>
            </a:r>
            <a:endParaRPr sz="2300">
              <a:solidFill>
                <a:srgbClr val="000000"/>
              </a:solidFill>
            </a:endParaRPr>
          </a:p>
          <a:p>
            <a:pPr indent="457200" lvl="0" marL="0" rtl="0" algn="l">
              <a:lnSpc>
                <a:spcPct val="90000"/>
              </a:lnSpc>
              <a:spcBef>
                <a:spcPts val="1000"/>
              </a:spcBef>
              <a:spcAft>
                <a:spcPts val="0"/>
              </a:spcAft>
              <a:buNone/>
            </a:pPr>
            <a:r>
              <a:rPr b="1" lang="en-US" sz="2300">
                <a:solidFill>
                  <a:srgbClr val="000000"/>
                </a:solidFill>
              </a:rPr>
              <a:t>6. How can we control the variables in  Linear Regression?</a:t>
            </a:r>
            <a:endParaRPr b="1" sz="2300">
              <a:solidFill>
                <a:srgbClr val="000000"/>
              </a:solidFill>
            </a:endParaRPr>
          </a:p>
          <a:p>
            <a:pPr indent="0" lvl="0" marL="457200" rtl="0" algn="l">
              <a:lnSpc>
                <a:spcPct val="90000"/>
              </a:lnSpc>
              <a:spcBef>
                <a:spcPts val="1000"/>
              </a:spcBef>
              <a:spcAft>
                <a:spcPts val="0"/>
              </a:spcAft>
              <a:buNone/>
            </a:pPr>
            <a:r>
              <a:rPr lang="en-US" sz="2300">
                <a:solidFill>
                  <a:srgbClr val="000000"/>
                </a:solidFill>
                <a:highlight>
                  <a:srgbClr val="FFFFFF"/>
                </a:highlight>
              </a:rPr>
              <a:t>This model isolates the role of each variable while holding the other variable constant. </a:t>
            </a:r>
            <a:endParaRPr sz="2300">
              <a:solidFill>
                <a:srgbClr val="000000"/>
              </a:solidFill>
            </a:endParaRPr>
          </a:p>
          <a:p>
            <a:pPr indent="0" lvl="0" marL="0" rtl="0" algn="l">
              <a:lnSpc>
                <a:spcPct val="90000"/>
              </a:lnSpc>
              <a:spcBef>
                <a:spcPts val="1000"/>
              </a:spcBef>
              <a:spcAft>
                <a:spcPts val="0"/>
              </a:spcAft>
              <a:buNone/>
            </a:pPr>
            <a:r>
              <a:t/>
            </a:r>
            <a:endParaRPr sz="2300"/>
          </a:p>
        </p:txBody>
      </p:sp>
      <p:pic>
        <p:nvPicPr>
          <p:cNvPr id="275" name="Google Shape;275;p32"/>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b="1" lang="en-US">
                <a:solidFill>
                  <a:srgbClr val="00B050"/>
                </a:solidFill>
              </a:rPr>
              <a:t>Introduction and Application</a:t>
            </a:r>
            <a:endParaRPr b="1">
              <a:solidFill>
                <a:srgbClr val="00B050"/>
              </a:solidFill>
            </a:endParaRPr>
          </a:p>
        </p:txBody>
      </p:sp>
      <p:pic>
        <p:nvPicPr>
          <p:cNvPr id="124" name="Google Shape;124;p1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25" name="Google Shape;125;p15"/>
          <p:cNvSpPr txBox="1"/>
          <p:nvPr/>
        </p:nvSpPr>
        <p:spPr>
          <a:xfrm>
            <a:off x="533700" y="1601575"/>
            <a:ext cx="10820100" cy="4743000"/>
          </a:xfrm>
          <a:prstGeom prst="rect">
            <a:avLst/>
          </a:prstGeom>
          <a:noFill/>
          <a:ln>
            <a:noFill/>
          </a:ln>
        </p:spPr>
        <p:txBody>
          <a:bodyPr anchorCtr="0" anchor="t" bIns="91425" lIns="91425" spcFirstLastPara="1" rIns="91425" wrap="square" tIns="91425">
            <a:noAutofit/>
          </a:bodyPr>
          <a:lstStyle/>
          <a:p>
            <a:pPr indent="0" lvl="0" marL="0" rtl="0" algn="l">
              <a:lnSpc>
                <a:spcPct val="132352"/>
              </a:lnSpc>
              <a:spcBef>
                <a:spcPts val="0"/>
              </a:spcBef>
              <a:spcAft>
                <a:spcPts val="0"/>
              </a:spcAft>
              <a:buNone/>
            </a:pPr>
            <a:r>
              <a:rPr lang="en-US" sz="2900">
                <a:highlight>
                  <a:srgbClr val="FFFFFF"/>
                </a:highlight>
              </a:rPr>
              <a:t>The objective is to build a prediction engine for differentiating high paid employees from the low paid ones with respect to their experience using Linear Regression.</a:t>
            </a:r>
            <a:endParaRPr sz="2900">
              <a:highlight>
                <a:srgbClr val="FFFFFF"/>
              </a:highlight>
            </a:endParaRPr>
          </a:p>
          <a:p>
            <a:pPr indent="0" lvl="0" marL="0" rtl="0" algn="l">
              <a:lnSpc>
                <a:spcPct val="132352"/>
              </a:lnSpc>
              <a:spcBef>
                <a:spcPts val="0"/>
              </a:spcBef>
              <a:spcAft>
                <a:spcPts val="0"/>
              </a:spcAft>
              <a:buNone/>
            </a:pPr>
            <a:r>
              <a:t/>
            </a:r>
            <a:endParaRPr sz="2900">
              <a:highlight>
                <a:srgbClr val="F3F5F9"/>
              </a:highlight>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6"/>
          <p:cNvSpPr/>
          <p:nvPr/>
        </p:nvSpPr>
        <p:spPr>
          <a:xfrm>
            <a:off x="4688109" y="613492"/>
            <a:ext cx="28158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a:solidFill>
                  <a:schemeClr val="dk1"/>
                </a:solidFill>
                <a:latin typeface="Calibri"/>
                <a:ea typeface="Calibri"/>
                <a:cs typeface="Calibri"/>
                <a:sym typeface="Calibri"/>
              </a:rPr>
              <a:t>Working</a:t>
            </a:r>
            <a:endParaRPr/>
          </a:p>
        </p:txBody>
      </p:sp>
      <p:pic>
        <p:nvPicPr>
          <p:cNvPr id="132" name="Google Shape;132;p1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33" name="Google Shape;133;p16"/>
          <p:cNvSpPr txBox="1"/>
          <p:nvPr/>
        </p:nvSpPr>
        <p:spPr>
          <a:xfrm>
            <a:off x="411825" y="1929000"/>
            <a:ext cx="11119800" cy="4374000"/>
          </a:xfrm>
          <a:prstGeom prst="rect">
            <a:avLst/>
          </a:prstGeom>
          <a:noFill/>
          <a:ln>
            <a:noFill/>
          </a:ln>
        </p:spPr>
        <p:txBody>
          <a:bodyPr anchorCtr="0" anchor="t" bIns="91425" lIns="91425" spcFirstLastPara="1" rIns="91425" wrap="square" tIns="91425">
            <a:noAutofit/>
          </a:bodyPr>
          <a:lstStyle/>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FIRST STEP WAS TO COLLECT DATA FROM DIFFERENT SOURCES FOR OUR PROBLEM STATEMENT .</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THEN WE HAVE TO CLEAN , PROCESS CATEGORICAL DATA AND NORMALISE IT.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THEN WE SHOW VARIOUS ANALYSIS USING GRAPHS.</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SPLIT THE DATA INTO TRAINING AND TEST SET.</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SELECT AN ALGORITHM.</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FITTING THE MODEL TO TRAINING SET.</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SAVING THE MODEL</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CHECK ACCURACY OF TRAINED DATA W.R.T TRAIN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TEST THE TRAINED MODEL W.R.T TESTING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CHECK ACCURACY OF TEST DATA W.R.T TEST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Roboto"/>
              <a:buAutoNum type="arabicPeriod"/>
            </a:pPr>
            <a:r>
              <a:rPr lang="en-US" sz="2400">
                <a:highlight>
                  <a:srgbClr val="FFFFFF"/>
                </a:highlight>
                <a:latin typeface="Calibri"/>
                <a:ea typeface="Calibri"/>
                <a:cs typeface="Calibri"/>
                <a:sym typeface="Calibri"/>
              </a:rPr>
              <a:t>BASED ON THE GENERATED GRAPHS AND USING THE ALGORITHM WE PREDICT THE SALARY.</a:t>
            </a:r>
            <a:endParaRPr>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Working and </a:t>
            </a:r>
            <a:r>
              <a:rPr lang="en-US" sz="3959">
                <a:solidFill>
                  <a:schemeClr val="lt1"/>
                </a:solidFill>
                <a:latin typeface="Calibri"/>
                <a:ea typeface="Calibri"/>
                <a:cs typeface="Calibri"/>
                <a:sym typeface="Calibri"/>
              </a:rPr>
              <a:t>Building </a:t>
            </a:r>
            <a:endParaRPr sz="3959"/>
          </a:p>
        </p:txBody>
      </p:sp>
      <p:pic>
        <p:nvPicPr>
          <p:cNvPr id="140" name="Google Shape;140;p1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41" name="Google Shape;141;p17"/>
          <p:cNvSpPr txBox="1"/>
          <p:nvPr>
            <p:ph idx="1" type="body"/>
          </p:nvPr>
        </p:nvSpPr>
        <p:spPr>
          <a:xfrm>
            <a:off x="838200" y="5581325"/>
            <a:ext cx="10515600" cy="5955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This is the data that we are using in the prediction of the salary. The source of dataset is Kaggle.</a:t>
            </a:r>
            <a:endParaRPr/>
          </a:p>
        </p:txBody>
      </p:sp>
      <p:pic>
        <p:nvPicPr>
          <p:cNvPr id="142" name="Google Shape;142;p17"/>
          <p:cNvPicPr preferRelativeResize="0"/>
          <p:nvPr/>
        </p:nvPicPr>
        <p:blipFill rotWithShape="1">
          <a:blip r:embed="rId4">
            <a:alphaModFix/>
          </a:blip>
          <a:srcRect b="0" l="0" r="0" t="16680"/>
          <a:stretch/>
        </p:blipFill>
        <p:spPr>
          <a:xfrm>
            <a:off x="1375400" y="1128100"/>
            <a:ext cx="9150625" cy="4453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8"/>
          <p:cNvSpPr txBox="1"/>
          <p:nvPr>
            <p:ph type="title"/>
          </p:nvPr>
        </p:nvSpPr>
        <p:spPr>
          <a:xfrm>
            <a:off x="1718975" y="581475"/>
            <a:ext cx="8057700" cy="6618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Handling Categorical Data</a:t>
            </a:r>
            <a:r>
              <a:rPr lang="en-US" sz="3959">
                <a:solidFill>
                  <a:schemeClr val="lt1"/>
                </a:solidFill>
                <a:latin typeface="Calibri"/>
                <a:ea typeface="Calibri"/>
                <a:cs typeface="Calibri"/>
                <a:sym typeface="Calibri"/>
              </a:rPr>
              <a:t> </a:t>
            </a:r>
            <a:endParaRPr sz="3959"/>
          </a:p>
        </p:txBody>
      </p:sp>
      <p:pic>
        <p:nvPicPr>
          <p:cNvPr id="149" name="Google Shape;149;p1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50" name="Google Shape;150;p18"/>
          <p:cNvSpPr txBox="1"/>
          <p:nvPr>
            <p:ph idx="1" type="body"/>
          </p:nvPr>
        </p:nvSpPr>
        <p:spPr>
          <a:xfrm>
            <a:off x="838200" y="1825625"/>
            <a:ext cx="10335300" cy="36894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151" name="Google Shape;151;p18"/>
          <p:cNvSpPr txBox="1"/>
          <p:nvPr>
            <p:ph idx="2" type="body"/>
          </p:nvPr>
        </p:nvSpPr>
        <p:spPr>
          <a:xfrm>
            <a:off x="1018500" y="5515050"/>
            <a:ext cx="10335300" cy="661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3000">
                <a:solidFill>
                  <a:srgbClr val="333333"/>
                </a:solidFill>
                <a:latin typeface="Arial"/>
                <a:ea typeface="Arial"/>
                <a:cs typeface="Arial"/>
                <a:sym typeface="Arial"/>
              </a:rPr>
              <a:t> Label encoding is simply converting each value in a column to a number.</a:t>
            </a:r>
            <a:endParaRPr sz="3000"/>
          </a:p>
        </p:txBody>
      </p:sp>
      <p:pic>
        <p:nvPicPr>
          <p:cNvPr id="152" name="Google Shape;152;p18"/>
          <p:cNvPicPr preferRelativeResize="0"/>
          <p:nvPr/>
        </p:nvPicPr>
        <p:blipFill>
          <a:blip r:embed="rId4">
            <a:alphaModFix/>
          </a:blip>
          <a:stretch>
            <a:fillRect/>
          </a:stretch>
        </p:blipFill>
        <p:spPr>
          <a:xfrm>
            <a:off x="838200" y="1825625"/>
            <a:ext cx="10335300" cy="3689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Normalise Data</a:t>
            </a:r>
            <a:r>
              <a:rPr lang="en-US" sz="3959">
                <a:solidFill>
                  <a:schemeClr val="lt1"/>
                </a:solidFill>
                <a:latin typeface="Calibri"/>
                <a:ea typeface="Calibri"/>
                <a:cs typeface="Calibri"/>
                <a:sym typeface="Calibri"/>
              </a:rPr>
              <a:t> </a:t>
            </a:r>
            <a:endParaRPr sz="3959"/>
          </a:p>
        </p:txBody>
      </p:sp>
      <p:pic>
        <p:nvPicPr>
          <p:cNvPr id="159" name="Google Shape;159;p1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0" name="Google Shape;160;p19"/>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400">
                <a:solidFill>
                  <a:srgbClr val="000000"/>
                </a:solidFill>
                <a:highlight>
                  <a:srgbClr val="FFFFFF"/>
                </a:highlight>
              </a:rPr>
              <a:t>MinMaxScaler transforms features by scaling each feature to a given range.</a:t>
            </a:r>
            <a:endParaRPr sz="2400">
              <a:solidFill>
                <a:srgbClr val="000000"/>
              </a:solidFill>
              <a:highlight>
                <a:srgbClr val="FFFFFF"/>
              </a:highlight>
            </a:endParaRPr>
          </a:p>
          <a:p>
            <a:pPr indent="0" lvl="0" marL="0" rtl="0" algn="l">
              <a:lnSpc>
                <a:spcPct val="110000"/>
              </a:lnSpc>
              <a:spcBef>
                <a:spcPts val="1200"/>
              </a:spcBef>
              <a:spcAft>
                <a:spcPts val="0"/>
              </a:spcAft>
              <a:buNone/>
            </a:pPr>
            <a:r>
              <a:rPr b="1" lang="en-US" sz="2400" u="sng">
                <a:solidFill>
                  <a:srgbClr val="000000"/>
                </a:solidFill>
                <a:highlight>
                  <a:srgbClr val="FFFFFF"/>
                </a:highlight>
                <a:hlinkClick r:id="rId4">
                  <a:extLst>
                    <a:ext uri="{A12FA001-AC4F-418D-AE19-62706E023703}">
                      <ahyp:hlinkClr val="tx"/>
                    </a:ext>
                  </a:extLst>
                </a:hlinkClick>
              </a:rPr>
              <a:t>fit</a:t>
            </a:r>
            <a:r>
              <a:rPr lang="en-US" sz="2400">
                <a:solidFill>
                  <a:srgbClr val="000000"/>
                </a:solidFill>
                <a:highlight>
                  <a:srgbClr val="FFFFFF"/>
                </a:highlight>
              </a:rPr>
              <a:t>(self, X[, y]):</a:t>
            </a:r>
            <a:endParaRPr sz="2400">
              <a:solidFill>
                <a:srgbClr val="000000"/>
              </a:solidFill>
              <a:highlight>
                <a:srgbClr val="FFFFFF"/>
              </a:highlight>
            </a:endParaRPr>
          </a:p>
          <a:p>
            <a:pPr indent="0" lvl="0" marL="0" rtl="0" algn="l">
              <a:lnSpc>
                <a:spcPct val="110000"/>
              </a:lnSpc>
              <a:spcBef>
                <a:spcPts val="0"/>
              </a:spcBef>
              <a:spcAft>
                <a:spcPts val="0"/>
              </a:spcAft>
              <a:buNone/>
            </a:pPr>
            <a:r>
              <a:rPr lang="en-US" sz="2400">
                <a:solidFill>
                  <a:srgbClr val="000000"/>
                </a:solidFill>
                <a:highlight>
                  <a:srgbClr val="FFFFFF"/>
                </a:highlight>
              </a:rPr>
              <a:t>Compute the minimum and maximum to be used for later scaling.</a:t>
            </a:r>
            <a:endParaRPr sz="2400">
              <a:solidFill>
                <a:srgbClr val="000000"/>
              </a:solidFill>
              <a:highlight>
                <a:srgbClr val="FFFFFF"/>
              </a:highlight>
            </a:endParaRPr>
          </a:p>
          <a:p>
            <a:pPr indent="0" lvl="0" marL="0" rtl="0" algn="l">
              <a:lnSpc>
                <a:spcPct val="110000"/>
              </a:lnSpc>
              <a:spcBef>
                <a:spcPts val="0"/>
              </a:spcBef>
              <a:spcAft>
                <a:spcPts val="0"/>
              </a:spcAft>
              <a:buNone/>
            </a:pPr>
            <a:r>
              <a:rPr b="1" lang="en-US" sz="2400">
                <a:solidFill>
                  <a:srgbClr val="000000"/>
                </a:solidFill>
                <a:highlight>
                  <a:srgbClr val="FFFFFF"/>
                </a:highlight>
                <a:uFill>
                  <a:noFill/>
                </a:uFill>
                <a:hlinkClick r:id="rId5">
                  <a:extLst>
                    <a:ext uri="{A12FA001-AC4F-418D-AE19-62706E023703}">
                      <ahyp:hlinkClr val="tx"/>
                    </a:ext>
                  </a:extLst>
                </a:hlinkClick>
              </a:rPr>
              <a:t>transform</a:t>
            </a:r>
            <a:r>
              <a:rPr lang="en-US" sz="2400">
                <a:solidFill>
                  <a:srgbClr val="000000"/>
                </a:solidFill>
                <a:highlight>
                  <a:srgbClr val="FFFFFF"/>
                </a:highlight>
              </a:rPr>
              <a:t>(self, X):</a:t>
            </a:r>
            <a:endParaRPr sz="2400">
              <a:solidFill>
                <a:srgbClr val="000000"/>
              </a:solidFill>
              <a:highlight>
                <a:srgbClr val="FFFFFF"/>
              </a:highlight>
            </a:endParaRPr>
          </a:p>
          <a:p>
            <a:pPr indent="0" lvl="0" marL="0" rtl="0" algn="l">
              <a:lnSpc>
                <a:spcPct val="110000"/>
              </a:lnSpc>
              <a:spcBef>
                <a:spcPts val="0"/>
              </a:spcBef>
              <a:spcAft>
                <a:spcPts val="0"/>
              </a:spcAft>
              <a:buNone/>
            </a:pPr>
            <a:r>
              <a:rPr lang="en-US" sz="2400">
                <a:solidFill>
                  <a:srgbClr val="000000"/>
                </a:solidFill>
                <a:highlight>
                  <a:srgbClr val="FFFFFF"/>
                </a:highlight>
              </a:rPr>
              <a:t>Scale features of X according to feature_range.</a:t>
            </a:r>
            <a:endParaRPr sz="2400">
              <a:solidFill>
                <a:srgbClr val="000000"/>
              </a:solidFill>
              <a:highlight>
                <a:srgbClr val="FFFFFF"/>
              </a:highlight>
            </a:endParaRPr>
          </a:p>
          <a:p>
            <a:pPr indent="-50800" lvl="0" marL="228600" rtl="0" algn="l">
              <a:lnSpc>
                <a:spcPct val="90000"/>
              </a:lnSpc>
              <a:spcBef>
                <a:spcPts val="0"/>
              </a:spcBef>
              <a:spcAft>
                <a:spcPts val="0"/>
              </a:spcAft>
              <a:buClr>
                <a:schemeClr val="dk1"/>
              </a:buClr>
              <a:buSzPts val="2800"/>
              <a:buNone/>
            </a:pPr>
            <a:r>
              <a:t/>
            </a:r>
            <a:endParaRPr sz="2400">
              <a:solidFill>
                <a:srgbClr val="000000"/>
              </a:solidFill>
              <a:highlight>
                <a:srgbClr val="FFFFFF"/>
              </a:highlight>
            </a:endParaRPr>
          </a:p>
        </p:txBody>
      </p:sp>
      <p:pic>
        <p:nvPicPr>
          <p:cNvPr id="161" name="Google Shape;161;p19"/>
          <p:cNvPicPr preferRelativeResize="0"/>
          <p:nvPr/>
        </p:nvPicPr>
        <p:blipFill>
          <a:blip r:embed="rId6">
            <a:alphaModFix/>
          </a:blip>
          <a:stretch>
            <a:fillRect/>
          </a:stretch>
        </p:blipFill>
        <p:spPr>
          <a:xfrm>
            <a:off x="519275" y="1113025"/>
            <a:ext cx="6553600" cy="5453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Graphs (1)</a:t>
            </a:r>
            <a:r>
              <a:rPr lang="en-US" sz="3959">
                <a:solidFill>
                  <a:schemeClr val="lt1"/>
                </a:solidFill>
                <a:latin typeface="Calibri"/>
                <a:ea typeface="Calibri"/>
                <a:cs typeface="Calibri"/>
                <a:sym typeface="Calibri"/>
              </a:rPr>
              <a:t> </a:t>
            </a:r>
            <a:endParaRPr sz="3959"/>
          </a:p>
        </p:txBody>
      </p:sp>
      <p:pic>
        <p:nvPicPr>
          <p:cNvPr id="168" name="Google Shape;168;p2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9" name="Google Shape;169;p20"/>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1100"/>
              <a:buFont typeface="Arial"/>
              <a:buNone/>
            </a:pPr>
            <a:r>
              <a:rPr lang="en-US" sz="2400">
                <a:solidFill>
                  <a:srgbClr val="212529"/>
                </a:solidFill>
                <a:highlight>
                  <a:schemeClr val="lt1"/>
                </a:highlight>
              </a:rPr>
              <a:t>Here we have created a simple graph between the years of experience and the salary using matplotlib library of Python.</a:t>
            </a:r>
            <a:endParaRPr sz="2400">
              <a:solidFill>
                <a:srgbClr val="212529"/>
              </a:solidFill>
              <a:highlight>
                <a:schemeClr val="lt1"/>
              </a:highlight>
            </a:endParaRPr>
          </a:p>
          <a:p>
            <a:pPr indent="0" lvl="0" marL="0" rtl="0" algn="l">
              <a:lnSpc>
                <a:spcPct val="110000"/>
              </a:lnSpc>
              <a:spcBef>
                <a:spcPts val="0"/>
              </a:spcBef>
              <a:spcAft>
                <a:spcPts val="0"/>
              </a:spcAft>
              <a:buClr>
                <a:schemeClr val="dk1"/>
              </a:buClr>
              <a:buSzPts val="1100"/>
              <a:buFont typeface="Arial"/>
              <a:buNone/>
            </a:pPr>
            <a:r>
              <a:rPr b="1" lang="en-US" sz="2400">
                <a:solidFill>
                  <a:srgbClr val="212529"/>
                </a:solidFill>
                <a:highlight>
                  <a:schemeClr val="lt1"/>
                </a:highlight>
              </a:rPr>
              <a:t>plot():</a:t>
            </a:r>
            <a:endParaRPr b="1" sz="2400">
              <a:solidFill>
                <a:srgbClr val="212529"/>
              </a:solidFill>
              <a:highlight>
                <a:schemeClr val="lt1"/>
              </a:highlight>
            </a:endParaRPr>
          </a:p>
          <a:p>
            <a:pPr indent="0" lvl="0" marL="0" rtl="0" algn="l">
              <a:lnSpc>
                <a:spcPct val="110000"/>
              </a:lnSpc>
              <a:spcBef>
                <a:spcPts val="0"/>
              </a:spcBef>
              <a:spcAft>
                <a:spcPts val="0"/>
              </a:spcAft>
              <a:buClr>
                <a:schemeClr val="dk1"/>
              </a:buClr>
              <a:buSzPts val="1100"/>
              <a:buFont typeface="Arial"/>
              <a:buNone/>
            </a:pPr>
            <a:r>
              <a:rPr lang="en-US" sz="2400">
                <a:solidFill>
                  <a:srgbClr val="212529"/>
                </a:solidFill>
                <a:highlight>
                  <a:schemeClr val="lt1"/>
                </a:highlight>
              </a:rPr>
              <a:t>This function is used to plot a graph between x and y.</a:t>
            </a:r>
            <a:endParaRPr sz="2400">
              <a:solidFill>
                <a:srgbClr val="212529"/>
              </a:solidFill>
              <a:highlight>
                <a:schemeClr val="lt1"/>
              </a:highlight>
            </a:endParaRPr>
          </a:p>
          <a:p>
            <a:pPr indent="0" lvl="0" marL="0" rtl="0" algn="l">
              <a:lnSpc>
                <a:spcPct val="110000"/>
              </a:lnSpc>
              <a:spcBef>
                <a:spcPts val="0"/>
              </a:spcBef>
              <a:spcAft>
                <a:spcPts val="0"/>
              </a:spcAft>
              <a:buClr>
                <a:schemeClr val="dk1"/>
              </a:buClr>
              <a:buSzPts val="1100"/>
              <a:buFont typeface="Arial"/>
              <a:buNone/>
            </a:pPr>
            <a:r>
              <a:rPr b="1" lang="en-US" sz="2400">
                <a:solidFill>
                  <a:srgbClr val="212529"/>
                </a:solidFill>
                <a:highlight>
                  <a:schemeClr val="lt1"/>
                </a:highlight>
              </a:rPr>
              <a:t>show():</a:t>
            </a:r>
            <a:endParaRPr b="1" sz="2400">
              <a:solidFill>
                <a:srgbClr val="212529"/>
              </a:solidFill>
              <a:highlight>
                <a:schemeClr val="lt1"/>
              </a:highlight>
            </a:endParaRPr>
          </a:p>
          <a:p>
            <a:pPr indent="0" lvl="0" marL="0" rtl="0" algn="l">
              <a:lnSpc>
                <a:spcPct val="110000"/>
              </a:lnSpc>
              <a:spcBef>
                <a:spcPts val="0"/>
              </a:spcBef>
              <a:spcAft>
                <a:spcPts val="0"/>
              </a:spcAft>
              <a:buClr>
                <a:schemeClr val="dk1"/>
              </a:buClr>
              <a:buSzPts val="1100"/>
              <a:buFont typeface="Arial"/>
              <a:buNone/>
            </a:pPr>
            <a:r>
              <a:rPr lang="en-US" sz="2400">
                <a:solidFill>
                  <a:srgbClr val="212529"/>
                </a:solidFill>
                <a:highlight>
                  <a:schemeClr val="lt1"/>
                </a:highlight>
              </a:rPr>
              <a:t>This function displays the graph.</a:t>
            </a:r>
            <a:endParaRPr sz="2400">
              <a:solidFill>
                <a:srgbClr val="212529"/>
              </a:solidFill>
              <a:highlight>
                <a:schemeClr val="lt1"/>
              </a:highlight>
            </a:endParaRPr>
          </a:p>
          <a:p>
            <a:pPr indent="0" lvl="0" marL="0" rtl="0" algn="l">
              <a:spcBef>
                <a:spcPts val="0"/>
              </a:spcBef>
              <a:spcAft>
                <a:spcPts val="0"/>
              </a:spcAft>
              <a:buClr>
                <a:schemeClr val="dk1"/>
              </a:buClr>
              <a:buSzPts val="2800"/>
              <a:buNone/>
            </a:pPr>
            <a:r>
              <a:rPr lang="en-US" sz="2400">
                <a:solidFill>
                  <a:srgbClr val="212529"/>
                </a:solidFill>
                <a:highlight>
                  <a:schemeClr val="lt1"/>
                </a:highlight>
              </a:rPr>
              <a:t>Instead of providing names for the axis separately we provided the named for the axis internally.</a:t>
            </a:r>
            <a:endParaRPr sz="2400">
              <a:solidFill>
                <a:srgbClr val="212529"/>
              </a:solidFill>
              <a:highlight>
                <a:srgbClr val="FFFFFF"/>
              </a:highlight>
            </a:endParaRPr>
          </a:p>
        </p:txBody>
      </p:sp>
      <p:pic>
        <p:nvPicPr>
          <p:cNvPr id="170" name="Google Shape;170;p20"/>
          <p:cNvPicPr preferRelativeResize="0"/>
          <p:nvPr/>
        </p:nvPicPr>
        <p:blipFill>
          <a:blip r:embed="rId4">
            <a:alphaModFix/>
          </a:blip>
          <a:stretch>
            <a:fillRect/>
          </a:stretch>
        </p:blipFill>
        <p:spPr>
          <a:xfrm>
            <a:off x="188200" y="1489050"/>
            <a:ext cx="7010000" cy="1304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Graphs (2)</a:t>
            </a:r>
            <a:r>
              <a:rPr lang="en-US" sz="3959">
                <a:solidFill>
                  <a:schemeClr val="lt1"/>
                </a:solidFill>
                <a:latin typeface="Calibri"/>
                <a:ea typeface="Calibri"/>
                <a:cs typeface="Calibri"/>
                <a:sym typeface="Calibri"/>
              </a:rPr>
              <a:t> </a:t>
            </a:r>
            <a:endParaRPr sz="3959"/>
          </a:p>
        </p:txBody>
      </p:sp>
      <p:pic>
        <p:nvPicPr>
          <p:cNvPr id="177" name="Google Shape;177;p2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78" name="Google Shape;178;p21"/>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1100"/>
              <a:buFont typeface="Arial"/>
              <a:buNone/>
            </a:pPr>
            <a:r>
              <a:rPr lang="en-US" sz="2000">
                <a:solidFill>
                  <a:srgbClr val="212529"/>
                </a:solidFill>
                <a:highlight>
                  <a:schemeClr val="lt1"/>
                </a:highlight>
              </a:rPr>
              <a:t>Here we have created a graph for salaries using matplotlib library of Python.</a:t>
            </a:r>
            <a:endParaRPr sz="2000">
              <a:solidFill>
                <a:srgbClr val="212529"/>
              </a:solidFill>
              <a:highlight>
                <a:schemeClr val="lt1"/>
              </a:highlight>
            </a:endParaRPr>
          </a:p>
          <a:p>
            <a:pPr indent="0" lvl="0" marL="0" rtl="0" algn="l">
              <a:lnSpc>
                <a:spcPct val="110000"/>
              </a:lnSpc>
              <a:spcBef>
                <a:spcPts val="0"/>
              </a:spcBef>
              <a:spcAft>
                <a:spcPts val="0"/>
              </a:spcAft>
              <a:buClr>
                <a:schemeClr val="dk1"/>
              </a:buClr>
              <a:buSzPts val="1100"/>
              <a:buFont typeface="Arial"/>
              <a:buNone/>
            </a:pPr>
            <a:r>
              <a:rPr b="1" lang="en-US" sz="2000">
                <a:solidFill>
                  <a:srgbClr val="333333"/>
                </a:solidFill>
                <a:highlight>
                  <a:schemeClr val="lt1"/>
                </a:highlight>
              </a:rPr>
              <a:t>figsize():</a:t>
            </a:r>
            <a:endParaRPr b="1" sz="2000">
              <a:solidFill>
                <a:srgbClr val="333333"/>
              </a:solidFill>
              <a:highlight>
                <a:schemeClr val="lt1"/>
              </a:highlight>
            </a:endParaRPr>
          </a:p>
          <a:p>
            <a:pPr indent="0" lvl="0" marL="0" marR="101600" rtl="0" algn="l">
              <a:lnSpc>
                <a:spcPct val="115000"/>
              </a:lnSpc>
              <a:spcBef>
                <a:spcPts val="300"/>
              </a:spcBef>
              <a:spcAft>
                <a:spcPts val="0"/>
              </a:spcAft>
              <a:buClr>
                <a:schemeClr val="dk1"/>
              </a:buClr>
              <a:buSzPts val="1100"/>
              <a:buFont typeface="Arial"/>
              <a:buNone/>
            </a:pPr>
            <a:r>
              <a:rPr lang="en-US" sz="2000">
                <a:solidFill>
                  <a:srgbClr val="333333"/>
                </a:solidFill>
                <a:highlight>
                  <a:schemeClr val="lt1"/>
                </a:highlight>
              </a:rPr>
              <a:t>width, height in inches. </a:t>
            </a:r>
            <a:endParaRPr sz="2000">
              <a:solidFill>
                <a:srgbClr val="333333"/>
              </a:solidFill>
              <a:highlight>
                <a:schemeClr val="lt1"/>
              </a:highlight>
            </a:endParaRPr>
          </a:p>
          <a:p>
            <a:pPr indent="0" lvl="0" marL="0" rtl="0" algn="l">
              <a:lnSpc>
                <a:spcPct val="110000"/>
              </a:lnSpc>
              <a:spcBef>
                <a:spcPts val="1600"/>
              </a:spcBef>
              <a:spcAft>
                <a:spcPts val="0"/>
              </a:spcAft>
              <a:buClr>
                <a:schemeClr val="dk1"/>
              </a:buClr>
              <a:buSzPts val="1100"/>
              <a:buFont typeface="Arial"/>
              <a:buNone/>
            </a:pPr>
            <a:r>
              <a:rPr b="1" lang="en-US" sz="2000">
                <a:solidFill>
                  <a:srgbClr val="333333"/>
                </a:solidFill>
                <a:highlight>
                  <a:schemeClr val="lt1"/>
                </a:highlight>
              </a:rPr>
              <a:t>tight_layout():</a:t>
            </a:r>
            <a:endParaRPr b="1" sz="2000">
              <a:solidFill>
                <a:srgbClr val="333333"/>
              </a:solidFill>
              <a:highlight>
                <a:schemeClr val="lt1"/>
              </a:highlight>
            </a:endParaRPr>
          </a:p>
          <a:p>
            <a:pPr indent="0" lvl="0" marL="0" rtl="0" algn="l">
              <a:lnSpc>
                <a:spcPct val="110000"/>
              </a:lnSpc>
              <a:spcBef>
                <a:spcPts val="0"/>
              </a:spcBef>
              <a:spcAft>
                <a:spcPts val="0"/>
              </a:spcAft>
              <a:buClr>
                <a:schemeClr val="dk1"/>
              </a:buClr>
              <a:buSzPts val="1100"/>
              <a:buFont typeface="Arial"/>
              <a:buNone/>
            </a:pPr>
            <a:r>
              <a:rPr lang="en-US" sz="2000">
                <a:solidFill>
                  <a:srgbClr val="333333"/>
                </a:solidFill>
                <a:highlight>
                  <a:schemeClr val="lt1"/>
                </a:highlight>
              </a:rPr>
              <a:t>automatically adjusts subplot params so that the subplot(s) fits in to the figure area.</a:t>
            </a:r>
            <a:endParaRPr sz="2000">
              <a:solidFill>
                <a:srgbClr val="333333"/>
              </a:solidFill>
              <a:highlight>
                <a:schemeClr val="lt1"/>
              </a:highlight>
            </a:endParaRPr>
          </a:p>
          <a:p>
            <a:pPr indent="0" lvl="0" marL="0" rtl="0" algn="l">
              <a:lnSpc>
                <a:spcPct val="110000"/>
              </a:lnSpc>
              <a:spcBef>
                <a:spcPts val="0"/>
              </a:spcBef>
              <a:spcAft>
                <a:spcPts val="0"/>
              </a:spcAft>
              <a:buClr>
                <a:schemeClr val="dk1"/>
              </a:buClr>
              <a:buSzPts val="1100"/>
              <a:buFont typeface="Arial"/>
              <a:buNone/>
            </a:pPr>
            <a:r>
              <a:t/>
            </a:r>
            <a:endParaRPr sz="2000">
              <a:solidFill>
                <a:srgbClr val="333333"/>
              </a:solidFill>
              <a:highlight>
                <a:schemeClr val="lt1"/>
              </a:highlight>
            </a:endParaRPr>
          </a:p>
          <a:p>
            <a:pPr indent="0" lvl="0" marL="38100" rtl="0" algn="l">
              <a:lnSpc>
                <a:spcPct val="184600"/>
              </a:lnSpc>
              <a:spcBef>
                <a:spcPts val="0"/>
              </a:spcBef>
              <a:spcAft>
                <a:spcPts val="0"/>
              </a:spcAft>
              <a:buClr>
                <a:schemeClr val="dk1"/>
              </a:buClr>
              <a:buSzPts val="1100"/>
              <a:buFont typeface="Arial"/>
              <a:buNone/>
            </a:pPr>
            <a:r>
              <a:rPr b="1" lang="en-US" sz="2000">
                <a:solidFill>
                  <a:srgbClr val="444444"/>
                </a:solidFill>
                <a:highlight>
                  <a:schemeClr val="lt1"/>
                </a:highlight>
              </a:rPr>
              <a:t>seaborn.distplot():</a:t>
            </a:r>
            <a:endParaRPr b="1" sz="2000">
              <a:solidFill>
                <a:srgbClr val="2196F3"/>
              </a:solidFill>
              <a:highlight>
                <a:schemeClr val="lt1"/>
              </a:highlight>
            </a:endParaRPr>
          </a:p>
          <a:p>
            <a:pPr indent="0" lvl="0" marL="38100" rtl="0" algn="l">
              <a:lnSpc>
                <a:spcPct val="184600"/>
              </a:lnSpc>
              <a:spcBef>
                <a:spcPts val="0"/>
              </a:spcBef>
              <a:spcAft>
                <a:spcPts val="0"/>
              </a:spcAft>
              <a:buClr>
                <a:schemeClr val="dk1"/>
              </a:buClr>
              <a:buSzPts val="1100"/>
              <a:buFont typeface="Arial"/>
              <a:buNone/>
            </a:pPr>
            <a:r>
              <a:rPr lang="en-US" sz="2000">
                <a:solidFill>
                  <a:srgbClr val="444444"/>
                </a:solidFill>
                <a:highlight>
                  <a:schemeClr val="lt1"/>
                </a:highlight>
              </a:rPr>
              <a:t>Flexibly plot a univariate distribution of observations.</a:t>
            </a:r>
            <a:endParaRPr sz="2400">
              <a:solidFill>
                <a:srgbClr val="212529"/>
              </a:solidFill>
              <a:highlight>
                <a:schemeClr val="lt1"/>
              </a:highlight>
            </a:endParaRPr>
          </a:p>
        </p:txBody>
      </p:sp>
      <p:pic>
        <p:nvPicPr>
          <p:cNvPr id="179" name="Google Shape;179;p21"/>
          <p:cNvPicPr preferRelativeResize="0"/>
          <p:nvPr/>
        </p:nvPicPr>
        <p:blipFill>
          <a:blip r:embed="rId4">
            <a:alphaModFix/>
          </a:blip>
          <a:stretch>
            <a:fillRect/>
          </a:stretch>
        </p:blipFill>
        <p:spPr>
          <a:xfrm>
            <a:off x="118625" y="1399523"/>
            <a:ext cx="7043775" cy="2307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