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o70L4bjVTBq6QBp/hYSdUGm8X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54EA6E-6E4E-4E6D-85CD-E031AF6ED2EA}">
  <a:tblStyle styleId="{D754EA6E-6E4E-4E6D-85CD-E031AF6ED2E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921e01c08_0_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8921e01c08_0_4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8921e01c08_0_4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921e01c08_0_5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8921e01c08_0_5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8921e01c08_0_5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921e01c08_0_6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8921e01c08_0_6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8921e01c08_0_6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921e01c08_0_6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8921e01c08_0_6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8921e01c08_0_6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921e01c08_0_7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8921e01c08_0_7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8921e01c08_0_7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8921e01c08_0_8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8921e01c08_0_8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8921e01c08_0_8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921e01c08_0_9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8921e01c08_0_9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8921e01c08_0_9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921e01c08_0_10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8921e01c08_0_10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8921e01c08_0_10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921e01c08_0_1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8921e01c08_0_1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8921e01c08_0_1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921e01c08_0_1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8921e01c08_0_11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8921e01c08_0_11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921e01c08_0_1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8921e01c08_0_12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8921e01c08_0_12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921e01c08_0_1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8921e01c08_0_13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8921e01c08_0_13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921e01c08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8921e01c08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8921e01c08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921e01c08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8921e01c08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8921e01c08_0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921e01c08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8921e01c08_0_1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8921e01c08_0_1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921e01c08_0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8921e01c08_0_3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8921e01c08_0_3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921e01c08_0_4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8921e01c08_0_4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8921e01c08_0_4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0" name="Shape 90"/>
        <p:cNvGrpSpPr/>
        <p:nvPr/>
      </p:nvGrpSpPr>
      <p:grpSpPr>
        <a:xfrm>
          <a:off x="0" y="0"/>
          <a:ext cx="0" cy="0"/>
          <a:chOff x="0" y="0"/>
          <a:chExt cx="0" cy="0"/>
        </a:xfrm>
      </p:grpSpPr>
      <p:sp>
        <p:nvSpPr>
          <p:cNvPr id="91" name="Google Shape;91;g8921e01c08_0_3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g8921e01c08_0_3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93" name="Google Shape;93;g8921e01c08_0_3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94" name="Google Shape;94;g8921e01c08_0_36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g8921e01c08_0_36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g8921e01c08_0_3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 name="Shape 97"/>
        <p:cNvGrpSpPr/>
        <p:nvPr/>
      </p:nvGrpSpPr>
      <p:grpSpPr>
        <a:xfrm>
          <a:off x="0" y="0"/>
          <a:ext cx="0" cy="0"/>
          <a:chOff x="0" y="0"/>
          <a:chExt cx="0" cy="0"/>
        </a:xfrm>
      </p:grpSpPr>
      <p:sp>
        <p:nvSpPr>
          <p:cNvPr id="98" name="Google Shape;98;g8921e01c08_0_367"/>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g8921e01c08_0_367"/>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0" name="Google Shape;100;g8921e01c08_0_36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g8921e01c08_0_36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g8921e01c08_0_3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3" name="Shape 103"/>
        <p:cNvGrpSpPr/>
        <p:nvPr/>
      </p:nvGrpSpPr>
      <p:grpSpPr>
        <a:xfrm>
          <a:off x="0" y="0"/>
          <a:ext cx="0" cy="0"/>
          <a:chOff x="0" y="0"/>
          <a:chExt cx="0" cy="0"/>
        </a:xfrm>
      </p:grpSpPr>
      <p:sp>
        <p:nvSpPr>
          <p:cNvPr id="104" name="Google Shape;104;g8921e01c08_0_3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g8921e01c08_0_37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6" name="Google Shape;106;g8921e01c08_0_37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g8921e01c08_0_3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g8921e01c08_0_3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g8921e01c08_0_37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1" name="Google Shape;111;g8921e01c08_0_37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2" name="Google Shape;112;g8921e01c08_0_37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g8921e01c08_0_37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g8921e01c08_0_3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5" name="Shape 115"/>
        <p:cNvGrpSpPr/>
        <p:nvPr/>
      </p:nvGrpSpPr>
      <p:grpSpPr>
        <a:xfrm>
          <a:off x="0" y="0"/>
          <a:ext cx="0" cy="0"/>
          <a:chOff x="0" y="0"/>
          <a:chExt cx="0" cy="0"/>
        </a:xfrm>
      </p:grpSpPr>
      <p:sp>
        <p:nvSpPr>
          <p:cNvPr id="116" name="Google Shape;116;g8921e01c08_0_38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g8921e01c08_0_38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8" name="Google Shape;118;g8921e01c08_0_38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9" name="Google Shape;119;g8921e01c08_0_38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g8921e01c08_0_38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g8921e01c08_0_38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g8921e01c08_0_39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g8921e01c08_0_39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5" name="Google Shape;125;g8921e01c08_0_39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6" name="Google Shape;126;g8921e01c08_0_39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7" name="Google Shape;127;g8921e01c08_0_39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g8921e01c08_0_39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g8921e01c08_0_39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g8921e01c08_0_3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g8921e01c08_0_4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g8921e01c08_0_40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8921e01c08_0_40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8921e01c08_0_4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g8921e01c08_0_4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g8921e01c08_0_4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8921e01c08_0_4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8921e01c08_0_4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g8921e01c08_0_410"/>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g8921e01c08_0_4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4" name="Google Shape;144;g8921e01c08_0_4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g8921e01c08_0_4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g8921e01c08_0_4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g8921e01c08_0_4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g8921e01c08_0_417"/>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0" name="Google Shape;150;g8921e01c08_0_4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g8921e01c08_0_4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g8921e01c08_0_4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8921e01c08_0_423"/>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g8921e01c08_0_423"/>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6" name="Google Shape;156;g8921e01c08_0_4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g8921e01c08_0_4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g8921e01c08_0_4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8921e01c08_0_3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g8921e01c08_0_35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g8921e01c08_0_3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8921e01c08_0_3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g8921e01c08_0_3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www.thebalancesmb.com/quantitative-research-methods-using-cross-tabs-2297160" TargetMode="Externa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165" name="Google Shape;165;p1"/>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166" name="Google Shape;166;p1"/>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167" name="Google Shape;167;p1"/>
          <p:cNvGrpSpPr/>
          <p:nvPr/>
        </p:nvGrpSpPr>
        <p:grpSpPr>
          <a:xfrm>
            <a:off x="855352" y="3208850"/>
            <a:ext cx="4993082" cy="1083164"/>
            <a:chOff x="855352" y="3208850"/>
            <a:chExt cx="4993082" cy="1083164"/>
          </a:xfrm>
        </p:grpSpPr>
        <p:sp>
          <p:nvSpPr>
            <p:cNvPr id="168" name="Google Shape;168;p1"/>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169" name="Google Shape;169;p1"/>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170" name="Google Shape;170;p1"/>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171" name="Google Shape;171;p1"/>
          <p:cNvGrpSpPr/>
          <p:nvPr/>
        </p:nvGrpSpPr>
        <p:grpSpPr>
          <a:xfrm>
            <a:off x="6965811" y="3208850"/>
            <a:ext cx="4173960" cy="1083164"/>
            <a:chOff x="6965811" y="3208850"/>
            <a:chExt cx="4173960" cy="1083164"/>
          </a:xfrm>
        </p:grpSpPr>
        <p:pic>
          <p:nvPicPr>
            <p:cNvPr descr="Email Icons - Free Download, PNG and SVG" id="172" name="Google Shape;172;p1"/>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173" name="Google Shape;173;p1"/>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174" name="Google Shape;174;p1"/>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75" name="Google Shape;175;p1"/>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76" name="Google Shape;176;p1"/>
          <p:cNvGrpSpPr/>
          <p:nvPr/>
        </p:nvGrpSpPr>
        <p:grpSpPr>
          <a:xfrm>
            <a:off x="3046148" y="5755558"/>
            <a:ext cx="5584964" cy="675566"/>
            <a:chOff x="3046148" y="5755558"/>
            <a:chExt cx="5584964" cy="675566"/>
          </a:xfrm>
        </p:grpSpPr>
        <p:pic>
          <p:nvPicPr>
            <p:cNvPr descr="Call, contact us, phone icon" id="177" name="Google Shape;177;p1"/>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78" name="Google Shape;178;p1"/>
            <p:cNvSpPr/>
            <p:nvPr/>
          </p:nvSpPr>
          <p:spPr>
            <a:xfrm>
              <a:off x="4190473" y="5857460"/>
              <a:ext cx="4440639" cy="4462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79" name="Google Shape;179;p1"/>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80" name="Google Shape;180;p1"/>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81" name="Google Shape;181;p1"/>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82" name="Google Shape;182;p1"/>
          <p:cNvGraphicFramePr/>
          <p:nvPr/>
        </p:nvGraphicFramePr>
        <p:xfrm>
          <a:off x="1784434" y="1373406"/>
          <a:ext cx="3000000" cy="3000000"/>
        </p:xfrm>
        <a:graphic>
          <a:graphicData uri="http://schemas.openxmlformats.org/drawingml/2006/table">
            <a:tbl>
              <a:tblPr bandRow="1" firstRow="1">
                <a:noFill/>
                <a:tableStyleId>{D754EA6E-6E4E-4E6D-85CD-E031AF6ED2EA}</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83" name="Google Shape;183;p1"/>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 calcmode="lin" valueType="num">
                                      <p:cBhvr additive="base">
                                        <p:cTn dur="500"/>
                                        <p:tgtEl>
                                          <p:spTgt spid="16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 calcmode="lin" valueType="num">
                                      <p:cBhvr additive="base">
                                        <p:cTn dur="500"/>
                                        <p:tgtEl>
                                          <p:spTgt spid="16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8921e01c08_0_43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(3)</a:t>
            </a:r>
            <a:r>
              <a:rPr lang="en-US" sz="3959">
                <a:solidFill>
                  <a:schemeClr val="lt1"/>
                </a:solidFill>
                <a:latin typeface="Calibri"/>
                <a:ea typeface="Calibri"/>
                <a:cs typeface="Calibri"/>
                <a:sym typeface="Calibri"/>
              </a:rPr>
              <a:t> </a:t>
            </a:r>
            <a:endParaRPr sz="3959"/>
          </a:p>
        </p:txBody>
      </p:sp>
      <p:pic>
        <p:nvPicPr>
          <p:cNvPr id="261" name="Google Shape;261;g8921e01c08_0_43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62" name="Google Shape;262;g8921e01c08_0_43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000">
                <a:solidFill>
                  <a:srgbClr val="212529"/>
                </a:solidFill>
                <a:highlight>
                  <a:schemeClr val="lt1"/>
                </a:highlight>
              </a:rPr>
              <a:t>Here we have created a graph for volume using matplotlib library of Python.</a:t>
            </a:r>
            <a:endParaRPr sz="20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000">
                <a:solidFill>
                  <a:srgbClr val="333333"/>
                </a:solidFill>
                <a:highlight>
                  <a:schemeClr val="lt1"/>
                </a:highlight>
              </a:rPr>
              <a:t>figsize():</a:t>
            </a:r>
            <a:endParaRPr b="1" sz="2000">
              <a:solidFill>
                <a:srgbClr val="333333"/>
              </a:solidFill>
              <a:highlight>
                <a:schemeClr val="lt1"/>
              </a:highlight>
            </a:endParaRPr>
          </a:p>
          <a:p>
            <a:pPr indent="0" lvl="0" marL="0" marR="101600" rtl="0" algn="l">
              <a:lnSpc>
                <a:spcPct val="115000"/>
              </a:lnSpc>
              <a:spcBef>
                <a:spcPts val="300"/>
              </a:spcBef>
              <a:spcAft>
                <a:spcPts val="0"/>
              </a:spcAft>
              <a:buClr>
                <a:schemeClr val="dk1"/>
              </a:buClr>
              <a:buSzPts val="1100"/>
              <a:buFont typeface="Arial"/>
              <a:buNone/>
            </a:pPr>
            <a:r>
              <a:rPr lang="en-US" sz="2000">
                <a:solidFill>
                  <a:srgbClr val="333333"/>
                </a:solidFill>
                <a:highlight>
                  <a:schemeClr val="lt1"/>
                </a:highlight>
              </a:rPr>
              <a:t>width, height in inches. </a:t>
            </a:r>
            <a:endParaRPr sz="2000">
              <a:solidFill>
                <a:srgbClr val="333333"/>
              </a:solidFill>
              <a:highlight>
                <a:schemeClr val="lt1"/>
              </a:highlight>
            </a:endParaRPr>
          </a:p>
          <a:p>
            <a:pPr indent="0" lvl="0" marL="0" rtl="0" algn="l">
              <a:lnSpc>
                <a:spcPct val="110000"/>
              </a:lnSpc>
              <a:spcBef>
                <a:spcPts val="1600"/>
              </a:spcBef>
              <a:spcAft>
                <a:spcPts val="0"/>
              </a:spcAft>
              <a:buClr>
                <a:schemeClr val="dk1"/>
              </a:buClr>
              <a:buSzPts val="1100"/>
              <a:buFont typeface="Arial"/>
              <a:buNone/>
            </a:pPr>
            <a:r>
              <a:rPr b="1" lang="en-US" sz="2000">
                <a:solidFill>
                  <a:srgbClr val="333333"/>
                </a:solidFill>
                <a:highlight>
                  <a:schemeClr val="lt1"/>
                </a:highlight>
              </a:rPr>
              <a:t>tight_layout():</a:t>
            </a:r>
            <a:endParaRPr b="1"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000">
                <a:solidFill>
                  <a:srgbClr val="333333"/>
                </a:solidFill>
                <a:highlight>
                  <a:schemeClr val="lt1"/>
                </a:highlight>
              </a:rPr>
              <a:t>automatically adjusts subplot params so that the subplot(s) fits in to the figure area.</a:t>
            </a:r>
            <a:endParaRPr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t/>
            </a:r>
            <a:endParaRPr sz="2000">
              <a:solidFill>
                <a:srgbClr val="33333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b="1" lang="en-US" sz="2000">
                <a:solidFill>
                  <a:srgbClr val="444444"/>
                </a:solidFill>
                <a:highlight>
                  <a:schemeClr val="lt1"/>
                </a:highlight>
              </a:rPr>
              <a:t>seaborn.distplot():</a:t>
            </a:r>
            <a:endParaRPr b="1" sz="2000">
              <a:solidFill>
                <a:srgbClr val="2196F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lang="en-US" sz="2000">
                <a:solidFill>
                  <a:srgbClr val="444444"/>
                </a:solidFill>
                <a:highlight>
                  <a:schemeClr val="lt1"/>
                </a:highlight>
              </a:rPr>
              <a:t>Flexibly plot a univariate distribution of observations.</a:t>
            </a:r>
            <a:endParaRPr sz="2400">
              <a:solidFill>
                <a:srgbClr val="212529"/>
              </a:solidFill>
              <a:highlight>
                <a:schemeClr val="lt1"/>
              </a:highlight>
            </a:endParaRPr>
          </a:p>
        </p:txBody>
      </p:sp>
      <p:pic>
        <p:nvPicPr>
          <p:cNvPr id="263" name="Google Shape;263;g8921e01c08_0_439"/>
          <p:cNvPicPr preferRelativeResize="0"/>
          <p:nvPr/>
        </p:nvPicPr>
        <p:blipFill>
          <a:blip r:embed="rId4">
            <a:alphaModFix/>
          </a:blip>
          <a:stretch>
            <a:fillRect/>
          </a:stretch>
        </p:blipFill>
        <p:spPr>
          <a:xfrm>
            <a:off x="152400" y="1113023"/>
            <a:ext cx="6994100" cy="227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8921e01c08_0_5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270" name="Google Shape;270;g8921e01c08_0_5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71" name="Google Shape;271;g8921e01c08_0_523"/>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272" name="Google Shape;272;g8921e01c08_0_523"/>
          <p:cNvPicPr preferRelativeResize="0"/>
          <p:nvPr/>
        </p:nvPicPr>
        <p:blipFill>
          <a:blip r:embed="rId4">
            <a:alphaModFix/>
          </a:blip>
          <a:stretch>
            <a:fillRect/>
          </a:stretch>
        </p:blipFill>
        <p:spPr>
          <a:xfrm>
            <a:off x="645200" y="1113025"/>
            <a:ext cx="11155201" cy="1412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8921e01c08_0_60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279" name="Google Shape;279;g8921e01c08_0_60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80" name="Google Shape;280;g8921e01c08_0_607"/>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212529"/>
                </a:solidFill>
                <a:highlight>
                  <a:srgbClr val="FFFFFF"/>
                </a:highlight>
              </a:rPr>
              <a:t>The algorithm that we have used is Linear Regression.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lang="en-US" sz="2400">
                <a:solidFill>
                  <a:srgbClr val="212529"/>
                </a:solidFill>
                <a:highlight>
                  <a:srgbClr val="FFFFFF"/>
                </a:highlight>
              </a:rPr>
              <a:t>LinearRegression() fits a linear model with coefficients w = (w1, …, wp) to minimize the residual sum of squares between the observed targets in the dataset, and the targets predicted by the linear approximation.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model is the object for LinearRegression().</a:t>
            </a:r>
            <a:endParaRPr sz="24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281" name="Google Shape;281;g8921e01c08_0_607"/>
          <p:cNvPicPr preferRelativeResize="0"/>
          <p:nvPr/>
        </p:nvPicPr>
        <p:blipFill>
          <a:blip r:embed="rId4">
            <a:alphaModFix/>
          </a:blip>
          <a:stretch>
            <a:fillRect/>
          </a:stretch>
        </p:blipFill>
        <p:spPr>
          <a:xfrm>
            <a:off x="827450" y="1103734"/>
            <a:ext cx="10359804" cy="21125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8921e01c08_0_69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288" name="Google Shape;288;g8921e01c08_0_69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89" name="Google Shape;289;g8921e01c08_0_691"/>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290" name="Google Shape;290;g8921e01c08_0_691"/>
          <p:cNvPicPr preferRelativeResize="0"/>
          <p:nvPr/>
        </p:nvPicPr>
        <p:blipFill>
          <a:blip r:embed="rId4">
            <a:alphaModFix/>
          </a:blip>
          <a:stretch>
            <a:fillRect/>
          </a:stretch>
        </p:blipFill>
        <p:spPr>
          <a:xfrm>
            <a:off x="624675" y="1441458"/>
            <a:ext cx="10293775" cy="188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8921e01c08_0_77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97" name="Google Shape;297;g8921e01c08_0_77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98" name="Google Shape;298;g8921e01c08_0_775"/>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99" name="Google Shape;299;g8921e01c08_0_775"/>
          <p:cNvPicPr preferRelativeResize="0"/>
          <p:nvPr/>
        </p:nvPicPr>
        <p:blipFill>
          <a:blip r:embed="rId4">
            <a:alphaModFix/>
          </a:blip>
          <a:stretch>
            <a:fillRect/>
          </a:stretch>
        </p:blipFill>
        <p:spPr>
          <a:xfrm>
            <a:off x="1877150" y="1139238"/>
            <a:ext cx="7999175" cy="362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8921e01c08_0_85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306" name="Google Shape;306;g8921e01c08_0_85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307" name="Google Shape;307;g8921e01c08_0_859"/>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In this code we have used a cut-off. This is because we have converted all the values in the dataset into binary by using the zeroes_like() function so that no error because of continuous data occurs.</a:t>
            </a:r>
            <a:endParaRPr sz="2400">
              <a:solidFill>
                <a:srgbClr val="222222"/>
              </a:solidFill>
              <a:highlight>
                <a:srgbClr val="FFFFFF"/>
              </a:highlight>
            </a:endParaRPr>
          </a:p>
        </p:txBody>
      </p:sp>
      <p:pic>
        <p:nvPicPr>
          <p:cNvPr id="308" name="Google Shape;308;g8921e01c08_0_859"/>
          <p:cNvPicPr preferRelativeResize="0"/>
          <p:nvPr/>
        </p:nvPicPr>
        <p:blipFill>
          <a:blip r:embed="rId4">
            <a:alphaModFix/>
          </a:blip>
          <a:stretch>
            <a:fillRect/>
          </a:stretch>
        </p:blipFill>
        <p:spPr>
          <a:xfrm>
            <a:off x="508863" y="1123413"/>
            <a:ext cx="10996975" cy="313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8921e01c08_0_94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315" name="Google Shape;315;g8921e01c08_0_94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316" name="Google Shape;316;g8921e01c08_0_943"/>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function for the same. And, again we have used the cut-off values for converting the array into binary.</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t>**In the same way we will calculate the confusion matrix, precision, recall, support and fscore for the test dataset.**</a:t>
            </a:r>
            <a:endParaRPr sz="1400">
              <a:solidFill>
                <a:srgbClr val="212529"/>
              </a:solidFill>
              <a:highlight>
                <a:srgbClr val="FFFFFF"/>
              </a:highlight>
            </a:endParaRPr>
          </a:p>
        </p:txBody>
      </p:sp>
      <p:pic>
        <p:nvPicPr>
          <p:cNvPr id="317" name="Google Shape;317;g8921e01c08_0_943"/>
          <p:cNvPicPr preferRelativeResize="0"/>
          <p:nvPr/>
        </p:nvPicPr>
        <p:blipFill>
          <a:blip r:embed="rId4">
            <a:alphaModFix/>
          </a:blip>
          <a:stretch>
            <a:fillRect/>
          </a:stretch>
        </p:blipFill>
        <p:spPr>
          <a:xfrm>
            <a:off x="551125" y="1140263"/>
            <a:ext cx="11155200" cy="310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8921e01c08_0_10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324" name="Google Shape;324;g8921e01c08_0_10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325" name="Google Shape;325;g8921e01c08_0_10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326" name="Google Shape;326;g8921e01c08_0_1027"/>
          <p:cNvPicPr preferRelativeResize="0"/>
          <p:nvPr/>
        </p:nvPicPr>
        <p:blipFill>
          <a:blip r:embed="rId4">
            <a:alphaModFix/>
          </a:blip>
          <a:stretch>
            <a:fillRect/>
          </a:stretch>
        </p:blipFill>
        <p:spPr>
          <a:xfrm>
            <a:off x="152400" y="1113025"/>
            <a:ext cx="11284450" cy="434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8921e01c08_0_1111"/>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333" name="Google Shape;333;g8921e01c08_0_111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334" name="Google Shape;334;g8921e01c08_0_1111"/>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In this code we have used the MSE, MAE and RMSE method for evaluation. </a:t>
            </a:r>
            <a:endParaRPr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Mean Absolute Error:</a:t>
            </a:r>
            <a:r>
              <a:rPr lang="en-US" sz="2300">
                <a:latin typeface="Calibri"/>
                <a:ea typeface="Calibri"/>
                <a:cs typeface="Calibri"/>
                <a:sym typeface="Calibri"/>
              </a:rPr>
              <a:t> </a:t>
            </a:r>
            <a:r>
              <a:rPr lang="en-US" sz="2300">
                <a:highlight>
                  <a:srgbClr val="FFFFFF"/>
                </a:highlight>
                <a:latin typeface="Calibri"/>
                <a:ea typeface="Calibri"/>
                <a:cs typeface="Calibri"/>
                <a:sym typeface="Calibri"/>
              </a:rPr>
              <a:t>We know that an error basically is the absolute difference between the actual or true values and the values that are predicted.</a:t>
            </a:r>
            <a:endParaRPr sz="2300">
              <a:highlight>
                <a:srgbClr val="FFFFFF"/>
              </a:highlight>
              <a:latin typeface="Calibri"/>
              <a:ea typeface="Calibri"/>
              <a:cs typeface="Calibri"/>
              <a:sym typeface="Calibri"/>
            </a:endParaRPr>
          </a:p>
          <a:p>
            <a:pPr indent="0" lvl="0" marL="0" rtl="0" algn="l">
              <a:spcBef>
                <a:spcPts val="0"/>
              </a:spcBef>
              <a:spcAft>
                <a:spcPts val="0"/>
              </a:spcAft>
              <a:buNone/>
            </a:pPr>
            <a:r>
              <a:rPr b="1" lang="en-US" sz="2300">
                <a:highlight>
                  <a:srgbClr val="FFFFFF"/>
                </a:highlight>
                <a:latin typeface="Calibri"/>
                <a:ea typeface="Calibri"/>
                <a:cs typeface="Calibri"/>
                <a:sym typeface="Calibri"/>
              </a:rPr>
              <a:t>Mean Square Error:</a:t>
            </a:r>
            <a:r>
              <a:rPr lang="en-US" sz="2300">
                <a:highlight>
                  <a:srgbClr val="FFFFFF"/>
                </a:highlight>
                <a:latin typeface="Calibri"/>
                <a:ea typeface="Calibri"/>
                <a:cs typeface="Calibri"/>
                <a:sym typeface="Calibri"/>
              </a:rPr>
              <a:t> MSE is calculated by taking the average of the square of the difference between the original and predicted values of the data.</a:t>
            </a:r>
            <a:endParaRPr sz="2300">
              <a:highlight>
                <a:srgbClr val="FFFFFF"/>
              </a:highlight>
              <a:latin typeface="Calibri"/>
              <a:ea typeface="Calibri"/>
              <a:cs typeface="Calibri"/>
              <a:sym typeface="Calibri"/>
            </a:endParaRPr>
          </a:p>
          <a:p>
            <a:pPr indent="0" lvl="0" marL="0" rtl="0" algn="l">
              <a:spcBef>
                <a:spcPts val="0"/>
              </a:spcBef>
              <a:spcAft>
                <a:spcPts val="0"/>
              </a:spcAft>
              <a:buNone/>
            </a:pPr>
            <a:r>
              <a:rPr b="1" lang="en-US" sz="2300">
                <a:highlight>
                  <a:srgbClr val="FFFFFF"/>
                </a:highlight>
                <a:latin typeface="Calibri"/>
                <a:ea typeface="Calibri"/>
                <a:cs typeface="Calibri"/>
                <a:sym typeface="Calibri"/>
              </a:rPr>
              <a:t>Root Mean Square Error:</a:t>
            </a:r>
            <a:r>
              <a:rPr lang="en-US" sz="2300">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2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8921e01c08_0_119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341" name="Google Shape;341;g8921e01c08_0_1193"/>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000000"/>
                </a:solidFill>
                <a:highlight>
                  <a:srgbClr val="FFFFFF"/>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a:t>
            </a:r>
            <a:endParaRPr sz="1800">
              <a:solidFill>
                <a:srgbClr val="00000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US" sz="1800">
                <a:solidFill>
                  <a:srgbClr val="000000"/>
                </a:solidFill>
                <a:highlight>
                  <a:srgbClr val="FFFFFF"/>
                </a:highlight>
              </a:rPr>
              <a:t>Accuracy = TP+TN/TP+FP+FN+TN</a:t>
            </a:r>
            <a:endParaRPr sz="1800">
              <a:solidFill>
                <a:srgbClr val="000000"/>
              </a:solidFill>
              <a:highlight>
                <a:srgbClr val="FFFFFF"/>
              </a:highlight>
            </a:endParaRPr>
          </a:p>
          <a:p>
            <a:pPr indent="-50800" lvl="0" marL="228600" rtl="0" algn="l">
              <a:lnSpc>
                <a:spcPct val="90000"/>
              </a:lnSpc>
              <a:spcBef>
                <a:spcPts val="1500"/>
              </a:spcBef>
              <a:spcAft>
                <a:spcPts val="0"/>
              </a:spcAft>
              <a:buClr>
                <a:schemeClr val="dk1"/>
              </a:buClr>
              <a:buSzPts val="2800"/>
              <a:buNone/>
            </a:pPr>
            <a:r>
              <a:t/>
            </a:r>
            <a:endParaRPr/>
          </a:p>
        </p:txBody>
      </p:sp>
      <p:pic>
        <p:nvPicPr>
          <p:cNvPr id="342" name="Google Shape;342;g8921e01c08_0_119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343" name="Google Shape;343;g8921e01c08_0_1193"/>
          <p:cNvPicPr preferRelativeResize="0"/>
          <p:nvPr/>
        </p:nvPicPr>
        <p:blipFill>
          <a:blip r:embed="rId4">
            <a:alphaModFix/>
          </a:blip>
          <a:stretch>
            <a:fillRect/>
          </a:stretch>
        </p:blipFill>
        <p:spPr>
          <a:xfrm>
            <a:off x="838200" y="1293150"/>
            <a:ext cx="10322125" cy="284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
          <p:cNvSpPr/>
          <p:nvPr/>
        </p:nvSpPr>
        <p:spPr>
          <a:xfrm>
            <a:off x="2023374" y="1345525"/>
            <a:ext cx="75921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Stock Price Prediction</a:t>
            </a:r>
            <a:endParaRPr b="1" sz="5400">
              <a:solidFill>
                <a:schemeClr val="dk1"/>
              </a:solidFill>
              <a:latin typeface="Calibri"/>
              <a:ea typeface="Calibri"/>
              <a:cs typeface="Calibri"/>
              <a:sym typeface="Calibri"/>
            </a:endParaRPr>
          </a:p>
        </p:txBody>
      </p:sp>
      <p:pic>
        <p:nvPicPr>
          <p:cNvPr id="190" name="Google Shape;190;p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1" name="Google Shape;191;p2"/>
          <p:cNvSpPr txBox="1"/>
          <p:nvPr/>
        </p:nvSpPr>
        <p:spPr>
          <a:xfrm>
            <a:off x="4573670" y="3346316"/>
            <a:ext cx="17801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92" name="Google Shape;192;p2"/>
          <p:cNvPicPr preferRelativeResize="0"/>
          <p:nvPr/>
        </p:nvPicPr>
        <p:blipFill>
          <a:blip r:embed="rId4">
            <a:alphaModFix/>
          </a:blip>
          <a:stretch>
            <a:fillRect/>
          </a:stretch>
        </p:blipFill>
        <p:spPr>
          <a:xfrm>
            <a:off x="1087887" y="2359725"/>
            <a:ext cx="10016230" cy="4150028"/>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8921e01c08_0_12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350" name="Google Shape;350;g8921e01c08_0_1277"/>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Font typeface="Calibri"/>
              <a:buAutoNum type="arabicPeriod"/>
            </a:pPr>
            <a:r>
              <a:rPr b="1" lang="en-US" sz="2100"/>
              <a:t>What is the use of read_csv()?</a:t>
            </a:r>
            <a:endParaRPr b="1" sz="2100"/>
          </a:p>
          <a:p>
            <a:pPr indent="457200" lvl="0" marL="0" rtl="0" algn="l">
              <a:lnSpc>
                <a:spcPct val="115000"/>
              </a:lnSpc>
              <a:spcBef>
                <a:spcPts val="1400"/>
              </a:spcBef>
              <a:spcAft>
                <a:spcPts val="0"/>
              </a:spcAft>
              <a:buNone/>
            </a:pPr>
            <a:r>
              <a:rPr lang="en-US" sz="2100">
                <a:highlight>
                  <a:srgbClr val="FFFFFF"/>
                </a:highlight>
              </a:rPr>
              <a:t>read_csv() is an important pandas function to read csv files and do operations on it.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the use of iloc?</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3A3A3A"/>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Linear Regression and when is it used?</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222222"/>
                </a:solidFill>
                <a:highlight>
                  <a:srgbClr val="FFFFFF"/>
                </a:highlight>
              </a:rPr>
              <a:t>Linear regression models are used to show or predict the relationship between two </a:t>
            </a:r>
            <a:r>
              <a:rPr lang="en-US" sz="2100">
                <a:solidFill>
                  <a:srgbClr val="000000"/>
                </a:solidFill>
                <a:highlight>
                  <a:srgbClr val="FFFFFF"/>
                </a:highlight>
                <a:uFill>
                  <a:noFill/>
                </a:uFill>
                <a:hlinkClick r:id="rId3"/>
              </a:rPr>
              <a:t>variables or factors</a:t>
            </a:r>
            <a:r>
              <a:rPr lang="en-US" sz="2100">
                <a:solidFill>
                  <a:srgbClr val="222222"/>
                </a:solidFill>
                <a:highlight>
                  <a:srgbClr val="FFFFFF"/>
                </a:highlight>
              </a:rPr>
              <a:t>. The factor that is being predicted (the factor that the equation </a:t>
            </a:r>
            <a:r>
              <a:rPr i="1" lang="en-US" sz="2100">
                <a:solidFill>
                  <a:srgbClr val="222222"/>
                </a:solidFill>
                <a:highlight>
                  <a:srgbClr val="FFFFFF"/>
                </a:highlight>
              </a:rPr>
              <a:t>solves for</a:t>
            </a:r>
            <a:r>
              <a:rPr lang="en-US" sz="2100">
                <a:solidFill>
                  <a:srgbClr val="222222"/>
                </a:solidFill>
                <a:highlight>
                  <a:srgbClr val="FFFFFF"/>
                </a:highlight>
              </a:rPr>
              <a:t>) is called the</a:t>
            </a:r>
            <a:r>
              <a:rPr b="1" lang="en-US" sz="2100">
                <a:solidFill>
                  <a:srgbClr val="222222"/>
                </a:solidFill>
                <a:highlight>
                  <a:srgbClr val="FFFFFF"/>
                </a:highlight>
              </a:rPr>
              <a:t> </a:t>
            </a:r>
            <a:r>
              <a:rPr lang="en-US" sz="2100">
                <a:solidFill>
                  <a:srgbClr val="222222"/>
                </a:solidFill>
                <a:highlight>
                  <a:srgbClr val="FFFFFF"/>
                </a:highlight>
              </a:rPr>
              <a:t>dependent variable. The factors that are used to predict the value of the dependent variable are called the independent variables.  It is used when we want to predict the value of a variable based on the value of another variable.</a:t>
            </a:r>
            <a:endParaRPr sz="2100">
              <a:highlight>
                <a:srgbClr val="FFFFFF"/>
              </a:highlight>
            </a:endParaRPr>
          </a:p>
          <a:p>
            <a:pPr indent="0" lvl="0" marL="457200" rtl="0" algn="l">
              <a:lnSpc>
                <a:spcPct val="90000"/>
              </a:lnSpc>
              <a:spcBef>
                <a:spcPts val="1400"/>
              </a:spcBef>
              <a:spcAft>
                <a:spcPts val="0"/>
              </a:spcAft>
              <a:buNone/>
            </a:pPr>
            <a:r>
              <a:t/>
            </a:r>
            <a:endParaRPr sz="2100"/>
          </a:p>
          <a:p>
            <a:pPr indent="0" lvl="0" marL="457200" rtl="0" algn="l">
              <a:lnSpc>
                <a:spcPct val="90000"/>
              </a:lnSpc>
              <a:spcBef>
                <a:spcPts val="1000"/>
              </a:spcBef>
              <a:spcAft>
                <a:spcPts val="0"/>
              </a:spcAft>
              <a:buNone/>
            </a:pPr>
            <a:r>
              <a:t/>
            </a:r>
            <a:endParaRPr sz="2100"/>
          </a:p>
        </p:txBody>
      </p:sp>
      <p:pic>
        <p:nvPicPr>
          <p:cNvPr id="351" name="Google Shape;351;g8921e01c08_0_1277"/>
          <p:cNvPicPr preferRelativeResize="0"/>
          <p:nvPr/>
        </p:nvPicPr>
        <p:blipFill rotWithShape="1">
          <a:blip r:embed="rId4">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8921e01c08_0_13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358" name="Google Shape;358;g8921e01c08_0_1359"/>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None/>
            </a:pPr>
            <a:r>
              <a:rPr lang="en-US" sz="2300">
                <a:solidFill>
                  <a:srgbClr val="000000"/>
                </a:solidFill>
              </a:rPr>
              <a:t>Yes, we can.</a:t>
            </a:r>
            <a:endParaRPr sz="2300">
              <a:solidFill>
                <a:srgbClr val="000000"/>
              </a:solidFill>
            </a:endParaRPr>
          </a:p>
          <a:p>
            <a:pPr indent="457200" lvl="0" marL="0" rtl="0" algn="l">
              <a:lnSpc>
                <a:spcPct val="90000"/>
              </a:lnSpc>
              <a:spcBef>
                <a:spcPts val="1000"/>
              </a:spcBef>
              <a:spcAft>
                <a:spcPts val="0"/>
              </a:spcAft>
              <a:buNone/>
            </a:pPr>
            <a:r>
              <a:rPr b="1" lang="en-US" sz="2300">
                <a:solidFill>
                  <a:srgbClr val="000000"/>
                </a:solidFill>
              </a:rPr>
              <a:t>6. How can we control the variables in  Linear Regression?</a:t>
            </a:r>
            <a:endParaRPr b="1" sz="2300">
              <a:solidFill>
                <a:srgbClr val="000000"/>
              </a:solidFill>
            </a:endParaRPr>
          </a:p>
          <a:p>
            <a:pPr indent="0" lvl="0" marL="457200" rtl="0" algn="l">
              <a:lnSpc>
                <a:spcPct val="90000"/>
              </a:lnSpc>
              <a:spcBef>
                <a:spcPts val="1000"/>
              </a:spcBef>
              <a:spcAft>
                <a:spcPts val="0"/>
              </a:spcAft>
              <a:buNone/>
            </a:pPr>
            <a:r>
              <a:rPr lang="en-US" sz="2300">
                <a:solidFill>
                  <a:srgbClr val="000000"/>
                </a:solidFill>
                <a:highlight>
                  <a:srgbClr val="FFFFFF"/>
                </a:highlight>
              </a:rPr>
              <a:t>This model isolates the role of each variable while holding the other variable constant. </a:t>
            </a:r>
            <a:endParaRPr sz="2300">
              <a:solidFill>
                <a:srgbClr val="000000"/>
              </a:solidFill>
            </a:endParaRPr>
          </a:p>
          <a:p>
            <a:pPr indent="0" lvl="0" marL="0" rtl="0" algn="l">
              <a:lnSpc>
                <a:spcPct val="90000"/>
              </a:lnSpc>
              <a:spcBef>
                <a:spcPts val="1000"/>
              </a:spcBef>
              <a:spcAft>
                <a:spcPts val="0"/>
              </a:spcAft>
              <a:buNone/>
            </a:pPr>
            <a:r>
              <a:t/>
            </a:r>
            <a:endParaRPr sz="2300"/>
          </a:p>
        </p:txBody>
      </p:sp>
      <p:pic>
        <p:nvPicPr>
          <p:cNvPr id="359" name="Google Shape;359;g8921e01c08_0_135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99" name="Google Shape;199;p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0" name="Google Shape;200;p4"/>
          <p:cNvSpPr txBox="1"/>
          <p:nvPr/>
        </p:nvSpPr>
        <p:spPr>
          <a:xfrm>
            <a:off x="562275" y="1422100"/>
            <a:ext cx="104103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2400">
                <a:highlight>
                  <a:srgbClr val="FFFFFF"/>
                </a:highlight>
                <a:latin typeface="Calibri"/>
                <a:ea typeface="Calibri"/>
                <a:cs typeface="Calibri"/>
                <a:sym typeface="Calibri"/>
              </a:rPr>
              <a:t>The objective is to build a prediction engine for prediction of stock prices using volume with the help of Linear Regression. When the stock price and volume increase, it shows that some fundamental or psychological factors are driving the stock price. An example of a fundamental factor is earnings news. The expectation of an increase in a stock’s price is an example of a psychological factor. When a stock’s price and volume increase, it indicates the buying interest in the stock. It shows the stock’s uptrend.</a:t>
            </a:r>
            <a:endParaRPr sz="240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2400">
                <a:highlight>
                  <a:srgbClr val="FFFFFF"/>
                </a:highlight>
                <a:latin typeface="Calibri"/>
                <a:ea typeface="Calibri"/>
                <a:cs typeface="Calibri"/>
                <a:sym typeface="Calibri"/>
              </a:rPr>
              <a:t>When the stock price increases and volume decreases, it indicates traders’ indecision to buy the stock. The indecision arises when there aren’t any fundamental or psychological factors influencing the larger market participants. This means there’s a chance that the trend could change.</a:t>
            </a:r>
            <a:endParaRPr sz="2400">
              <a:highlight>
                <a:srgbClr val="FFFFFF"/>
              </a:highlight>
              <a:latin typeface="Calibri"/>
              <a:ea typeface="Calibri"/>
              <a:cs typeface="Calibri"/>
              <a:sym typeface="Calibri"/>
            </a:endParaRPr>
          </a:p>
          <a:p>
            <a:pPr indent="0" lvl="0" marL="0" rtl="0" algn="l">
              <a:lnSpc>
                <a:spcPct val="132352"/>
              </a:lnSpc>
              <a:spcBef>
                <a:spcPts val="2000"/>
              </a:spcBef>
              <a:spcAft>
                <a:spcPts val="0"/>
              </a:spcAft>
              <a:buClr>
                <a:schemeClr val="dk1"/>
              </a:buClr>
              <a:buSzPts val="1100"/>
              <a:buFont typeface="Arial"/>
              <a:buNone/>
            </a:pPr>
            <a:r>
              <a:t/>
            </a:r>
            <a:endParaRPr sz="24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207" name="Google Shape;207;p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8" name="Google Shape;208;p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AND USING THE ALGORITHM WE PREDICT THE STOCK PRICE.</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8921e01c08_0_1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215" name="Google Shape;215;g8921e01c08_0_1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6" name="Google Shape;216;g8921e01c08_0_10"/>
          <p:cNvSpPr txBox="1"/>
          <p:nvPr>
            <p:ph idx="1" type="body"/>
          </p:nvPr>
        </p:nvSpPr>
        <p:spPr>
          <a:xfrm>
            <a:off x="748675" y="5008350"/>
            <a:ext cx="10515600" cy="17421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prediction of the salary. The source of dataset is Kaggle. </a:t>
            </a:r>
            <a:r>
              <a:rPr lang="en-US"/>
              <a:t>We have used the read_csv() function of pandas to read the .csv file for dataset and head() function to display the first five lines of dataset.</a:t>
            </a:r>
            <a:endParaRPr/>
          </a:p>
        </p:txBody>
      </p:sp>
      <p:pic>
        <p:nvPicPr>
          <p:cNvPr id="217" name="Google Shape;217;g8921e01c08_0_10"/>
          <p:cNvPicPr preferRelativeResize="0"/>
          <p:nvPr/>
        </p:nvPicPr>
        <p:blipFill>
          <a:blip r:embed="rId4">
            <a:alphaModFix/>
          </a:blip>
          <a:stretch>
            <a:fillRect/>
          </a:stretch>
        </p:blipFill>
        <p:spPr>
          <a:xfrm>
            <a:off x="2489500" y="1036825"/>
            <a:ext cx="7278450" cy="381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8921e01c08_0_94"/>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224" name="Google Shape;224;g8921e01c08_0_9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5" name="Google Shape;225;g8921e01c08_0_94"/>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26" name="Google Shape;226;g8921e01c08_0_94"/>
          <p:cNvSpPr txBox="1"/>
          <p:nvPr>
            <p:ph idx="2" type="body"/>
          </p:nvPr>
        </p:nvSpPr>
        <p:spPr>
          <a:xfrm>
            <a:off x="1018500" y="55150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227" name="Google Shape;227;g8921e01c08_0_94"/>
          <p:cNvPicPr preferRelativeResize="0"/>
          <p:nvPr/>
        </p:nvPicPr>
        <p:blipFill>
          <a:blip r:embed="rId4">
            <a:alphaModFix/>
          </a:blip>
          <a:stretch>
            <a:fillRect/>
          </a:stretch>
        </p:blipFill>
        <p:spPr>
          <a:xfrm>
            <a:off x="838200" y="1436250"/>
            <a:ext cx="10335300" cy="36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8921e01c08_0_17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234" name="Google Shape;234;g8921e01c08_0_17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5" name="Google Shape;235;g8921e01c08_0_17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236" name="Google Shape;236;g8921e01c08_0_179"/>
          <p:cNvPicPr preferRelativeResize="0"/>
          <p:nvPr/>
        </p:nvPicPr>
        <p:blipFill>
          <a:blip r:embed="rId6">
            <a:alphaModFix/>
          </a:blip>
          <a:stretch>
            <a:fillRect/>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8921e01c08_0_34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(1)</a:t>
            </a:r>
            <a:r>
              <a:rPr lang="en-US" sz="3959">
                <a:solidFill>
                  <a:schemeClr val="lt1"/>
                </a:solidFill>
                <a:latin typeface="Calibri"/>
                <a:ea typeface="Calibri"/>
                <a:cs typeface="Calibri"/>
                <a:sym typeface="Calibri"/>
              </a:rPr>
              <a:t> </a:t>
            </a:r>
            <a:endParaRPr sz="3959"/>
          </a:p>
        </p:txBody>
      </p:sp>
      <p:pic>
        <p:nvPicPr>
          <p:cNvPr id="243" name="Google Shape;243;g8921e01c08_0_34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4" name="Google Shape;244;g8921e01c08_0_346"/>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Here we have created a simple graph between the opening and closing stock using matplotlib library of Python.</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plot():</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is used to plot a graph between x and y.</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show():</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displays the graph.</a:t>
            </a:r>
            <a:endParaRPr sz="2400">
              <a:solidFill>
                <a:srgbClr val="212529"/>
              </a:solidFill>
              <a:highlight>
                <a:srgbClr val="FFFFFF"/>
              </a:highlight>
            </a:endParaRPr>
          </a:p>
        </p:txBody>
      </p:sp>
      <p:pic>
        <p:nvPicPr>
          <p:cNvPr id="245" name="Google Shape;245;g8921e01c08_0_346"/>
          <p:cNvPicPr preferRelativeResize="0"/>
          <p:nvPr/>
        </p:nvPicPr>
        <p:blipFill>
          <a:blip r:embed="rId4">
            <a:alphaModFix/>
          </a:blip>
          <a:stretch>
            <a:fillRect/>
          </a:stretch>
        </p:blipFill>
        <p:spPr>
          <a:xfrm>
            <a:off x="152400" y="1113025"/>
            <a:ext cx="7013600" cy="533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8921e01c08_0_43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(2)</a:t>
            </a:r>
            <a:r>
              <a:rPr lang="en-US" sz="3959">
                <a:solidFill>
                  <a:schemeClr val="lt1"/>
                </a:solidFill>
                <a:latin typeface="Calibri"/>
                <a:ea typeface="Calibri"/>
                <a:cs typeface="Calibri"/>
                <a:sym typeface="Calibri"/>
              </a:rPr>
              <a:t> </a:t>
            </a:r>
            <a:endParaRPr sz="3959"/>
          </a:p>
        </p:txBody>
      </p:sp>
      <p:pic>
        <p:nvPicPr>
          <p:cNvPr id="252" name="Google Shape;252;g8921e01c08_0_4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3" name="Google Shape;253;g8921e01c08_0_43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Here we have created a simple graph between the high and low price using matplotlib library of Python.</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plot():</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is used to plot a graph between x and y.</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show():</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displays the graph.</a:t>
            </a:r>
            <a:endParaRPr sz="2400">
              <a:solidFill>
                <a:srgbClr val="212529"/>
              </a:solidFill>
              <a:highlight>
                <a:srgbClr val="FFFFFF"/>
              </a:highlight>
            </a:endParaRPr>
          </a:p>
        </p:txBody>
      </p:sp>
      <p:pic>
        <p:nvPicPr>
          <p:cNvPr id="254" name="Google Shape;254;g8921e01c08_0_430"/>
          <p:cNvPicPr preferRelativeResize="0"/>
          <p:nvPr/>
        </p:nvPicPr>
        <p:blipFill>
          <a:blip r:embed="rId4">
            <a:alphaModFix/>
          </a:blip>
          <a:stretch>
            <a:fillRect/>
          </a:stretch>
        </p:blipFill>
        <p:spPr>
          <a:xfrm>
            <a:off x="439850" y="1113025"/>
            <a:ext cx="6767200" cy="553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2020-04-21T07:09:31Z</dcterms:created>
  <dc:creator>Pro.discoverpro@gmail.com</dc:creator>
</cp:coreProperties>
</file>