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6109CB-A9C9-4C75-9430-429CEDF70E43}">
  <a:tblStyle styleId="{016109CB-A9C9-4C75-9430-429CEDF70E4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c5003689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c5003689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c5003689_0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c5003689_0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c5003689_0_4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c5003689_0_4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c5003689_0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c5003689_0_5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c5003689_0_5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c5003689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c5003689_0_6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c5003689_0_6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c5003689_0_6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c5003689_0_6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c5003689_0_6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c5003689_0_7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c5003689_0_7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c5003689_0_7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8bfe4b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8bfe4bb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8bfe4bb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c5003689_0_8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c5003689_0_8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c5003689_0_8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c5003689_0_9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c5003689_0_9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c5003689_0_9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0bbd64b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90bbd64bc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90bbd64bc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9c5003689_0_10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89c5003689_0_10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9c5003689_0_10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9c5003689_0_1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89c5003689_0_1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89c5003689_0_1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c500368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c500368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c5003689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c5003689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c5003689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c5003689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c5003689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c5003689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c5003689_0_1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c5003689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c5003689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c5003689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c5003689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c5003689_0_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c5003689_0_3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0.png"/><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thebalancesmb.com/quantitative-research-methods-using-cross-tabs-2297160"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{016109CB-A9C9-4C75-9430-429CEDF70E43}</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429750" y="1277300"/>
            <a:ext cx="11155201" cy="171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Linear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LinearRegression() fits a linear model with coefficients w = (w1, …, wp) to minimize the residual sum of squares between the observed targets in the dataset, and the targets predicted by the linear approximation.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LinearRegression().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522000" y="1215700"/>
            <a:ext cx="10688975" cy="1924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768400" y="1297825"/>
            <a:ext cx="9908725" cy="118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429750" y="1147275"/>
            <a:ext cx="10945500" cy="360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In this code we have used a cut-off. This is because we have converted all the values in the dataset into binary by using the zeroes_like() function so that no error because of continuous data occurs.</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542525" y="1123413"/>
            <a:ext cx="10668451" cy="313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And, again we have used the cut-off values for converting the array into binary.</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673125" y="1118275"/>
            <a:ext cx="10668449" cy="314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156925"/>
            <a:ext cx="11155200" cy="12894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chemeClr val="lt1"/>
                </a:highlight>
              </a:rPr>
              <a:t>We have used the predict() function for making the predictions on our model. Also. scatter() method is used to plot the graph for our predictions.</a:t>
            </a:r>
            <a:endParaRPr sz="1400">
              <a:solidFill>
                <a:srgbClr val="212529"/>
              </a:solidFill>
              <a:highlight>
                <a:schemeClr val="lt1"/>
              </a:highlight>
            </a:endParaRPr>
          </a:p>
          <a:p>
            <a:pPr indent="-50800" lvl="0" marL="228600" rtl="0" algn="l">
              <a:spcBef>
                <a:spcPts val="0"/>
              </a:spcBef>
              <a:spcAft>
                <a:spcPts val="0"/>
              </a:spcAft>
              <a:buClr>
                <a:schemeClr val="dk1"/>
              </a:buClr>
              <a:buSzPts val="2800"/>
              <a:buNone/>
            </a:pPr>
            <a:r>
              <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429750" y="1032625"/>
            <a:ext cx="11316600" cy="400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645175" y="1596825"/>
            <a:ext cx="10606874" cy="222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Accuracy</a:t>
            </a:r>
            <a:r>
              <a:rPr lang="en-US">
                <a:solidFill>
                  <a:srgbClr val="00B050"/>
                </a:solidFill>
              </a:rPr>
              <a:t>:</a:t>
            </a:r>
            <a:endParaRPr>
              <a:solidFill>
                <a:srgbClr val="00B050"/>
              </a:solidFill>
            </a:endParaRPr>
          </a:p>
        </p:txBody>
      </p:sp>
      <p:sp>
        <p:nvSpPr>
          <p:cNvPr id="266" name="Google Shape;266;p31"/>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lnSpc>
                <a:spcPct val="90000"/>
              </a:lnSpc>
              <a:spcBef>
                <a:spcPts val="1500"/>
              </a:spcBef>
              <a:spcAft>
                <a:spcPts val="0"/>
              </a:spcAft>
              <a:buClr>
                <a:schemeClr val="dk1"/>
              </a:buClr>
              <a:buSzPts val="2800"/>
              <a:buNone/>
            </a:pPr>
            <a:r>
              <a:t/>
            </a:r>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68" name="Google Shape;268;p31"/>
          <p:cNvPicPr preferRelativeResize="0"/>
          <p:nvPr/>
        </p:nvPicPr>
        <p:blipFill>
          <a:blip r:embed="rId4">
            <a:alphaModFix/>
          </a:blip>
          <a:stretch>
            <a:fillRect/>
          </a:stretch>
        </p:blipFill>
        <p:spPr>
          <a:xfrm>
            <a:off x="1058475" y="1469525"/>
            <a:ext cx="10295325" cy="278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995043" y="1345525"/>
            <a:ext cx="62019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Weather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349425" y="2676528"/>
            <a:ext cx="7485850" cy="370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5" name="Google Shape;275;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Linear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222222"/>
                </a:solidFill>
                <a:highlight>
                  <a:srgbClr val="FFFFFF"/>
                </a:highlight>
              </a:rPr>
              <a:t>Linear regression models are used to show or predict the relationship between two </a:t>
            </a:r>
            <a:r>
              <a:rPr lang="en-US" sz="2100">
                <a:solidFill>
                  <a:srgbClr val="000000"/>
                </a:solidFill>
                <a:highlight>
                  <a:srgbClr val="FFFFFF"/>
                </a:highlight>
                <a:uFill>
                  <a:noFill/>
                </a:uFill>
                <a:hlinkClick r:id="rId3">
                  <a:extLst>
                    <a:ext uri="{A12FA001-AC4F-418D-AE19-62706E023703}">
                      <ahyp:hlinkClr val="tx"/>
                    </a:ext>
                  </a:extLst>
                </a:hlinkClick>
              </a:rPr>
              <a:t>variables or factors</a:t>
            </a:r>
            <a:r>
              <a:rPr lang="en-US" sz="2100">
                <a:solidFill>
                  <a:srgbClr val="222222"/>
                </a:solidFill>
                <a:highlight>
                  <a:srgbClr val="FFFFFF"/>
                </a:highlight>
              </a:rPr>
              <a:t>. The factor that is being predicted (the factor that the equation </a:t>
            </a:r>
            <a:r>
              <a:rPr i="1" lang="en-US" sz="2100">
                <a:solidFill>
                  <a:srgbClr val="222222"/>
                </a:solidFill>
                <a:highlight>
                  <a:srgbClr val="FFFFFF"/>
                </a:highlight>
              </a:rPr>
              <a:t>solves for</a:t>
            </a:r>
            <a:r>
              <a:rPr lang="en-US" sz="2100">
                <a:solidFill>
                  <a:srgbClr val="222222"/>
                </a:solidFill>
                <a:highlight>
                  <a:srgbClr val="FFFFFF"/>
                </a:highlight>
              </a:rPr>
              <a:t>) is called the</a:t>
            </a:r>
            <a:r>
              <a:rPr b="1" lang="en-US" sz="2100">
                <a:solidFill>
                  <a:srgbClr val="222222"/>
                </a:solidFill>
                <a:highlight>
                  <a:srgbClr val="FFFFFF"/>
                </a:highlight>
              </a:rPr>
              <a:t> </a:t>
            </a:r>
            <a:r>
              <a:rPr lang="en-US" sz="2100">
                <a:solidFill>
                  <a:srgbClr val="222222"/>
                </a:solidFill>
                <a:highlight>
                  <a:srgbClr val="FFFFFF"/>
                </a:highlight>
              </a:rPr>
              <a:t>dependent variable. The factors that are used to predict the value of the dependent variable are called the independent variables.  It is used when we want to predict the value of a variable based on the value of another variable.</a:t>
            </a:r>
            <a:endParaRPr sz="2100">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76" name="Google Shape;276;p32"/>
          <p:cNvPicPr preferRelativeResize="0"/>
          <p:nvPr/>
        </p:nvPicPr>
        <p:blipFill rotWithShape="1">
          <a:blip r:embed="rId4">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83" name="Google Shape;283;p33"/>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457200" lvl="0" marL="0" rtl="0" algn="l">
              <a:lnSpc>
                <a:spcPct val="90000"/>
              </a:lnSpc>
              <a:spcBef>
                <a:spcPts val="1000"/>
              </a:spcBef>
              <a:spcAft>
                <a:spcPts val="0"/>
              </a:spcAft>
              <a:buNone/>
            </a:pPr>
            <a:r>
              <a:rPr b="1" lang="en-US" sz="2300">
                <a:solidFill>
                  <a:srgbClr val="000000"/>
                </a:solidFill>
              </a:rPr>
              <a:t>6. How can we control the variables in  Linear Regression?</a:t>
            </a:r>
            <a:endParaRPr b="1" sz="2300">
              <a:solidFill>
                <a:srgbClr val="000000"/>
              </a:solidFill>
            </a:endParaRPr>
          </a:p>
          <a:p>
            <a:pPr indent="0" lvl="0" marL="457200" rtl="0" algn="l">
              <a:lnSpc>
                <a:spcPct val="90000"/>
              </a:lnSpc>
              <a:spcBef>
                <a:spcPts val="1000"/>
              </a:spcBef>
              <a:spcAft>
                <a:spcPts val="0"/>
              </a:spcAft>
              <a:buNone/>
            </a:pPr>
            <a:r>
              <a:rPr lang="en-US" sz="2300">
                <a:solidFill>
                  <a:srgbClr val="000000"/>
                </a:solidFill>
                <a:highlight>
                  <a:srgbClr val="FFFFFF"/>
                </a:highlight>
              </a:rPr>
              <a:t>This model isolates the role of each variable while holding the other variable constant.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84" name="Google Shape;284;p3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838200" y="1457825"/>
            <a:ext cx="10515600" cy="48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4292E"/>
                </a:solidFill>
                <a:highlight>
                  <a:srgbClr val="FFFFFF"/>
                </a:highlight>
              </a:rPr>
              <a:t>Weather Forecasting or weather prediction can be a very hectic, exhausting and </a:t>
            </a:r>
            <a:r>
              <a:rPr lang="en-US" sz="3000">
                <a:solidFill>
                  <a:srgbClr val="24292E"/>
                </a:solidFill>
                <a:highlight>
                  <a:srgbClr val="FFFFFF"/>
                </a:highlight>
              </a:rPr>
              <a:t>laborious</a:t>
            </a:r>
            <a:r>
              <a:rPr lang="en-US" sz="3000">
                <a:solidFill>
                  <a:srgbClr val="24292E"/>
                </a:solidFill>
                <a:highlight>
                  <a:srgbClr val="FFFFFF"/>
                </a:highlight>
              </a:rPr>
              <a:t> </a:t>
            </a:r>
            <a:r>
              <a:rPr lang="en-US" sz="3000">
                <a:solidFill>
                  <a:srgbClr val="24292E"/>
                </a:solidFill>
                <a:highlight>
                  <a:srgbClr val="FFFFFF"/>
                </a:highlight>
              </a:rPr>
              <a:t>task</a:t>
            </a:r>
            <a:r>
              <a:rPr lang="en-US" sz="3000">
                <a:solidFill>
                  <a:srgbClr val="24292E"/>
                </a:solidFill>
                <a:highlight>
                  <a:srgbClr val="FFFFFF"/>
                </a:highlight>
              </a:rPr>
              <a:t>. To ease the difficulties of people working on-field and off-field for </a:t>
            </a:r>
            <a:r>
              <a:rPr lang="en-US" sz="3000">
                <a:solidFill>
                  <a:srgbClr val="24292E"/>
                </a:solidFill>
                <a:highlight>
                  <a:srgbClr val="FFFFFF"/>
                </a:highlight>
              </a:rPr>
              <a:t>collecting</a:t>
            </a:r>
            <a:r>
              <a:rPr lang="en-US" sz="3000">
                <a:solidFill>
                  <a:srgbClr val="24292E"/>
                </a:solidFill>
                <a:highlight>
                  <a:srgbClr val="FFFFFF"/>
                </a:highlight>
              </a:rPr>
              <a:t> data and using it to predict the weather, we have started using machine learning models for performing the same task.</a:t>
            </a:r>
            <a:endParaRPr sz="3000">
              <a:solidFill>
                <a:srgbClr val="24292E"/>
              </a:solidFill>
              <a:highlight>
                <a:srgbClr val="FFFFFF"/>
              </a:highlight>
            </a:endParaRPr>
          </a:p>
          <a:p>
            <a:pPr indent="0" lvl="0" marL="0" rtl="0" algn="l">
              <a:spcBef>
                <a:spcPts val="0"/>
              </a:spcBef>
              <a:spcAft>
                <a:spcPts val="0"/>
              </a:spcAft>
              <a:buNone/>
            </a:pPr>
            <a:r>
              <a:rPr lang="en-US" sz="3000">
                <a:solidFill>
                  <a:srgbClr val="24292E"/>
                </a:solidFill>
                <a:highlight>
                  <a:srgbClr val="FFFFFF"/>
                </a:highlight>
              </a:rPr>
              <a:t>Also, this model would reduce the time taken for weather prediction as each and every second counts when you are predicting the weather for some disaster.</a:t>
            </a:r>
            <a:endParaRPr sz="3000">
              <a:solidFill>
                <a:srgbClr val="24292E"/>
              </a:solidFill>
              <a:highlight>
                <a:srgbClr val="FFFFFF"/>
              </a:highlight>
            </a:endParaRPr>
          </a:p>
          <a:p>
            <a:pPr indent="0" lvl="0" marL="0" rtl="0" algn="l">
              <a:spcBef>
                <a:spcPts val="0"/>
              </a:spcBef>
              <a:spcAft>
                <a:spcPts val="0"/>
              </a:spcAft>
              <a:buNone/>
            </a:pPr>
            <a:r>
              <a:rPr lang="en-US" sz="3000">
                <a:solidFill>
                  <a:srgbClr val="24292E"/>
                </a:solidFill>
                <a:highlight>
                  <a:srgbClr val="FFFFFF"/>
                </a:highlight>
              </a:rPr>
              <a:t>The objective is to create a machine to predict weather using Linear Regression.</a:t>
            </a:r>
            <a:endParaRPr sz="3000">
              <a:solidFill>
                <a:srgbClr val="24292E"/>
              </a:solidFill>
              <a:highlight>
                <a:srgbClr val="FFFFFF"/>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06096" y="298567"/>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0650" y="1365700"/>
            <a:ext cx="11046600" cy="47943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AND USING ALGORITHM WE PREDICT THE WEATHER.</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605425" y="4703925"/>
            <a:ext cx="10515600" cy="208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weather. The source of dataset is Kaggle. </a:t>
            </a:r>
            <a:r>
              <a:rPr lang="en-US"/>
              <a:t>We have used the read_csv() function of pandas to read the .csv file for dataset and head() function to display the first five lines of dataset.</a:t>
            </a:r>
            <a:endParaRPr/>
          </a:p>
          <a:p>
            <a:pPr indent="0" lvl="0" marL="1778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152400" y="1113025"/>
            <a:ext cx="11858625" cy="330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0" y="1825625"/>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7278600"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124925" y="1113025"/>
            <a:ext cx="4460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US" sz="1800">
                <a:solidFill>
                  <a:srgbClr val="212529"/>
                </a:solidFill>
                <a:highlight>
                  <a:srgbClr val="FFFFFF"/>
                </a:highlight>
              </a:rPr>
              <a:t>Here we have created a simple graph between the min and max temperatures using matplotlib library of Python.</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plot():</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is used to plot a graph between x and y.</a:t>
            </a:r>
            <a:endParaRPr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Instead of providing the labels/names for the axis externally using a function we have directly provided the names for x-axis and y-axis inside the plot function.</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title():</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is used to provide name to the graph.</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show():</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displays the graph.</a:t>
            </a:r>
            <a:endParaRPr sz="18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4"/>
            <a:ext cx="6808275" cy="561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287450" y="3068075"/>
            <a:ext cx="11297700" cy="3378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US" sz="2000">
                <a:solidFill>
                  <a:srgbClr val="212529"/>
                </a:solidFill>
                <a:highlight>
                  <a:srgbClr val="FFFFFF"/>
                </a:highlight>
              </a:rPr>
              <a:t>Here we have created a graph for max temperatures using matplotlib library of Python.</a:t>
            </a:r>
            <a:endParaRPr sz="2000">
              <a:solidFill>
                <a:srgbClr val="212529"/>
              </a:solidFill>
              <a:highlight>
                <a:srgbClr val="FFFFFF"/>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rgbClr val="FFFFFF"/>
                </a:highlight>
              </a:rPr>
              <a:t>figsize():</a:t>
            </a:r>
            <a:endParaRPr b="1" sz="2000">
              <a:solidFill>
                <a:srgbClr val="333333"/>
              </a:solidFill>
              <a:highlight>
                <a:srgbClr val="FFFFFF"/>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rgbClr val="FFFFFF"/>
                </a:highlight>
              </a:rPr>
              <a:t>width, height in inches. </a:t>
            </a:r>
            <a:endParaRPr sz="2000">
              <a:solidFill>
                <a:srgbClr val="333333"/>
              </a:solidFill>
              <a:highlight>
                <a:srgbClr val="FFFFFF"/>
              </a:highlight>
            </a:endParaRPr>
          </a:p>
          <a:p>
            <a:pPr indent="0" lvl="0" marL="0" rtl="0" algn="l">
              <a:lnSpc>
                <a:spcPct val="110000"/>
              </a:lnSpc>
              <a:spcBef>
                <a:spcPts val="1600"/>
              </a:spcBef>
              <a:spcAft>
                <a:spcPts val="0"/>
              </a:spcAft>
              <a:buNone/>
            </a:pPr>
            <a:r>
              <a:rPr b="1" lang="en-US" sz="2000">
                <a:solidFill>
                  <a:srgbClr val="333333"/>
                </a:solidFill>
                <a:highlight>
                  <a:srgbClr val="FFFFFF"/>
                </a:highlight>
              </a:rPr>
              <a:t>tight_layout():</a:t>
            </a:r>
            <a:endParaRPr b="1" sz="2000">
              <a:solidFill>
                <a:srgbClr val="333333"/>
              </a:solidFill>
              <a:highlight>
                <a:srgbClr val="FFFFFF"/>
              </a:highlight>
            </a:endParaRPr>
          </a:p>
          <a:p>
            <a:pPr indent="0" lvl="0" marL="0" rtl="0" algn="l">
              <a:lnSpc>
                <a:spcPct val="110000"/>
              </a:lnSpc>
              <a:spcBef>
                <a:spcPts val="0"/>
              </a:spcBef>
              <a:spcAft>
                <a:spcPts val="0"/>
              </a:spcAft>
              <a:buNone/>
            </a:pPr>
            <a:r>
              <a:rPr lang="en-US" sz="2000">
                <a:solidFill>
                  <a:srgbClr val="333333"/>
                </a:solidFill>
                <a:highlight>
                  <a:srgbClr val="FFFFFF"/>
                </a:highlight>
              </a:rPr>
              <a:t>automatically adjusts subplot params so that the subplot(s) fits in to the figure area.</a:t>
            </a:r>
            <a:endParaRPr sz="2000">
              <a:solidFill>
                <a:srgbClr val="333333"/>
              </a:solidFill>
              <a:highlight>
                <a:srgbClr val="FFFFFF"/>
              </a:highlight>
            </a:endParaRPr>
          </a:p>
          <a:p>
            <a:pPr indent="0" lvl="0" marL="0" rtl="0" algn="l">
              <a:lnSpc>
                <a:spcPct val="110000"/>
              </a:lnSpc>
              <a:spcBef>
                <a:spcPts val="0"/>
              </a:spcBef>
              <a:spcAft>
                <a:spcPts val="0"/>
              </a:spcAft>
              <a:buNone/>
            </a:pPr>
            <a:r>
              <a:t/>
            </a:r>
            <a:endParaRPr sz="2000">
              <a:solidFill>
                <a:srgbClr val="333333"/>
              </a:solidFill>
              <a:highlight>
                <a:srgbClr val="FFFFFF"/>
              </a:highlight>
            </a:endParaRPr>
          </a:p>
          <a:p>
            <a:pPr indent="0" lvl="0" marL="38100" rtl="0" algn="l">
              <a:lnSpc>
                <a:spcPct val="184600"/>
              </a:lnSpc>
              <a:spcBef>
                <a:spcPts val="0"/>
              </a:spcBef>
              <a:spcAft>
                <a:spcPts val="0"/>
              </a:spcAft>
              <a:buNone/>
            </a:pPr>
            <a:r>
              <a:rPr b="1" lang="en-US" sz="2000">
                <a:solidFill>
                  <a:srgbClr val="444444"/>
                </a:solidFill>
                <a:highlight>
                  <a:srgbClr val="FFFFFF"/>
                </a:highlight>
              </a:rPr>
              <a:t>seaborn.distplot():</a:t>
            </a:r>
            <a:endParaRPr b="1" sz="2000">
              <a:solidFill>
                <a:srgbClr val="2196F3"/>
              </a:solidFill>
              <a:highlight>
                <a:srgbClr val="FFFFFF"/>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rgbClr val="FFFFFF"/>
                </a:highlight>
              </a:rPr>
              <a:t>Flexibly plot a univariate distribution of observations.</a:t>
            </a:r>
            <a:endParaRPr sz="2000">
              <a:solidFill>
                <a:srgbClr val="444444"/>
              </a:solidFill>
              <a:highlight>
                <a:srgbClr val="FFFFFF"/>
              </a:highlight>
            </a:endParaRPr>
          </a:p>
          <a:p>
            <a:pPr indent="0" lvl="0" marL="0" rtl="0" algn="l">
              <a:lnSpc>
                <a:spcPct val="110000"/>
              </a:lnSpc>
              <a:spcBef>
                <a:spcPts val="0"/>
              </a:spcBef>
              <a:spcAft>
                <a:spcPts val="0"/>
              </a:spcAft>
              <a:buNone/>
            </a:pPr>
            <a:r>
              <a:t/>
            </a:r>
            <a:endParaRPr sz="1050">
              <a:solidFill>
                <a:srgbClr val="333333"/>
              </a:solidFill>
              <a:highlight>
                <a:srgbClr val="FFFFFF"/>
              </a:highlight>
              <a:latin typeface="Verdana"/>
              <a:ea typeface="Verdana"/>
              <a:cs typeface="Verdana"/>
              <a:sym typeface="Verdana"/>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5"/>
            <a:ext cx="11432750" cy="180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