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44EE3B-20A9-41EB-98AA-EEA393082FDC}">
  <a:tblStyle styleId="{8444EE3B-20A9-41EB-98AA-EEA393082FD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447690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447690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447690b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scikit-learn.org/stable/modules/tree.html#tree" TargetMode="External"/><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{8444EE3B-20A9-41EB-98AA-EEA393082FDC}</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000000"/>
                </a:solidFill>
                <a:highlight>
                  <a:srgbClr val="FFFFFF"/>
                </a:highlight>
              </a:rPr>
              <a:t>The </a:t>
            </a:r>
            <a:r>
              <a:rPr lang="en-US" sz="2400">
                <a:solidFill>
                  <a:srgbClr val="000000"/>
                </a:solidFill>
                <a:highlight>
                  <a:srgbClr val="FFFFFF"/>
                </a:highlight>
                <a:uFill>
                  <a:noFill/>
                </a:uFill>
                <a:hlinkClick r:id="rId4">
                  <a:extLst>
                    <a:ext uri="{A12FA001-AC4F-418D-AE19-62706E023703}">
                      <ahyp:hlinkClr val="tx"/>
                    </a:ext>
                  </a:extLst>
                </a:hlinkClick>
              </a:rPr>
              <a:t>decision trees</a:t>
            </a:r>
            <a:r>
              <a:rPr lang="en-US" sz="2400">
                <a:solidFill>
                  <a:srgbClr val="000000"/>
                </a:solidFill>
                <a:highlight>
                  <a:srgbClr val="FFFFFF"/>
                </a:highlight>
              </a:rPr>
              <a:t> is used to fit a sine curve with addition noisy observation. As a result, it learns local linear regressions approximating the sine curve.</a:t>
            </a:r>
            <a:endParaRPr sz="2400">
              <a:solidFill>
                <a:srgbClr val="000000"/>
              </a:solidFill>
              <a:highlight>
                <a:srgbClr val="FFFFFF"/>
              </a:highlight>
            </a:endParaRPr>
          </a:p>
        </p:txBody>
      </p:sp>
      <p:pic>
        <p:nvPicPr>
          <p:cNvPr id="188" name="Google Shape;188;p22"/>
          <p:cNvPicPr preferRelativeResize="0"/>
          <p:nvPr/>
        </p:nvPicPr>
        <p:blipFill>
          <a:blip r:embed="rId5">
            <a:alphaModFix/>
          </a:blip>
          <a:stretch>
            <a:fillRect/>
          </a:stretch>
        </p:blipFill>
        <p:spPr>
          <a:xfrm>
            <a:off x="1035325" y="1545184"/>
            <a:ext cx="9631250" cy="157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1744638" y="1990421"/>
            <a:ext cx="8525425" cy="164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23375" y="1101787"/>
            <a:ext cx="7010699" cy="3699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52400" y="1113024"/>
            <a:ext cx="11871560" cy="274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classification_report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953175" y="1108013"/>
            <a:ext cx="9836425" cy="316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235900" y="1108163"/>
            <a:ext cx="7720200" cy="420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1478375"/>
            <a:ext cx="11746925" cy="248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2029475" y="2035375"/>
            <a:ext cx="8308600" cy="154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b="1" lang="en-US" sz="1700"/>
              <a:t>1.</a:t>
            </a:r>
            <a:r>
              <a:rPr b="1" lang="en-US" sz="1700"/>
              <a:t>What is Decision Tree?</a:t>
            </a:r>
            <a:endParaRPr b="1" sz="1700"/>
          </a:p>
          <a:p>
            <a:pPr indent="0" lvl="0" marL="457200" rtl="0" algn="l">
              <a:lnSpc>
                <a:spcPct val="158000"/>
              </a:lnSpc>
              <a:spcBef>
                <a:spcPts val="0"/>
              </a:spcBef>
              <a:spcAft>
                <a:spcPts val="0"/>
              </a:spcAft>
              <a:buNone/>
            </a:pPr>
            <a:r>
              <a:rPr lang="en-US" sz="1700">
                <a:highlight>
                  <a:srgbClr val="FFFFFF"/>
                </a:highlight>
              </a:rPr>
              <a:t>Decision tree algorithm falls under the category of supervised learning. They can be used to solve both regression and classification problems.Decision tree uses the tree representation to solve the problem in which each leaf node corresponds to a class label and attributes are represented on the internal node of the tree.We can represent any boolean function on discrete attributes using the decision tree.</a:t>
            </a:r>
            <a:endParaRPr sz="1700">
              <a:solidFill>
                <a:srgbClr val="222222"/>
              </a:solidFill>
              <a:highlight>
                <a:srgbClr val="FFFFFF"/>
              </a:highlight>
            </a:endParaRPr>
          </a:p>
          <a:p>
            <a:pPr indent="0" lvl="0" marL="457200" rtl="0" algn="l">
              <a:lnSpc>
                <a:spcPct val="158000"/>
              </a:lnSpc>
              <a:spcBef>
                <a:spcPts val="3600"/>
              </a:spcBef>
              <a:spcAft>
                <a:spcPts val="0"/>
              </a:spcAft>
              <a:buNone/>
            </a:pPr>
            <a:r>
              <a:rPr b="1" lang="en-US" sz="1700">
                <a:highlight>
                  <a:srgbClr val="FFFFFF"/>
                </a:highlight>
              </a:rPr>
              <a:t>2.What are the benefits of Decision Trees?</a:t>
            </a:r>
            <a:endParaRPr b="1" sz="1700">
              <a:solidFill>
                <a:srgbClr val="282829"/>
              </a:solidFill>
              <a:highlight>
                <a:srgbClr val="FFFFFF"/>
              </a:highlight>
            </a:endParaRPr>
          </a:p>
          <a:p>
            <a:pPr indent="-336550" lvl="0" marL="457200" marR="279400" rtl="0" algn="l">
              <a:lnSpc>
                <a:spcPct val="115000"/>
              </a:lnSpc>
              <a:spcBef>
                <a:spcPts val="3600"/>
              </a:spcBef>
              <a:spcAft>
                <a:spcPts val="0"/>
              </a:spcAft>
              <a:buClr>
                <a:srgbClr val="282829"/>
              </a:buClr>
              <a:buSzPts val="1700"/>
              <a:buChar char="•"/>
            </a:pPr>
            <a:r>
              <a:rPr lang="en-US" sz="1700">
                <a:solidFill>
                  <a:srgbClr val="282829"/>
                </a:solidFill>
                <a:highlight>
                  <a:srgbClr val="FFFFFF"/>
                </a:highlight>
              </a:rPr>
              <a:t>Well-structured Delivery of Resolutions</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First Call Resolution (FCR)</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Reduced Average Handling Time (AHT)</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Satisfaction (CSAT) Rate</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Experience</a:t>
            </a:r>
            <a:endParaRPr sz="1700">
              <a:solidFill>
                <a:srgbClr val="282829"/>
              </a:solidFill>
              <a:highlight>
                <a:srgbClr val="FFFFFF"/>
              </a:highlight>
            </a:endParaRPr>
          </a:p>
          <a:p>
            <a:pPr indent="0" lvl="0" marL="0" rtl="0" algn="l">
              <a:lnSpc>
                <a:spcPct val="115000"/>
              </a:lnSpc>
              <a:spcBef>
                <a:spcPts val="2200"/>
              </a:spcBef>
              <a:spcAft>
                <a:spcPts val="0"/>
              </a:spcAft>
              <a:buNone/>
            </a:pPr>
            <a:r>
              <a:t/>
            </a:r>
            <a:endParaRPr sz="1700">
              <a:highlight>
                <a:srgbClr val="FFFFFF"/>
              </a:highlight>
            </a:endParaRPr>
          </a:p>
          <a:p>
            <a:pPr indent="0" lvl="0" marL="457200" rtl="0" algn="l">
              <a:lnSpc>
                <a:spcPct val="90000"/>
              </a:lnSpc>
              <a:spcBef>
                <a:spcPts val="1400"/>
              </a:spcBef>
              <a:spcAft>
                <a:spcPts val="0"/>
              </a:spcAft>
              <a:buNone/>
            </a:pPr>
            <a:r>
              <a:t/>
            </a:r>
            <a:endParaRPr sz="1700"/>
          </a:p>
          <a:p>
            <a:pPr indent="0" lvl="0" marL="457200" rtl="0" algn="l">
              <a:lnSpc>
                <a:spcPct val="90000"/>
              </a:lnSpc>
              <a:spcBef>
                <a:spcPts val="1000"/>
              </a:spcBef>
              <a:spcAft>
                <a:spcPts val="0"/>
              </a:spcAft>
              <a:buNone/>
            </a:pPr>
            <a:r>
              <a:t/>
            </a:r>
            <a:endParaRPr sz="17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363600" y="1522000"/>
            <a:ext cx="76425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Loans Payment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329318" y="2963550"/>
            <a:ext cx="5533369" cy="311026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Clr>
                <a:schemeClr val="dk1"/>
              </a:buClr>
              <a:buSzPts val="1100"/>
              <a:buFont typeface="Arial"/>
              <a:buNone/>
            </a:pPr>
            <a:r>
              <a:rPr lang="en-US" sz="2700">
                <a:highlight>
                  <a:srgbClr val="FFFFFF"/>
                </a:highlight>
                <a:latin typeface="Calibri"/>
                <a:ea typeface="Calibri"/>
                <a:cs typeface="Calibri"/>
                <a:sym typeface="Calibri"/>
              </a:rPr>
              <a:t>The objective is build a machine to predict whether or not the borrower paid back their loan is full with the help of decision trees (regression method).</a:t>
            </a:r>
            <a:endParaRPr sz="2700">
              <a:highlight>
                <a:srgbClr val="FFFFFF"/>
              </a:highlight>
              <a:latin typeface="Calibri"/>
              <a:ea typeface="Calibri"/>
              <a:cs typeface="Calibri"/>
              <a:sym typeface="Calibri"/>
            </a:endParaRPr>
          </a:p>
          <a:p>
            <a:pPr indent="0" lvl="0" marL="0" rtl="0" algn="l">
              <a:lnSpc>
                <a:spcPct val="132352"/>
              </a:lnSpc>
              <a:spcBef>
                <a:spcPts val="0"/>
              </a:spcBef>
              <a:spcAft>
                <a:spcPts val="0"/>
              </a:spcAft>
              <a:buNone/>
            </a:pPr>
            <a:r>
              <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WHETHER PAYMENT DONE IS FULL OR NOT.</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026225"/>
            <a:ext cx="10515600" cy="1366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loan payment.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49" cy="31881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345675" y="1825625"/>
            <a:ext cx="7256925" cy="333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3"/>
            <a:ext cx="7278600" cy="15387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5"/>
            <a:ext cx="11530851"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ECF0F3"/>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337200" y="1133550"/>
            <a:ext cx="11510299" cy="106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