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9612D3-8184-416A-9867-2C4C984BCCA3}">
  <a:tblStyle styleId="{759612D3-8184-416A-9867-2C4C984BCCA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b5ce50f3e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b5ce50f3e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b5ce50f3e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25.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hyperlink" Target="https://scikit-learn.org/stable/modules/tree.html#tree" TargetMode="External"/><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{759612D3-8184-416A-9867-2C4C984BCCA3}</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52400" y="1113025"/>
            <a:ext cx="11432551" cy="101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000000"/>
                </a:solidFill>
                <a:highlight>
                  <a:srgbClr val="FFFFFF"/>
                </a:highlight>
              </a:rPr>
              <a:t>The </a:t>
            </a:r>
            <a:r>
              <a:rPr lang="en-US" sz="2400">
                <a:solidFill>
                  <a:srgbClr val="000000"/>
                </a:solidFill>
                <a:highlight>
                  <a:srgbClr val="FFFFFF"/>
                </a:highlight>
                <a:uFill>
                  <a:noFill/>
                </a:uFill>
                <a:hlinkClick r:id="rId4">
                  <a:extLst>
                    <a:ext uri="{A12FA001-AC4F-418D-AE19-62706E023703}">
                      <ahyp:hlinkClr val="tx"/>
                    </a:ext>
                  </a:extLst>
                </a:hlinkClick>
              </a:rPr>
              <a:t>decision trees</a:t>
            </a:r>
            <a:r>
              <a:rPr lang="en-US" sz="2400">
                <a:solidFill>
                  <a:srgbClr val="000000"/>
                </a:solidFill>
                <a:highlight>
                  <a:srgbClr val="FFFFFF"/>
                </a:highlight>
              </a:rPr>
              <a:t> is used to fit a sine curve with addition noisy observation. As a result, it learns local linear regressions approximating the sine curve.</a:t>
            </a:r>
            <a:endParaRPr sz="2400">
              <a:solidFill>
                <a:srgbClr val="000000"/>
              </a:solidFill>
              <a:highlight>
                <a:srgbClr val="FFFFFF"/>
              </a:highlight>
            </a:endParaRPr>
          </a:p>
        </p:txBody>
      </p:sp>
      <p:pic>
        <p:nvPicPr>
          <p:cNvPr id="197" name="Google Shape;197;p23"/>
          <p:cNvPicPr preferRelativeResize="0"/>
          <p:nvPr/>
        </p:nvPicPr>
        <p:blipFill>
          <a:blip r:embed="rId5">
            <a:alphaModFix/>
          </a:blip>
          <a:stretch>
            <a:fillRect/>
          </a:stretch>
        </p:blipFill>
        <p:spPr>
          <a:xfrm>
            <a:off x="631150" y="1534735"/>
            <a:ext cx="11353900" cy="125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1744638" y="1990421"/>
            <a:ext cx="8525425" cy="164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15" name="Google Shape;215;p25"/>
          <p:cNvPicPr preferRelativeResize="0"/>
          <p:nvPr/>
        </p:nvPicPr>
        <p:blipFill>
          <a:blip r:embed="rId4">
            <a:alphaModFix/>
          </a:blip>
          <a:stretch>
            <a:fillRect/>
          </a:stretch>
        </p:blipFill>
        <p:spPr>
          <a:xfrm>
            <a:off x="2623375" y="1101787"/>
            <a:ext cx="7010699" cy="36991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chemeClr val="lt1"/>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24" name="Google Shape;224;p26"/>
          <p:cNvPicPr preferRelativeResize="0"/>
          <p:nvPr/>
        </p:nvPicPr>
        <p:blipFill>
          <a:blip r:embed="rId4">
            <a:alphaModFix/>
          </a:blip>
          <a:stretch>
            <a:fillRect/>
          </a:stretch>
        </p:blipFill>
        <p:spPr>
          <a:xfrm>
            <a:off x="2211888" y="1845274"/>
            <a:ext cx="7833675" cy="169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a:t>
            </a:r>
            <a:r>
              <a:rPr lang="en-US" sz="2100">
                <a:solidFill>
                  <a:srgbClr val="212529"/>
                </a:solidFill>
                <a:highlight>
                  <a:srgbClr val="FFFFFF"/>
                </a:highlight>
              </a:rPr>
              <a:t>We have used the </a:t>
            </a:r>
            <a:r>
              <a:rPr lang="en-US" sz="2100">
                <a:highlight>
                  <a:srgbClr val="FFFFFF"/>
                </a:highlight>
              </a:rPr>
              <a:t>precision_recall_fscore_support</a:t>
            </a:r>
            <a:r>
              <a:rPr lang="en-US" sz="2100">
                <a:solidFill>
                  <a:srgbClr val="212529"/>
                </a:solidFill>
                <a:highlight>
                  <a:srgbClr val="FFFFFF"/>
                </a:highlight>
              </a:rPr>
              <a:t>() function for the same.</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429750" y="1739724"/>
            <a:ext cx="10783549" cy="121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t>
            </a:r>
            <a:r>
              <a:rPr lang="en-US" sz="2100">
                <a:solidFill>
                  <a:srgbClr val="212529"/>
                </a:solidFill>
                <a:highlight>
                  <a:schemeClr val="lt1"/>
                </a:highlight>
              </a:rPr>
              <a:t>Also, scatter() method is used to plot the graph for our predictions.</a:t>
            </a:r>
            <a:endParaRPr sz="1400">
              <a:solidFill>
                <a:srgbClr val="212529"/>
              </a:solidFill>
              <a:highlight>
                <a:srgbClr val="FFFFFF"/>
              </a:highlight>
            </a:endParaRPr>
          </a:p>
        </p:txBody>
      </p:sp>
      <p:pic>
        <p:nvPicPr>
          <p:cNvPr id="242" name="Google Shape;242;p28"/>
          <p:cNvPicPr preferRelativeResize="0"/>
          <p:nvPr/>
        </p:nvPicPr>
        <p:blipFill>
          <a:blip r:embed="rId4">
            <a:alphaModFix/>
          </a:blip>
          <a:stretch>
            <a:fillRect/>
          </a:stretch>
        </p:blipFill>
        <p:spPr>
          <a:xfrm>
            <a:off x="2285950" y="1115200"/>
            <a:ext cx="7720200" cy="4191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50" name="Google Shape;250;p29"/>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In this code we have used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2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2299438" y="2057550"/>
            <a:ext cx="7593126" cy="1224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rPr b="1" lang="en-US" sz="1700"/>
              <a:t>1.</a:t>
            </a:r>
            <a:r>
              <a:rPr b="1" lang="en-US" sz="1700"/>
              <a:t>What is Decision Tree?</a:t>
            </a:r>
            <a:endParaRPr b="1" sz="1700"/>
          </a:p>
          <a:p>
            <a:pPr indent="0" lvl="0" marL="457200" rtl="0" algn="l">
              <a:lnSpc>
                <a:spcPct val="158000"/>
              </a:lnSpc>
              <a:spcBef>
                <a:spcPts val="0"/>
              </a:spcBef>
              <a:spcAft>
                <a:spcPts val="0"/>
              </a:spcAft>
              <a:buNone/>
            </a:pPr>
            <a:r>
              <a:rPr lang="en-US" sz="1700">
                <a:highlight>
                  <a:srgbClr val="FFFFFF"/>
                </a:highlight>
              </a:rPr>
              <a:t>Decision tree algorithm falls under the category of supervised learning. They can be used to solve both regression and classification problems.Decision tree uses the tree representation to solve the problem in which each leaf node corresponds to a class label and attributes are represented on the internal node of the tree.We can represent any boolean function on discrete attributes using the decision tree.</a:t>
            </a:r>
            <a:endParaRPr sz="1700">
              <a:solidFill>
                <a:srgbClr val="222222"/>
              </a:solidFill>
              <a:highlight>
                <a:srgbClr val="FFFFFF"/>
              </a:highlight>
            </a:endParaRPr>
          </a:p>
          <a:p>
            <a:pPr indent="0" lvl="0" marL="457200" rtl="0" algn="l">
              <a:lnSpc>
                <a:spcPct val="158000"/>
              </a:lnSpc>
              <a:spcBef>
                <a:spcPts val="3600"/>
              </a:spcBef>
              <a:spcAft>
                <a:spcPts val="0"/>
              </a:spcAft>
              <a:buNone/>
            </a:pPr>
            <a:r>
              <a:rPr b="1" lang="en-US" sz="1700">
                <a:highlight>
                  <a:srgbClr val="FFFFFF"/>
                </a:highlight>
              </a:rPr>
              <a:t>2.What are the benefits of Decision Trees?</a:t>
            </a:r>
            <a:endParaRPr b="1" sz="1700">
              <a:solidFill>
                <a:srgbClr val="282829"/>
              </a:solidFill>
              <a:highlight>
                <a:srgbClr val="FFFFFF"/>
              </a:highlight>
            </a:endParaRPr>
          </a:p>
          <a:p>
            <a:pPr indent="-336550" lvl="0" marL="457200" marR="279400" rtl="0" algn="l">
              <a:lnSpc>
                <a:spcPct val="115000"/>
              </a:lnSpc>
              <a:spcBef>
                <a:spcPts val="3600"/>
              </a:spcBef>
              <a:spcAft>
                <a:spcPts val="0"/>
              </a:spcAft>
              <a:buClr>
                <a:srgbClr val="282829"/>
              </a:buClr>
              <a:buSzPts val="1700"/>
              <a:buChar char="•"/>
            </a:pPr>
            <a:r>
              <a:rPr lang="en-US" sz="1700">
                <a:solidFill>
                  <a:srgbClr val="282829"/>
                </a:solidFill>
                <a:highlight>
                  <a:srgbClr val="FFFFFF"/>
                </a:highlight>
              </a:rPr>
              <a:t>Well-structured Delivery of Resolutions</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Improved First Call Resolution (FCR)</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Reduced Average Handling Time (AHT)</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Improved Customer Satisfaction (CSAT) Rate</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Improved Customer Experience</a:t>
            </a:r>
            <a:endParaRPr sz="1700">
              <a:solidFill>
                <a:srgbClr val="282829"/>
              </a:solidFill>
              <a:highlight>
                <a:srgbClr val="FFFFFF"/>
              </a:highlight>
            </a:endParaRPr>
          </a:p>
          <a:p>
            <a:pPr indent="0" lvl="0" marL="0" rtl="0" algn="l">
              <a:lnSpc>
                <a:spcPct val="115000"/>
              </a:lnSpc>
              <a:spcBef>
                <a:spcPts val="2200"/>
              </a:spcBef>
              <a:spcAft>
                <a:spcPts val="0"/>
              </a:spcAft>
              <a:buNone/>
            </a:pPr>
            <a:r>
              <a:t/>
            </a:r>
            <a:endParaRPr sz="1700">
              <a:highlight>
                <a:srgbClr val="FFFFFF"/>
              </a:highlight>
            </a:endParaRPr>
          </a:p>
          <a:p>
            <a:pPr indent="0" lvl="0" marL="457200" rtl="0" algn="l">
              <a:lnSpc>
                <a:spcPct val="90000"/>
              </a:lnSpc>
              <a:spcBef>
                <a:spcPts val="1400"/>
              </a:spcBef>
              <a:spcAft>
                <a:spcPts val="0"/>
              </a:spcAft>
              <a:buNone/>
            </a:pPr>
            <a:r>
              <a:t/>
            </a:r>
            <a:endParaRPr sz="1700"/>
          </a:p>
          <a:p>
            <a:pPr indent="0" lvl="0" marL="457200" rtl="0" algn="l">
              <a:lnSpc>
                <a:spcPct val="90000"/>
              </a:lnSpc>
              <a:spcBef>
                <a:spcPts val="1000"/>
              </a:spcBef>
              <a:spcAft>
                <a:spcPts val="0"/>
              </a:spcAft>
              <a:buNone/>
            </a:pPr>
            <a:r>
              <a:t/>
            </a:r>
            <a:endParaRPr sz="1700"/>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3596050" y="1522000"/>
            <a:ext cx="6410100" cy="1128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Stock Price Prediction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498024" y="2748700"/>
            <a:ext cx="6410097" cy="3605686"/>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3000">
                <a:highlight>
                  <a:srgbClr val="FFFFFF"/>
                </a:highlight>
                <a:latin typeface="Calibri"/>
                <a:ea typeface="Calibri"/>
                <a:cs typeface="Calibri"/>
                <a:sym typeface="Calibri"/>
              </a:rPr>
              <a:t>The objective is build a machine to predict the stock prices </a:t>
            </a:r>
            <a:r>
              <a:rPr lang="en-US" sz="3000">
                <a:highlight>
                  <a:srgbClr val="FFFFFF"/>
                </a:highlight>
                <a:latin typeface="Calibri"/>
                <a:ea typeface="Calibri"/>
                <a:cs typeface="Calibri"/>
                <a:sym typeface="Calibri"/>
              </a:rPr>
              <a:t>with the help of</a:t>
            </a:r>
            <a:r>
              <a:rPr lang="en-US" sz="3000">
                <a:highlight>
                  <a:srgbClr val="FFFFFF"/>
                </a:highlight>
                <a:latin typeface="Calibri"/>
                <a:ea typeface="Calibri"/>
                <a:cs typeface="Calibri"/>
                <a:sym typeface="Calibri"/>
              </a:rPr>
              <a:t> decision trees (regression method).</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PREDICT THE STOCK PRICES.</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065700"/>
            <a:ext cx="10515600" cy="1587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prediction of stock prices with the help of volume. The source of dataset is Kaggle. </a:t>
            </a: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2268625" y="1036825"/>
            <a:ext cx="7400075" cy="395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a:t>
            </a:r>
            <a:endParaRPr sz="2100"/>
          </a:p>
        </p:txBody>
      </p:sp>
      <p:pic>
        <p:nvPicPr>
          <p:cNvPr id="152" name="Google Shape;152;p18"/>
          <p:cNvPicPr preferRelativeResize="0"/>
          <p:nvPr/>
        </p:nvPicPr>
        <p:blipFill>
          <a:blip r:embed="rId4">
            <a:alphaModFix/>
          </a:blip>
          <a:stretch>
            <a:fillRect/>
          </a:stretch>
        </p:blipFill>
        <p:spPr>
          <a:xfrm>
            <a:off x="2345675" y="1825625"/>
            <a:ext cx="7256925" cy="333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a:t>
            </a:r>
            <a:r>
              <a:rPr lang="en-US" sz="2400">
                <a:solidFill>
                  <a:srgbClr val="000000"/>
                </a:solidFill>
                <a:highlight>
                  <a:srgbClr val="FFFFFF"/>
                </a:highlight>
              </a:rPr>
              <a:t>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4"/>
            <a:ext cx="7130122"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(1)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892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b="1" lang="en-US" sz="2400" u="sng">
                <a:solidFill>
                  <a:srgbClr val="222222"/>
                </a:solidFill>
                <a:highlight>
                  <a:srgbClr val="FFFFFF"/>
                </a:highlight>
              </a:rPr>
              <a:t>countplot</a:t>
            </a:r>
            <a:r>
              <a:rPr lang="en-US" sz="2400" u="sng">
                <a:solidFill>
                  <a:srgbClr val="222222"/>
                </a:solidFill>
                <a:highlight>
                  <a:srgbClr val="FFFFFF"/>
                </a:highlight>
              </a:rPr>
              <a:t>.</a:t>
            </a:r>
            <a:r>
              <a:rPr lang="en-US" sz="2400">
                <a:solidFill>
                  <a:srgbClr val="222222"/>
                </a:solidFill>
                <a:highlight>
                  <a:srgbClr val="FFFFFF"/>
                </a:highlight>
              </a:rPr>
              <a:t> Show the counts of observations in each categorical bin using bars. A </a:t>
            </a:r>
            <a:r>
              <a:rPr b="1" lang="en-US" sz="2400">
                <a:solidFill>
                  <a:srgbClr val="222222"/>
                </a:solidFill>
                <a:highlight>
                  <a:srgbClr val="FFFFFF"/>
                </a:highlight>
              </a:rPr>
              <a:t>count plot</a:t>
            </a:r>
            <a:r>
              <a:rPr lang="en-US" sz="2400">
                <a:solidFill>
                  <a:srgbClr val="222222"/>
                </a:solidFill>
                <a:highlight>
                  <a:srgbClr val="FFFFFF"/>
                </a:highlight>
              </a:rPr>
              <a:t> can be thought of as a histogram across a categoric</a:t>
            </a:r>
            <a:r>
              <a:rPr lang="en-US" sz="2400">
                <a:solidFill>
                  <a:srgbClr val="222222"/>
                </a:solidFill>
                <a:highlight>
                  <a:srgbClr val="FFFFFF"/>
                </a:highlight>
              </a:rPr>
              <a:t>al</a:t>
            </a:r>
            <a:r>
              <a:rPr lang="en-US" sz="2400">
                <a:solidFill>
                  <a:srgbClr val="222222"/>
                </a:solidFill>
                <a:highlight>
                  <a:srgbClr val="FFFFFF"/>
                </a:highlight>
              </a:rPr>
              <a:t>.</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152400" y="1113024"/>
            <a:ext cx="6633975" cy="512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(2) </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7431000" y="11892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400">
                <a:solidFill>
                  <a:srgbClr val="222222"/>
                </a:solidFill>
                <a:highlight>
                  <a:srgbClr val="FFFFFF"/>
                </a:highlight>
              </a:rPr>
              <a:t>Here we have used the plot() function of matplotlib library to plot a graph between x (which are the other features) and y (which is the volume).</a:t>
            </a:r>
            <a:endParaRPr sz="2400">
              <a:solidFill>
                <a:srgbClr val="222222"/>
              </a:solidFill>
              <a:highlight>
                <a:srgbClr val="FFFFFF"/>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22222"/>
                </a:solidFill>
                <a:highlight>
                  <a:srgbClr val="FFFFFF"/>
                </a:highlight>
              </a:rPr>
              <a:t>show() function is used to display the graph.</a:t>
            </a:r>
            <a:endParaRPr sz="2400">
              <a:solidFill>
                <a:srgbClr val="222222"/>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4"/>
            <a:ext cx="6401200" cy="553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