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A96199-2E0C-4E2C-9786-1D4D83CC2687}">
  <a:tblStyle styleId="{5BA96199-2E0C-4E2C-9786-1D4D83CC268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91377ba6d_0_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891377ba6d_0_4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891377ba6d_0_4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91377ba6d_0_5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891377ba6d_0_5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891377ba6d_0_5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91377ba6d_0_6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891377ba6d_0_6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891377ba6d_0_6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91377ba6d_0_6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891377ba6d_0_6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891377ba6d_0_6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91377ba6d_0_7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891377ba6d_0_7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891377ba6d_0_7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91377ba6d_0_8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891377ba6d_0_8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891377ba6d_0_8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91377ba6d_0_8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891377ba6d_0_8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891377ba6d_0_8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91377ba6d_0_9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891377ba6d_0_9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891377ba6d_0_9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2766a7e2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92766a7e2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92766a7e2c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891377ba6d_0_10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891377ba6d_0_10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891377ba6d_0_10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91377ba6d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891377ba6d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891377ba6d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91377ba6d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891377ba6d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891377ba6d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91377ba6d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891377ba6d_0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891377ba6d_0_1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a1ea57a50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8a1ea57a50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8a1ea57a50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91377ba6d_0_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891377ba6d_0_3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891377ba6d_0_3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1.png"/><Relationship Id="rId9"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8.png"/><Relationship Id="rId8"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hyperlink" Target="https://scikit-learn.org/stable/modules/tree.html#tree" TargetMode="External"/><Relationship Id="rId5"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300" u="none" cap="none" strike="noStrike">
                  <a:solidFill>
                    <a:schemeClr val="dk1"/>
                  </a:solidFill>
                  <a:latin typeface="Calibri"/>
                  <a:ea typeface="Calibri"/>
                  <a:cs typeface="Calibri"/>
                  <a:sym typeface="Calibri"/>
                </a:rPr>
                <a:t>+91 9967478289 / +91 9167769993</a:t>
              </a:r>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{5BA96199-2E0C-4E2C-9786-1D4D83CC2687}</a:tableStyleId>
              </a:tblPr>
              <a:tblGrid>
                <a:gridCol w="2032000"/>
                <a:gridCol w="2032000"/>
                <a:gridCol w="2032000"/>
                <a:gridCol w="2032000"/>
              </a:tblGrid>
              <a:tr h="370850">
                <a:tc>
                  <a:txBody>
                    <a:bodyPr/>
                    <a:lstStyle/>
                    <a:p>
                      <a:pPr indent="0" lvl="0" marL="0" marR="0" rtl="0" algn="ctr">
                        <a:spcBef>
                          <a:spcPts val="0"/>
                        </a:spcBef>
                        <a:spcAft>
                          <a:spcPts val="0"/>
                        </a:spcAft>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86" name="Google Shape;186;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7" name="Google Shape;187;p22"/>
          <p:cNvSpPr txBox="1"/>
          <p:nvPr>
            <p:ph idx="1" type="body"/>
          </p:nvPr>
        </p:nvSpPr>
        <p:spPr>
          <a:xfrm>
            <a:off x="429750" y="3706550"/>
            <a:ext cx="11155200" cy="2739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000000"/>
                </a:solidFill>
                <a:highlight>
                  <a:srgbClr val="FFFFFF"/>
                </a:highlight>
              </a:rPr>
              <a:t>The </a:t>
            </a:r>
            <a:r>
              <a:rPr lang="en-US" sz="2400">
                <a:solidFill>
                  <a:srgbClr val="000000"/>
                </a:solidFill>
                <a:highlight>
                  <a:srgbClr val="FFFFFF"/>
                </a:highlight>
                <a:uFill>
                  <a:noFill/>
                </a:uFill>
                <a:hlinkClick r:id="rId4">
                  <a:extLst>
                    <a:ext uri="{A12FA001-AC4F-418D-AE19-62706E023703}">
                      <ahyp:hlinkClr val="tx"/>
                    </a:ext>
                  </a:extLst>
                </a:hlinkClick>
              </a:rPr>
              <a:t>decision trees</a:t>
            </a:r>
            <a:r>
              <a:rPr lang="en-US" sz="2400">
                <a:solidFill>
                  <a:srgbClr val="000000"/>
                </a:solidFill>
                <a:highlight>
                  <a:srgbClr val="FFFFFF"/>
                </a:highlight>
              </a:rPr>
              <a:t> is used to fit a sine curve with addition noisy observation. As a result, it learns local linear regressions approximating the sine curve.</a:t>
            </a:r>
            <a:endParaRPr sz="2400">
              <a:solidFill>
                <a:srgbClr val="000000"/>
              </a:solidFill>
              <a:highlight>
                <a:srgbClr val="FFFFFF"/>
              </a:highlight>
            </a:endParaRPr>
          </a:p>
        </p:txBody>
      </p:sp>
      <p:pic>
        <p:nvPicPr>
          <p:cNvPr id="188" name="Google Shape;188;p22"/>
          <p:cNvPicPr preferRelativeResize="0"/>
          <p:nvPr/>
        </p:nvPicPr>
        <p:blipFill>
          <a:blip r:embed="rId5">
            <a:alphaModFix/>
          </a:blip>
          <a:stretch>
            <a:fillRect/>
          </a:stretch>
        </p:blipFill>
        <p:spPr>
          <a:xfrm>
            <a:off x="152400" y="1113023"/>
            <a:ext cx="11723600" cy="1465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195" name="Google Shape;195;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6" name="Google Shape;196;p23"/>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197" name="Google Shape;197;p23"/>
          <p:cNvPicPr preferRelativeResize="0"/>
          <p:nvPr/>
        </p:nvPicPr>
        <p:blipFill>
          <a:blip r:embed="rId4">
            <a:alphaModFix/>
          </a:blip>
          <a:stretch>
            <a:fillRect/>
          </a:stretch>
        </p:blipFill>
        <p:spPr>
          <a:xfrm>
            <a:off x="2175775" y="2187372"/>
            <a:ext cx="7252325" cy="1178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204" name="Google Shape;204;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5" name="Google Shape;205;p24"/>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206" name="Google Shape;206;p24"/>
          <p:cNvPicPr preferRelativeResize="0"/>
          <p:nvPr/>
        </p:nvPicPr>
        <p:blipFill>
          <a:blip r:embed="rId4">
            <a:alphaModFix/>
          </a:blip>
          <a:stretch>
            <a:fillRect/>
          </a:stretch>
        </p:blipFill>
        <p:spPr>
          <a:xfrm>
            <a:off x="2748775" y="1118637"/>
            <a:ext cx="7013602" cy="3665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13" name="Google Shape;213;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4" name="Google Shape;214;p25"/>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chemeClr val="lt1"/>
              </a:highlight>
            </a:endParaRPr>
          </a:p>
          <a:p>
            <a:pPr indent="-50800" lvl="0" marL="228600" rtl="0" algn="l">
              <a:lnSpc>
                <a:spcPct val="90000"/>
              </a:lnSpc>
              <a:spcBef>
                <a:spcPts val="0"/>
              </a:spcBef>
              <a:spcAft>
                <a:spcPts val="0"/>
              </a:spcAft>
              <a:buClr>
                <a:schemeClr val="dk1"/>
              </a:buClr>
              <a:buSzPts val="2800"/>
              <a:buNone/>
            </a:pPr>
            <a:r>
              <a:t/>
            </a:r>
            <a:endParaRPr sz="2400">
              <a:solidFill>
                <a:srgbClr val="222222"/>
              </a:solidFill>
              <a:highlight>
                <a:srgbClr val="FFFFFF"/>
              </a:highlight>
            </a:endParaRPr>
          </a:p>
        </p:txBody>
      </p:sp>
      <p:pic>
        <p:nvPicPr>
          <p:cNvPr id="215" name="Google Shape;215;p25"/>
          <p:cNvPicPr preferRelativeResize="0"/>
          <p:nvPr/>
        </p:nvPicPr>
        <p:blipFill>
          <a:blip r:embed="rId4">
            <a:alphaModFix/>
          </a:blip>
          <a:stretch>
            <a:fillRect/>
          </a:stretch>
        </p:blipFill>
        <p:spPr>
          <a:xfrm>
            <a:off x="1623525" y="1932599"/>
            <a:ext cx="8767650" cy="1519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22" name="Google Shape;222;p2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3" name="Google Shape;223;p26"/>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FFFFFF"/>
                </a:highlight>
              </a:rPr>
              <a:t>y_true</a:t>
            </a:r>
            <a:r>
              <a:rPr lang="en-US" sz="2100">
                <a:solidFill>
                  <a:srgbClr val="212529"/>
                </a:solidFill>
                <a:highlight>
                  <a:srgbClr val="FFFFFF"/>
                </a:highlight>
              </a:rPr>
              <a:t>. </a:t>
            </a:r>
            <a:r>
              <a:rPr lang="en-US" sz="2100">
                <a:solidFill>
                  <a:srgbClr val="212529"/>
                </a:solidFill>
                <a:highlight>
                  <a:srgbClr val="FFFFFF"/>
                </a:highlight>
              </a:rPr>
              <a:t>We have used the </a:t>
            </a:r>
            <a:r>
              <a:rPr lang="en-US" sz="2100">
                <a:highlight>
                  <a:srgbClr val="FFFFFF"/>
                </a:highlight>
              </a:rPr>
              <a:t>precision_recall_fscore_support</a:t>
            </a:r>
            <a:r>
              <a:rPr lang="en-US" sz="2100">
                <a:solidFill>
                  <a:srgbClr val="212529"/>
                </a:solidFill>
                <a:highlight>
                  <a:srgbClr val="FFFFFF"/>
                </a:highlight>
              </a:rPr>
              <a:t>() function for the same.</a:t>
            </a:r>
            <a:endParaRPr sz="2100">
              <a:solidFill>
                <a:srgbClr val="212529"/>
              </a:solidFill>
              <a:highlight>
                <a:srgbClr val="FFFFFF"/>
              </a:highlight>
            </a:endParaRPr>
          </a:p>
          <a:p>
            <a:pPr indent="-50800" lvl="0" marL="228600" rtl="0" algn="l">
              <a:spcBef>
                <a:spcPts val="0"/>
              </a:spcBef>
              <a:spcAft>
                <a:spcPts val="0"/>
              </a:spcAft>
              <a:buClr>
                <a:schemeClr val="dk1"/>
              </a:buClr>
              <a:buSzPts val="2800"/>
              <a:buNone/>
            </a:pPr>
            <a:r>
              <a:rPr lang="en-US" sz="2100">
                <a:highlight>
                  <a:srgbClr val="FFFFFF"/>
                </a:highlight>
              </a:rPr>
              <a:t>**In the same way we will calculate the confusion matrix, precision, recall, support and fscore for the test dataset.**</a:t>
            </a:r>
            <a:endParaRPr sz="1400">
              <a:solidFill>
                <a:srgbClr val="212529"/>
              </a:solidFill>
              <a:highlight>
                <a:srgbClr val="FFFFFF"/>
              </a:highlight>
            </a:endParaRPr>
          </a:p>
        </p:txBody>
      </p:sp>
      <p:pic>
        <p:nvPicPr>
          <p:cNvPr id="224" name="Google Shape;224;p26"/>
          <p:cNvPicPr preferRelativeResize="0"/>
          <p:nvPr/>
        </p:nvPicPr>
        <p:blipFill>
          <a:blip r:embed="rId4">
            <a:alphaModFix/>
          </a:blip>
          <a:stretch>
            <a:fillRect/>
          </a:stretch>
        </p:blipFill>
        <p:spPr>
          <a:xfrm>
            <a:off x="429750" y="1739724"/>
            <a:ext cx="10783549" cy="1214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31" name="Google Shape;231;p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2" name="Google Shape;232;p27"/>
          <p:cNvSpPr txBox="1"/>
          <p:nvPr>
            <p:ph idx="1" type="body"/>
          </p:nvPr>
        </p:nvSpPr>
        <p:spPr>
          <a:xfrm>
            <a:off x="429750" y="5461325"/>
            <a:ext cx="11155200" cy="9849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sz="2100">
                <a:solidFill>
                  <a:srgbClr val="212529"/>
                </a:solidFill>
                <a:highlight>
                  <a:srgbClr val="FFFFFF"/>
                </a:highlight>
              </a:rPr>
              <a:t>We have used the predict() function for making the predictions on our model. </a:t>
            </a:r>
            <a:r>
              <a:rPr lang="en-US" sz="2100">
                <a:solidFill>
                  <a:srgbClr val="212529"/>
                </a:solidFill>
                <a:highlight>
                  <a:schemeClr val="lt1"/>
                </a:highlight>
              </a:rPr>
              <a:t>Also, scatter() method is used to plot the graph for our predictions.</a:t>
            </a:r>
            <a:endParaRPr sz="1400">
              <a:solidFill>
                <a:srgbClr val="212529"/>
              </a:solidFill>
              <a:highlight>
                <a:srgbClr val="FFFFFF"/>
              </a:highlight>
            </a:endParaRPr>
          </a:p>
        </p:txBody>
      </p:sp>
      <p:pic>
        <p:nvPicPr>
          <p:cNvPr id="233" name="Google Shape;233;p27"/>
          <p:cNvPicPr preferRelativeResize="0"/>
          <p:nvPr/>
        </p:nvPicPr>
        <p:blipFill>
          <a:blip r:embed="rId4">
            <a:alphaModFix/>
          </a:blip>
          <a:stretch>
            <a:fillRect/>
          </a:stretch>
        </p:blipFill>
        <p:spPr>
          <a:xfrm>
            <a:off x="3241475" y="1119688"/>
            <a:ext cx="5774501" cy="4182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40" name="Google Shape;240;p2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1" name="Google Shape;241;p28"/>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300">
                <a:solidFill>
                  <a:schemeClr val="dk1"/>
                </a:solidFill>
                <a:latin typeface="Calibri"/>
                <a:ea typeface="Calibri"/>
                <a:cs typeface="Calibri"/>
                <a:sym typeface="Calibri"/>
              </a:rPr>
              <a:t>In this code we have used the MSE, MAE and RMSE method for evaluation. </a:t>
            </a:r>
            <a:endParaRPr sz="23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chemeClr val="dk1"/>
                </a:solidFill>
                <a:latin typeface="Calibri"/>
                <a:ea typeface="Calibri"/>
                <a:cs typeface="Calibri"/>
                <a:sym typeface="Calibri"/>
              </a:rPr>
              <a:t>Mean Absolute Error:</a:t>
            </a:r>
            <a:r>
              <a:rPr lang="en-US" sz="2300">
                <a:solidFill>
                  <a:schemeClr val="dk1"/>
                </a:solidFill>
                <a:latin typeface="Calibri"/>
                <a:ea typeface="Calibri"/>
                <a:cs typeface="Calibri"/>
                <a:sym typeface="Calibri"/>
              </a:rPr>
              <a:t> </a:t>
            </a:r>
            <a:r>
              <a:rPr lang="en-US" sz="2300">
                <a:solidFill>
                  <a:srgbClr val="333333"/>
                </a:solidFill>
                <a:highlight>
                  <a:schemeClr val="lt1"/>
                </a:highlight>
                <a:latin typeface="Calibri"/>
                <a:ea typeface="Calibri"/>
                <a:cs typeface="Calibri"/>
                <a:sym typeface="Calibri"/>
              </a:rPr>
              <a:t>We know that an error basically is the absolute difference between the actual or true values and the values that are predicted.</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rgbClr val="333333"/>
                </a:solidFill>
                <a:highlight>
                  <a:schemeClr val="lt1"/>
                </a:highlight>
                <a:latin typeface="Calibri"/>
                <a:ea typeface="Calibri"/>
                <a:cs typeface="Calibri"/>
                <a:sym typeface="Calibri"/>
              </a:rPr>
              <a:t>Mean Square Error:</a:t>
            </a:r>
            <a:r>
              <a:rPr lang="en-US" sz="2300">
                <a:solidFill>
                  <a:srgbClr val="333333"/>
                </a:solidFill>
                <a:highlight>
                  <a:schemeClr val="lt1"/>
                </a:highlight>
                <a:latin typeface="Calibri"/>
                <a:ea typeface="Calibri"/>
                <a:cs typeface="Calibri"/>
                <a:sym typeface="Calibri"/>
              </a:rPr>
              <a:t> MSE is calculated by taking the average of the square of the difference between the original and predicted values of the data.</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rgbClr val="333333"/>
                </a:solidFill>
                <a:highlight>
                  <a:schemeClr val="lt1"/>
                </a:highlight>
                <a:latin typeface="Calibri"/>
                <a:ea typeface="Calibri"/>
                <a:cs typeface="Calibri"/>
                <a:sym typeface="Calibri"/>
              </a:rPr>
              <a:t>Root Mean Square Error:</a:t>
            </a:r>
            <a:r>
              <a:rPr lang="en-US" sz="2300">
                <a:solidFill>
                  <a:srgbClr val="333333"/>
                </a:solidFill>
                <a:highlight>
                  <a:schemeClr val="lt1"/>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b="1" sz="2400" u="sng">
              <a:solidFill>
                <a:schemeClr val="dk1"/>
              </a:solidFill>
              <a:highlight>
                <a:srgbClr val="FDFDFD"/>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2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Calculating Efficiency:</a:t>
            </a:r>
            <a:endParaRPr>
              <a:solidFill>
                <a:srgbClr val="00B050"/>
              </a:solidFill>
            </a:endParaRPr>
          </a:p>
        </p:txBody>
      </p:sp>
      <p:sp>
        <p:nvSpPr>
          <p:cNvPr id="248" name="Google Shape;248;p29"/>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a:t>We have used the mean_absolute_error(), mean_squared_error() and square root of mean_squared_error() functions of metrics from sklearn library of Python to calculate the MAE, MSE and RMSE values.</a:t>
            </a:r>
            <a:endParaRPr/>
          </a:p>
        </p:txBody>
      </p:sp>
      <p:pic>
        <p:nvPicPr>
          <p:cNvPr id="249" name="Google Shape;249;p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0" name="Google Shape;250;p29"/>
          <p:cNvPicPr preferRelativeResize="0"/>
          <p:nvPr/>
        </p:nvPicPr>
        <p:blipFill>
          <a:blip r:embed="rId4">
            <a:alphaModFix/>
          </a:blip>
          <a:stretch>
            <a:fillRect/>
          </a:stretch>
        </p:blipFill>
        <p:spPr>
          <a:xfrm>
            <a:off x="152400" y="1539925"/>
            <a:ext cx="11717551" cy="2435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Accurac</a:t>
            </a:r>
            <a:r>
              <a:rPr lang="en-US">
                <a:solidFill>
                  <a:srgbClr val="00B050"/>
                </a:solidFill>
              </a:rPr>
              <a:t>y:</a:t>
            </a:r>
            <a:endParaRPr>
              <a:solidFill>
                <a:srgbClr val="00B050"/>
              </a:solidFill>
            </a:endParaRPr>
          </a:p>
        </p:txBody>
      </p:sp>
      <p:sp>
        <p:nvSpPr>
          <p:cNvPr id="257" name="Google Shape;257;p30"/>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highlight>
                  <a:schemeClr val="lt1"/>
                </a:highlight>
              </a:rPr>
              <a:t>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 </a:t>
            </a:r>
            <a:endParaRPr sz="1800">
              <a:highlight>
                <a:schemeClr val="lt1"/>
              </a:highlight>
            </a:endParaRPr>
          </a:p>
          <a:p>
            <a:pPr indent="0" lvl="0" marL="0" rtl="0" algn="l">
              <a:lnSpc>
                <a:spcPct val="115000"/>
              </a:lnSpc>
              <a:spcBef>
                <a:spcPts val="1500"/>
              </a:spcBef>
              <a:spcAft>
                <a:spcPts val="0"/>
              </a:spcAft>
              <a:buClr>
                <a:schemeClr val="dk1"/>
              </a:buClr>
              <a:buSzPts val="1100"/>
              <a:buFont typeface="Arial"/>
              <a:buNone/>
            </a:pPr>
            <a:r>
              <a:rPr lang="en-US" sz="1800">
                <a:highlight>
                  <a:schemeClr val="lt1"/>
                </a:highlight>
              </a:rPr>
              <a:t>Accuracy = TP+TN/TP+FP+FN+TN</a:t>
            </a:r>
            <a:endParaRPr sz="1800">
              <a:highlight>
                <a:schemeClr val="lt1"/>
              </a:highlight>
            </a:endParaRPr>
          </a:p>
          <a:p>
            <a:pPr indent="-50800" lvl="0" marL="228600" rtl="0" algn="l">
              <a:spcBef>
                <a:spcPts val="1500"/>
              </a:spcBef>
              <a:spcAft>
                <a:spcPts val="0"/>
              </a:spcAft>
              <a:buClr>
                <a:schemeClr val="dk1"/>
              </a:buClr>
              <a:buSzPts val="2800"/>
              <a:buNone/>
            </a:pPr>
            <a:r>
              <a:t/>
            </a:r>
            <a:endParaRPr sz="1800">
              <a:highlight>
                <a:schemeClr val="lt1"/>
              </a:highlight>
            </a:endParaRPr>
          </a:p>
          <a:p>
            <a:pPr indent="-50800" lvl="0" marL="228600" rtl="0" algn="l">
              <a:spcBef>
                <a:spcPts val="0"/>
              </a:spcBef>
              <a:spcAft>
                <a:spcPts val="0"/>
              </a:spcAft>
              <a:buClr>
                <a:schemeClr val="dk1"/>
              </a:buClr>
              <a:buSzPts val="2800"/>
              <a:buNone/>
            </a:pPr>
            <a:r>
              <a:t/>
            </a:r>
            <a:endParaRPr/>
          </a:p>
          <a:p>
            <a:pPr indent="-50800" lvl="0" marL="228600" rtl="0" algn="l">
              <a:spcBef>
                <a:spcPts val="0"/>
              </a:spcBef>
              <a:spcAft>
                <a:spcPts val="0"/>
              </a:spcAft>
              <a:buClr>
                <a:schemeClr val="dk1"/>
              </a:buClr>
              <a:buSzPts val="2800"/>
              <a:buNone/>
            </a:pPr>
            <a:r>
              <a:t/>
            </a:r>
            <a:endParaRPr/>
          </a:p>
          <a:p>
            <a:pPr indent="-50800" lvl="0" marL="228600" rtl="0" algn="l">
              <a:spcBef>
                <a:spcPts val="0"/>
              </a:spcBef>
              <a:spcAft>
                <a:spcPts val="0"/>
              </a:spcAft>
              <a:buClr>
                <a:schemeClr val="dk1"/>
              </a:buClr>
              <a:buSzPts val="2800"/>
              <a:buNone/>
            </a:pPr>
            <a:r>
              <a:t/>
            </a:r>
            <a:endParaRPr sz="1800">
              <a:highlight>
                <a:schemeClr val="lt1"/>
              </a:highlight>
            </a:endParaRPr>
          </a:p>
          <a:p>
            <a:pPr indent="-50800" lvl="0" marL="228600" rtl="0" algn="l">
              <a:spcBef>
                <a:spcPts val="0"/>
              </a:spcBef>
              <a:spcAft>
                <a:spcPts val="0"/>
              </a:spcAft>
              <a:buClr>
                <a:schemeClr val="dk1"/>
              </a:buClr>
              <a:buSzPts val="2800"/>
              <a:buNone/>
            </a:pPr>
            <a:r>
              <a:t/>
            </a:r>
            <a:endParaRPr/>
          </a:p>
        </p:txBody>
      </p:sp>
      <p:pic>
        <p:nvPicPr>
          <p:cNvPr id="258" name="Google Shape;258;p3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9" name="Google Shape;259;p30"/>
          <p:cNvPicPr preferRelativeResize="0"/>
          <p:nvPr/>
        </p:nvPicPr>
        <p:blipFill>
          <a:blip r:embed="rId4">
            <a:alphaModFix/>
          </a:blip>
          <a:stretch>
            <a:fillRect/>
          </a:stretch>
        </p:blipFill>
        <p:spPr>
          <a:xfrm>
            <a:off x="1926000" y="2464000"/>
            <a:ext cx="8199700" cy="1325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66" name="Google Shape;266;p31"/>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0"/>
              </a:spcBef>
              <a:spcAft>
                <a:spcPts val="0"/>
              </a:spcAft>
              <a:buNone/>
            </a:pPr>
            <a:r>
              <a:rPr b="1" lang="en-US" sz="1700"/>
              <a:t>1.</a:t>
            </a:r>
            <a:r>
              <a:rPr b="1" lang="en-US" sz="1700"/>
              <a:t>What is Decision Tree?</a:t>
            </a:r>
            <a:endParaRPr b="1" sz="1700"/>
          </a:p>
          <a:p>
            <a:pPr indent="0" lvl="0" marL="457200" rtl="0" algn="l">
              <a:lnSpc>
                <a:spcPct val="158000"/>
              </a:lnSpc>
              <a:spcBef>
                <a:spcPts val="0"/>
              </a:spcBef>
              <a:spcAft>
                <a:spcPts val="0"/>
              </a:spcAft>
              <a:buNone/>
            </a:pPr>
            <a:r>
              <a:rPr lang="en-US" sz="1700">
                <a:highlight>
                  <a:srgbClr val="FFFFFF"/>
                </a:highlight>
              </a:rPr>
              <a:t>Decision tree algorithm falls under the category of supervised learning. They can be used to solve both regression and classification problems.Decision tree uses the tree representation to solve the problem in which each leaf node corresponds to a class label and attributes are represented on the internal node of the tree.We can represent any boolean function on discrete attributes using the decision tree.</a:t>
            </a:r>
            <a:endParaRPr sz="1700">
              <a:solidFill>
                <a:srgbClr val="222222"/>
              </a:solidFill>
              <a:highlight>
                <a:srgbClr val="FFFFFF"/>
              </a:highlight>
            </a:endParaRPr>
          </a:p>
          <a:p>
            <a:pPr indent="0" lvl="0" marL="457200" rtl="0" algn="l">
              <a:lnSpc>
                <a:spcPct val="158000"/>
              </a:lnSpc>
              <a:spcBef>
                <a:spcPts val="3600"/>
              </a:spcBef>
              <a:spcAft>
                <a:spcPts val="0"/>
              </a:spcAft>
              <a:buNone/>
            </a:pPr>
            <a:r>
              <a:rPr b="1" lang="en-US" sz="1700">
                <a:highlight>
                  <a:srgbClr val="FFFFFF"/>
                </a:highlight>
              </a:rPr>
              <a:t>2.What are the benefits of Decision Trees?</a:t>
            </a:r>
            <a:endParaRPr b="1" sz="1700">
              <a:solidFill>
                <a:srgbClr val="282829"/>
              </a:solidFill>
              <a:highlight>
                <a:srgbClr val="FFFFFF"/>
              </a:highlight>
            </a:endParaRPr>
          </a:p>
          <a:p>
            <a:pPr indent="-336550" lvl="0" marL="457200" marR="279400" rtl="0" algn="l">
              <a:lnSpc>
                <a:spcPct val="115000"/>
              </a:lnSpc>
              <a:spcBef>
                <a:spcPts val="3600"/>
              </a:spcBef>
              <a:spcAft>
                <a:spcPts val="0"/>
              </a:spcAft>
              <a:buClr>
                <a:srgbClr val="282829"/>
              </a:buClr>
              <a:buSzPts val="1700"/>
              <a:buChar char="•"/>
            </a:pPr>
            <a:r>
              <a:rPr lang="en-US" sz="1700">
                <a:solidFill>
                  <a:srgbClr val="282829"/>
                </a:solidFill>
                <a:highlight>
                  <a:srgbClr val="FFFFFF"/>
                </a:highlight>
              </a:rPr>
              <a:t>Well-structured Delivery of Resolutions</a:t>
            </a:r>
            <a:endParaRPr sz="1700">
              <a:solidFill>
                <a:srgbClr val="282829"/>
              </a:solidFill>
              <a:highlight>
                <a:srgbClr val="FFFFFF"/>
              </a:highlight>
            </a:endParaRPr>
          </a:p>
          <a:p>
            <a:pPr indent="-336550" lvl="0" marL="457200" marR="279400" rtl="0" algn="l">
              <a:lnSpc>
                <a:spcPct val="115000"/>
              </a:lnSpc>
              <a:spcBef>
                <a:spcPts val="0"/>
              </a:spcBef>
              <a:spcAft>
                <a:spcPts val="0"/>
              </a:spcAft>
              <a:buClr>
                <a:srgbClr val="282829"/>
              </a:buClr>
              <a:buSzPts val="1700"/>
              <a:buChar char="•"/>
            </a:pPr>
            <a:r>
              <a:rPr lang="en-US" sz="1700">
                <a:solidFill>
                  <a:srgbClr val="282829"/>
                </a:solidFill>
                <a:highlight>
                  <a:srgbClr val="FFFFFF"/>
                </a:highlight>
              </a:rPr>
              <a:t>Improved First Call Resolution (FCR)</a:t>
            </a:r>
            <a:endParaRPr sz="1700">
              <a:solidFill>
                <a:srgbClr val="282829"/>
              </a:solidFill>
              <a:highlight>
                <a:srgbClr val="FFFFFF"/>
              </a:highlight>
            </a:endParaRPr>
          </a:p>
          <a:p>
            <a:pPr indent="-336550" lvl="0" marL="457200" marR="279400" rtl="0" algn="l">
              <a:lnSpc>
                <a:spcPct val="115000"/>
              </a:lnSpc>
              <a:spcBef>
                <a:spcPts val="0"/>
              </a:spcBef>
              <a:spcAft>
                <a:spcPts val="0"/>
              </a:spcAft>
              <a:buClr>
                <a:srgbClr val="282829"/>
              </a:buClr>
              <a:buSzPts val="1700"/>
              <a:buChar char="•"/>
            </a:pPr>
            <a:r>
              <a:rPr lang="en-US" sz="1700">
                <a:solidFill>
                  <a:srgbClr val="282829"/>
                </a:solidFill>
                <a:highlight>
                  <a:srgbClr val="FFFFFF"/>
                </a:highlight>
              </a:rPr>
              <a:t>Reduced Average Handling Time (AHT)</a:t>
            </a:r>
            <a:endParaRPr sz="1700">
              <a:solidFill>
                <a:srgbClr val="282829"/>
              </a:solidFill>
              <a:highlight>
                <a:srgbClr val="FFFFFF"/>
              </a:highlight>
            </a:endParaRPr>
          </a:p>
          <a:p>
            <a:pPr indent="-336550" lvl="0" marL="457200" marR="279400" rtl="0" algn="l">
              <a:lnSpc>
                <a:spcPct val="115000"/>
              </a:lnSpc>
              <a:spcBef>
                <a:spcPts val="0"/>
              </a:spcBef>
              <a:spcAft>
                <a:spcPts val="0"/>
              </a:spcAft>
              <a:buClr>
                <a:srgbClr val="282829"/>
              </a:buClr>
              <a:buSzPts val="1700"/>
              <a:buChar char="•"/>
            </a:pPr>
            <a:r>
              <a:rPr lang="en-US" sz="1700">
                <a:solidFill>
                  <a:srgbClr val="282829"/>
                </a:solidFill>
                <a:highlight>
                  <a:srgbClr val="FFFFFF"/>
                </a:highlight>
              </a:rPr>
              <a:t>Improved Customer Satisfaction (CSAT) Rate</a:t>
            </a:r>
            <a:endParaRPr sz="1700">
              <a:solidFill>
                <a:srgbClr val="282829"/>
              </a:solidFill>
              <a:highlight>
                <a:srgbClr val="FFFFFF"/>
              </a:highlight>
            </a:endParaRPr>
          </a:p>
          <a:p>
            <a:pPr indent="-336550" lvl="0" marL="457200" marR="279400" rtl="0" algn="l">
              <a:lnSpc>
                <a:spcPct val="115000"/>
              </a:lnSpc>
              <a:spcBef>
                <a:spcPts val="0"/>
              </a:spcBef>
              <a:spcAft>
                <a:spcPts val="0"/>
              </a:spcAft>
              <a:buClr>
                <a:srgbClr val="282829"/>
              </a:buClr>
              <a:buSzPts val="1700"/>
              <a:buChar char="•"/>
            </a:pPr>
            <a:r>
              <a:rPr lang="en-US" sz="1700">
                <a:solidFill>
                  <a:srgbClr val="282829"/>
                </a:solidFill>
                <a:highlight>
                  <a:srgbClr val="FFFFFF"/>
                </a:highlight>
              </a:rPr>
              <a:t>Improved Customer Experience</a:t>
            </a:r>
            <a:endParaRPr sz="1700">
              <a:solidFill>
                <a:srgbClr val="282829"/>
              </a:solidFill>
              <a:highlight>
                <a:srgbClr val="FFFFFF"/>
              </a:highlight>
            </a:endParaRPr>
          </a:p>
          <a:p>
            <a:pPr indent="0" lvl="0" marL="0" rtl="0" algn="l">
              <a:lnSpc>
                <a:spcPct val="115000"/>
              </a:lnSpc>
              <a:spcBef>
                <a:spcPts val="2200"/>
              </a:spcBef>
              <a:spcAft>
                <a:spcPts val="0"/>
              </a:spcAft>
              <a:buNone/>
            </a:pPr>
            <a:r>
              <a:t/>
            </a:r>
            <a:endParaRPr sz="1700">
              <a:highlight>
                <a:srgbClr val="FFFFFF"/>
              </a:highlight>
            </a:endParaRPr>
          </a:p>
          <a:p>
            <a:pPr indent="0" lvl="0" marL="457200" rtl="0" algn="l">
              <a:lnSpc>
                <a:spcPct val="90000"/>
              </a:lnSpc>
              <a:spcBef>
                <a:spcPts val="1400"/>
              </a:spcBef>
              <a:spcAft>
                <a:spcPts val="0"/>
              </a:spcAft>
              <a:buNone/>
            </a:pPr>
            <a:r>
              <a:t/>
            </a:r>
            <a:endParaRPr sz="1700"/>
          </a:p>
          <a:p>
            <a:pPr indent="0" lvl="0" marL="457200" rtl="0" algn="l">
              <a:lnSpc>
                <a:spcPct val="90000"/>
              </a:lnSpc>
              <a:spcBef>
                <a:spcPts val="1000"/>
              </a:spcBef>
              <a:spcAft>
                <a:spcPts val="0"/>
              </a:spcAft>
              <a:buNone/>
            </a:pPr>
            <a:r>
              <a:t/>
            </a:r>
            <a:endParaRPr sz="1700"/>
          </a:p>
        </p:txBody>
      </p:sp>
      <p:pic>
        <p:nvPicPr>
          <p:cNvPr id="267" name="Google Shape;267;p3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2135425" y="1522000"/>
            <a:ext cx="7870800" cy="11280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Tennis Match Prediction</a:t>
            </a:r>
            <a:endParaRPr b="1" sz="5400">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Relevant Image</a:t>
            </a:r>
            <a:endParaRPr i="1" sz="1800">
              <a:solidFill>
                <a:schemeClr val="dk1"/>
              </a:solidFill>
              <a:latin typeface="Calibri"/>
              <a:ea typeface="Calibri"/>
              <a:cs typeface="Calibri"/>
              <a:sym typeface="Calibri"/>
            </a:endParaRPr>
          </a:p>
        </p:txBody>
      </p:sp>
      <p:pic>
        <p:nvPicPr>
          <p:cNvPr id="117" name="Google Shape;117;p14"/>
          <p:cNvPicPr preferRelativeResize="0"/>
          <p:nvPr/>
        </p:nvPicPr>
        <p:blipFill>
          <a:blip r:embed="rId4">
            <a:alphaModFix/>
          </a:blip>
          <a:stretch>
            <a:fillRect/>
          </a:stretch>
        </p:blipFill>
        <p:spPr>
          <a:xfrm>
            <a:off x="2226225" y="2813025"/>
            <a:ext cx="7101576" cy="3728324"/>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533700" y="1601575"/>
            <a:ext cx="10820100" cy="4743000"/>
          </a:xfrm>
          <a:prstGeom prst="rect">
            <a:avLst/>
          </a:prstGeom>
          <a:noFill/>
          <a:ln>
            <a:noFill/>
          </a:ln>
        </p:spPr>
        <p:txBody>
          <a:bodyPr anchorCtr="0" anchor="t" bIns="91425" lIns="91425" spcFirstLastPara="1" rIns="91425" wrap="square" tIns="91425">
            <a:noAutofit/>
          </a:bodyPr>
          <a:lstStyle/>
          <a:p>
            <a:pPr indent="0" lvl="0" marL="0" rtl="0" algn="l">
              <a:lnSpc>
                <a:spcPct val="132352"/>
              </a:lnSpc>
              <a:spcBef>
                <a:spcPts val="0"/>
              </a:spcBef>
              <a:spcAft>
                <a:spcPts val="0"/>
              </a:spcAft>
              <a:buNone/>
            </a:pPr>
            <a:r>
              <a:rPr lang="en-US" sz="3000">
                <a:highlight>
                  <a:srgbClr val="FFFFFF"/>
                </a:highlight>
                <a:latin typeface="Calibri"/>
                <a:ea typeface="Calibri"/>
                <a:cs typeface="Calibri"/>
                <a:sym typeface="Calibri"/>
              </a:rPr>
              <a:t>The objective is build a machine to predict whether match can br played or not on a particular day using decision tree (classifier method).</a:t>
            </a:r>
            <a:endParaRPr sz="3000">
              <a:highlight>
                <a:srgbClr val="FFFFFF"/>
              </a:highlight>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688109" y="6134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Working</a:t>
            </a:r>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411825" y="1929000"/>
            <a:ext cx="11119800" cy="4374000"/>
          </a:xfrm>
          <a:prstGeom prst="rect">
            <a:avLst/>
          </a:prstGeom>
          <a:noFill/>
          <a:ln>
            <a:noFill/>
          </a:ln>
        </p:spPr>
        <p:txBody>
          <a:bodyPr anchorCtr="0" anchor="t" bIns="91425" lIns="91425" spcFirstLastPara="1" rIns="91425" wrap="square" tIns="91425">
            <a:noAutofit/>
          </a:bodyPr>
          <a:lstStyle/>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FIRST STEP WAS TO COLLECT DATA FROM DIFFERENT SOURCES FOR OUR PROBLEM STATEMENT .</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HAVE TO CLEAN , PROCESS CATEGORICAL DATA AND NORMALISE IT.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SHOW VARIOUS ANALYSIS USING GRAPHS.</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SPLIT THE DATA INTO TRAINING AND TEST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SELECT AN ALGORITHM.</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FITTING THE MODEL TO TRAINING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SAVING THE MODEL</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TRAINED DATA W.R.T TRAIN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TEST THE TRAINED MODEL W.R.T TESTING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TEST DATA W.R.T TEST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Roboto"/>
              <a:buAutoNum type="arabicPeriod"/>
            </a:pPr>
            <a:r>
              <a:rPr lang="en-US" sz="2400">
                <a:highlight>
                  <a:srgbClr val="FFFFFF"/>
                </a:highlight>
                <a:latin typeface="Calibri"/>
                <a:ea typeface="Calibri"/>
                <a:cs typeface="Calibri"/>
                <a:sym typeface="Calibri"/>
              </a:rPr>
              <a:t>BASED ON THE GENERATED GRAPHS WE PREDICT WHETHER TENNIS MATCH CAN BE PLAYED OR NOT.</a:t>
            </a:r>
            <a:endParaRPr>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968000" y="4965325"/>
            <a:ext cx="10515600" cy="1749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to predict whether match can be played or not . The source of dataset is Kaggle. </a:t>
            </a:r>
            <a:r>
              <a:rPr lang="en-US"/>
              <a:t>We have used the read_csv() function of pandas to read the .csv file for dataset and head() function to display the first five lines of dataset.</a:t>
            </a:r>
            <a:endParaRPr/>
          </a:p>
        </p:txBody>
      </p:sp>
      <p:pic>
        <p:nvPicPr>
          <p:cNvPr id="142" name="Google Shape;142;p17"/>
          <p:cNvPicPr preferRelativeResize="0"/>
          <p:nvPr/>
        </p:nvPicPr>
        <p:blipFill>
          <a:blip r:embed="rId4">
            <a:alphaModFix/>
          </a:blip>
          <a:stretch>
            <a:fillRect/>
          </a:stretch>
        </p:blipFill>
        <p:spPr>
          <a:xfrm>
            <a:off x="2636875" y="1113024"/>
            <a:ext cx="7177850" cy="3962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838200" y="1825625"/>
            <a:ext cx="10335300" cy="36894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b="1"/>
          </a:p>
        </p:txBody>
      </p:sp>
      <p:sp>
        <p:nvSpPr>
          <p:cNvPr id="151" name="Google Shape;151;p18"/>
          <p:cNvSpPr txBox="1"/>
          <p:nvPr>
            <p:ph idx="2" type="body"/>
          </p:nvPr>
        </p:nvSpPr>
        <p:spPr>
          <a:xfrm>
            <a:off x="928350" y="5163450"/>
            <a:ext cx="10335300" cy="66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3000">
                <a:solidFill>
                  <a:srgbClr val="333333"/>
                </a:solidFill>
                <a:latin typeface="Arial"/>
                <a:ea typeface="Arial"/>
                <a:cs typeface="Arial"/>
                <a:sym typeface="Arial"/>
              </a:rPr>
              <a:t>Label encoding is simply converting each value in a column to a number.</a:t>
            </a:r>
            <a:endParaRPr sz="2100"/>
          </a:p>
        </p:txBody>
      </p:sp>
      <p:pic>
        <p:nvPicPr>
          <p:cNvPr id="152" name="Google Shape;152;p18"/>
          <p:cNvPicPr preferRelativeResize="0"/>
          <p:nvPr/>
        </p:nvPicPr>
        <p:blipFill>
          <a:blip r:embed="rId4">
            <a:alphaModFix/>
          </a:blip>
          <a:stretch>
            <a:fillRect/>
          </a:stretch>
        </p:blipFill>
        <p:spPr>
          <a:xfrm>
            <a:off x="299380" y="2001625"/>
            <a:ext cx="11593232" cy="2403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0000"/>
                </a:solidFill>
                <a:highlight>
                  <a:srgbClr val="FFFFFF"/>
                </a:highlight>
              </a:rPr>
              <a:t>Standard</a:t>
            </a:r>
            <a:r>
              <a:rPr lang="en-US" sz="2400">
                <a:solidFill>
                  <a:srgbClr val="000000"/>
                </a:solidFill>
                <a:highlight>
                  <a:srgbClr val="FFFFFF"/>
                </a:highlight>
              </a:rPr>
              <a:t>Scaler transforms features by scaling each feature to a given range.</a:t>
            </a:r>
            <a:endParaRPr sz="2400">
              <a:solidFill>
                <a:srgbClr val="000000"/>
              </a:solidFill>
              <a:highlight>
                <a:srgbClr val="FFFFFF"/>
              </a:highlight>
            </a:endParaRPr>
          </a:p>
          <a:p>
            <a:pPr indent="0" lvl="0" marL="0" rtl="0" algn="l">
              <a:lnSpc>
                <a:spcPct val="110000"/>
              </a:lnSpc>
              <a:spcBef>
                <a:spcPts val="1200"/>
              </a:spcBef>
              <a:spcAft>
                <a:spcPts val="0"/>
              </a:spcAft>
              <a:buNone/>
            </a:pPr>
            <a:r>
              <a:rPr b="1" lang="en-US" sz="2400" u="sng">
                <a:solidFill>
                  <a:srgbClr val="000000"/>
                </a:solidFill>
                <a:highlight>
                  <a:srgbClr val="FFFFFF"/>
                </a:highlight>
                <a:hlinkClick r:id="rId4">
                  <a:extLst>
                    <a:ext uri="{A12FA001-AC4F-418D-AE19-62706E023703}">
                      <ahyp:hlinkClr val="tx"/>
                    </a:ext>
                  </a:extLst>
                </a:hlinkClick>
              </a:rPr>
              <a:t>fit</a:t>
            </a:r>
            <a:r>
              <a:rPr lang="en-US" sz="2400">
                <a:solidFill>
                  <a:srgbClr val="000000"/>
                </a:solidFill>
                <a:highlight>
                  <a:srgbClr val="FFFFFF"/>
                </a:highlight>
              </a:rPr>
              <a:t>(self, X[, y]):</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Compute the minimum and maximum to be used for later scaling.</a:t>
            </a:r>
            <a:endParaRPr sz="2400">
              <a:solidFill>
                <a:srgbClr val="000000"/>
              </a:solidFill>
              <a:highlight>
                <a:srgbClr val="FFFFFF"/>
              </a:highlight>
            </a:endParaRPr>
          </a:p>
          <a:p>
            <a:pPr indent="0" lvl="0" marL="0" rtl="0" algn="l">
              <a:lnSpc>
                <a:spcPct val="110000"/>
              </a:lnSpc>
              <a:spcBef>
                <a:spcPts val="0"/>
              </a:spcBef>
              <a:spcAft>
                <a:spcPts val="0"/>
              </a:spcAft>
              <a:buNone/>
            </a:pPr>
            <a:r>
              <a:rPr b="1" lang="en-US" sz="2400">
                <a:solidFill>
                  <a:srgbClr val="000000"/>
                </a:solidFill>
                <a:highlight>
                  <a:srgbClr val="FFFFFF"/>
                </a:highlight>
                <a:uFill>
                  <a:noFill/>
                </a:uFill>
                <a:hlinkClick r:id="rId5">
                  <a:extLst>
                    <a:ext uri="{A12FA001-AC4F-418D-AE19-62706E023703}">
                      <ahyp:hlinkClr val="tx"/>
                    </a:ext>
                  </a:extLst>
                </a:hlinkClick>
              </a:rPr>
              <a:t>transform</a:t>
            </a:r>
            <a:r>
              <a:rPr lang="en-US" sz="2400">
                <a:solidFill>
                  <a:srgbClr val="000000"/>
                </a:solidFill>
                <a:highlight>
                  <a:srgbClr val="FFFFFF"/>
                </a:highlight>
              </a:rPr>
              <a:t>(self, X):</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Scale features of X according to feature_range.</a:t>
            </a:r>
            <a:endParaRPr sz="2400">
              <a:solidFill>
                <a:srgbClr val="000000"/>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000000"/>
              </a:solidFill>
              <a:highlight>
                <a:srgbClr val="FFFFFF"/>
              </a:highlight>
            </a:endParaRPr>
          </a:p>
        </p:txBody>
      </p:sp>
      <p:pic>
        <p:nvPicPr>
          <p:cNvPr id="161" name="Google Shape;161;p19"/>
          <p:cNvPicPr preferRelativeResize="0"/>
          <p:nvPr/>
        </p:nvPicPr>
        <p:blipFill>
          <a:blip r:embed="rId6">
            <a:alphaModFix/>
          </a:blip>
          <a:stretch>
            <a:fillRect/>
          </a:stretch>
        </p:blipFill>
        <p:spPr>
          <a:xfrm>
            <a:off x="152400" y="1113024"/>
            <a:ext cx="7135350" cy="1813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7431000" y="11892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rPr b="1" lang="en-US" sz="2400" u="sng">
                <a:solidFill>
                  <a:srgbClr val="222222"/>
                </a:solidFill>
                <a:highlight>
                  <a:srgbClr val="FFFFFF"/>
                </a:highlight>
              </a:rPr>
              <a:t>countplot</a:t>
            </a:r>
            <a:r>
              <a:rPr lang="en-US" sz="2400" u="sng">
                <a:solidFill>
                  <a:srgbClr val="222222"/>
                </a:solidFill>
                <a:highlight>
                  <a:srgbClr val="FFFFFF"/>
                </a:highlight>
              </a:rPr>
              <a:t>.</a:t>
            </a:r>
            <a:r>
              <a:rPr lang="en-US" sz="2400">
                <a:solidFill>
                  <a:srgbClr val="222222"/>
                </a:solidFill>
                <a:highlight>
                  <a:srgbClr val="FFFFFF"/>
                </a:highlight>
              </a:rPr>
              <a:t> Show the counts of observations in each categorical bin using bars. A </a:t>
            </a:r>
            <a:r>
              <a:rPr b="1" lang="en-US" sz="2400">
                <a:solidFill>
                  <a:srgbClr val="222222"/>
                </a:solidFill>
                <a:highlight>
                  <a:srgbClr val="FFFFFF"/>
                </a:highlight>
              </a:rPr>
              <a:t>count plot</a:t>
            </a:r>
            <a:r>
              <a:rPr lang="en-US" sz="2400">
                <a:solidFill>
                  <a:srgbClr val="222222"/>
                </a:solidFill>
                <a:highlight>
                  <a:srgbClr val="FFFFFF"/>
                </a:highlight>
              </a:rPr>
              <a:t> can be thought of as a histogram across a categoric</a:t>
            </a:r>
            <a:r>
              <a:rPr lang="en-US" sz="2400">
                <a:solidFill>
                  <a:srgbClr val="222222"/>
                </a:solidFill>
                <a:highlight>
                  <a:srgbClr val="FFFFFF"/>
                </a:highlight>
              </a:rPr>
              <a:t>al</a:t>
            </a:r>
            <a:r>
              <a:rPr lang="en-US" sz="2400">
                <a:solidFill>
                  <a:srgbClr val="222222"/>
                </a:solidFill>
                <a:highlight>
                  <a:srgbClr val="FFFFFF"/>
                </a:highlight>
              </a:rPr>
              <a:t>.</a:t>
            </a:r>
            <a:endParaRPr sz="2400">
              <a:solidFill>
                <a:srgbClr val="212529"/>
              </a:solidFill>
              <a:highlight>
                <a:schemeClr val="lt1"/>
              </a:highlight>
            </a:endParaRPr>
          </a:p>
        </p:txBody>
      </p:sp>
      <p:pic>
        <p:nvPicPr>
          <p:cNvPr id="170" name="Google Shape;170;p20"/>
          <p:cNvPicPr preferRelativeResize="0"/>
          <p:nvPr/>
        </p:nvPicPr>
        <p:blipFill>
          <a:blip r:embed="rId4">
            <a:alphaModFix/>
          </a:blip>
          <a:stretch>
            <a:fillRect/>
          </a:stretch>
        </p:blipFill>
        <p:spPr>
          <a:xfrm>
            <a:off x="152400" y="1113024"/>
            <a:ext cx="6883182" cy="540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8" name="Google Shape;178;p21"/>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FFFFFF"/>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79" name="Google Shape;179;p21"/>
          <p:cNvPicPr preferRelativeResize="0"/>
          <p:nvPr/>
        </p:nvPicPr>
        <p:blipFill>
          <a:blip r:embed="rId4">
            <a:alphaModFix/>
          </a:blip>
          <a:stretch>
            <a:fillRect/>
          </a:stretch>
        </p:blipFill>
        <p:spPr>
          <a:xfrm>
            <a:off x="787838" y="1543688"/>
            <a:ext cx="10681776" cy="767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