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A64D556-FFD3-4B4E-89B8-8E1F61190224}">
  <a:tblStyle styleId="{5A64D556-FFD3-4B4E-89B8-8E1F61190224}"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9EFF7"/>
          </a:solidFill>
        </a:fill>
      </a:tcStyle>
    </a:wholeTbl>
    <a:band1H>
      <a:tcTxStyle/>
      <a:tcStyle>
        <a:fill>
          <a:solidFill>
            <a:srgbClr val="D0DEEF"/>
          </a:solidFill>
        </a:fill>
      </a:tcStyle>
    </a:band1H>
    <a:band2H>
      <a:tcTxStyle/>
    </a:band2H>
    <a:band1V>
      <a:tcTxStyle/>
      <a:tcStyle>
        <a:fill>
          <a:solidFill>
            <a:srgbClr val="D0DEEF"/>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24" Type="http://schemas.openxmlformats.org/officeDocument/2006/relationships/slide" Target="slides/slide19.xml"/><Relationship Id="rId12" Type="http://schemas.openxmlformats.org/officeDocument/2006/relationships/slide" Target="slides/slide7.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 name="Google Shape;86;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7" name="Google Shape;87;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891377ba6d_0_4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2" name="Google Shape;182;g891377ba6d_0_43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3" name="Google Shape;183;g891377ba6d_0_43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891377ba6d_0_5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1" name="Google Shape;191;g891377ba6d_0_51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2" name="Google Shape;192;g891377ba6d_0_51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891377ba6d_0_60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0" name="Google Shape;200;g891377ba6d_0_60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1" name="Google Shape;201;g891377ba6d_0_60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891377ba6d_0_68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9" name="Google Shape;209;g891377ba6d_0_68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0" name="Google Shape;210;g891377ba6d_0_68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891377ba6d_0_77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8" name="Google Shape;218;g891377ba6d_0_77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9" name="Google Shape;219;g891377ba6d_0_77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891377ba6d_0_85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7" name="Google Shape;227;g891377ba6d_0_85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8" name="Google Shape;228;g891377ba6d_0_85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891377ba6d_0_86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6" name="Google Shape;236;g891377ba6d_0_86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7" name="Google Shape;237;g891377ba6d_0_86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891377ba6d_0_9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4" name="Google Shape;244;g891377ba6d_0_94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5" name="Google Shape;245;g891377ba6d_0_94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9463842305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3" name="Google Shape;253;g9463842305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4" name="Google Shape;254;g9463842305_0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891377ba6d_0_10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2" name="Google Shape;262;g891377ba6d_0_102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3" name="Google Shape;263;g891377ba6d_0_102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1" name="Google Shape;111;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2" name="Google Shape;112;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0" name="Google Shape;120;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1" name="Google Shape;121;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8" name="Google Shape;128;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9" name="Google Shape;129;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891377ba6d_0_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6" name="Google Shape;136;g891377ba6d_0_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7" name="Google Shape;137;g891377ba6d_0_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891377ba6d_0_8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5" name="Google Shape;145;g891377ba6d_0_8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6" name="Google Shape;146;g891377ba6d_0_8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891377ba6d_0_17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5" name="Google Shape;155;g891377ba6d_0_17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6" name="Google Shape;156;g891377ba6d_0_17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8a1ea57a50_0_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4" name="Google Shape;164;g8a1ea57a50_0_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5" name="Google Shape;165;g8a1ea57a50_0_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891377ba6d_0_35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3" name="Google Shape;173;g891377ba6d_0_35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4" name="Google Shape;174;g891377ba6d_0_35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5" name="Shape 15"/>
        <p:cNvGrpSpPr/>
        <p:nvPr/>
      </p:nvGrpSpPr>
      <p:grpSpPr>
        <a:xfrm>
          <a:off x="0" y="0"/>
          <a:ext cx="0" cy="0"/>
          <a:chOff x="0" y="0"/>
          <a:chExt cx="0" cy="0"/>
        </a:xfrm>
      </p:grpSpPr>
      <p:sp>
        <p:nvSpPr>
          <p:cNvPr id="16" name="Google Shape;16;p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18" name="Google Shape;18;p2"/>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9" name="Google Shape;19;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2" name="Shape 22"/>
        <p:cNvGrpSpPr/>
        <p:nvPr/>
      </p:nvGrpSpPr>
      <p:grpSpPr>
        <a:xfrm>
          <a:off x="0" y="0"/>
          <a:ext cx="0" cy="0"/>
          <a:chOff x="0" y="0"/>
          <a:chExt cx="0" cy="0"/>
        </a:xfrm>
      </p:grpSpPr>
      <p:sp>
        <p:nvSpPr>
          <p:cNvPr id="23" name="Google Shape;23;p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 name="Google Shape;24;p3"/>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5" name="Google Shape;25;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8" name="Shape 28"/>
        <p:cNvGrpSpPr/>
        <p:nvPr/>
      </p:nvGrpSpPr>
      <p:grpSpPr>
        <a:xfrm>
          <a:off x="0" y="0"/>
          <a:ext cx="0" cy="0"/>
          <a:chOff x="0" y="0"/>
          <a:chExt cx="0" cy="0"/>
        </a:xfrm>
      </p:grpSpPr>
      <p:sp>
        <p:nvSpPr>
          <p:cNvPr id="29" name="Google Shape;29;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1" name="Google Shape;31;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4" name="Shape 34"/>
        <p:cNvGrpSpPr/>
        <p:nvPr/>
      </p:nvGrpSpPr>
      <p:grpSpPr>
        <a:xfrm>
          <a:off x="0" y="0"/>
          <a:ext cx="0" cy="0"/>
          <a:chOff x="0" y="0"/>
          <a:chExt cx="0" cy="0"/>
        </a:xfrm>
      </p:grpSpPr>
      <p:sp>
        <p:nvSpPr>
          <p:cNvPr id="35" name="Google Shape;35;p5"/>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5"/>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7" name="Google Shape;37;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0" name="Shape 40"/>
        <p:cNvGrpSpPr/>
        <p:nvPr/>
      </p:nvGrpSpPr>
      <p:grpSpPr>
        <a:xfrm>
          <a:off x="0" y="0"/>
          <a:ext cx="0" cy="0"/>
          <a:chOff x="0" y="0"/>
          <a:chExt cx="0" cy="0"/>
        </a:xfrm>
      </p:grpSpPr>
      <p:sp>
        <p:nvSpPr>
          <p:cNvPr id="41" name="Google Shape;41;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6"/>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3" name="Google Shape;43;p6"/>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7" name="Shape 47"/>
        <p:cNvGrpSpPr/>
        <p:nvPr/>
      </p:nvGrpSpPr>
      <p:grpSpPr>
        <a:xfrm>
          <a:off x="0" y="0"/>
          <a:ext cx="0" cy="0"/>
          <a:chOff x="0" y="0"/>
          <a:chExt cx="0" cy="0"/>
        </a:xfrm>
      </p:grpSpPr>
      <p:sp>
        <p:nvSpPr>
          <p:cNvPr id="48" name="Google Shape;48;p7"/>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9" name="Google Shape;49;p7"/>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0" name="Google Shape;50;p7"/>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1" name="Google Shape;51;p7"/>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2" name="Google Shape;52;p7"/>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3" name="Google Shape;53;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sp>
        <p:nvSpPr>
          <p:cNvPr id="57" name="Google Shape;57;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8" name="Google Shape;58;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1" name="Shape 61"/>
        <p:cNvGrpSpPr/>
        <p:nvPr/>
      </p:nvGrpSpPr>
      <p:grpSpPr>
        <a:xfrm>
          <a:off x="0" y="0"/>
          <a:ext cx="0" cy="0"/>
          <a:chOff x="0" y="0"/>
          <a:chExt cx="0" cy="0"/>
        </a:xfrm>
      </p:grpSpPr>
      <p:sp>
        <p:nvSpPr>
          <p:cNvPr id="62" name="Google Shape;62;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0"/>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8" name="Google Shape;68;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9.jpg"/><Relationship Id="rId4" Type="http://schemas.openxmlformats.org/officeDocument/2006/relationships/image" Target="../media/image1.png"/><Relationship Id="rId9" Type="http://schemas.openxmlformats.org/officeDocument/2006/relationships/image" Target="../media/image6.png"/><Relationship Id="rId5" Type="http://schemas.openxmlformats.org/officeDocument/2006/relationships/image" Target="../media/image14.png"/><Relationship Id="rId6" Type="http://schemas.openxmlformats.org/officeDocument/2006/relationships/image" Target="../media/image4.png"/><Relationship Id="rId7" Type="http://schemas.openxmlformats.org/officeDocument/2006/relationships/image" Target="../media/image2.png"/><Relationship Id="rId8"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2.pn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2.png"/><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2.png"/><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2.png"/><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2.png"/><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2.png"/><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2.png"/><Relationship Id="rId4" Type="http://schemas.openxmlformats.org/officeDocument/2006/relationships/image" Target="../media/image2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2.png"/><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5.png"/><Relationship Id="rId4" Type="http://schemas.openxmlformats.org/officeDocument/2006/relationships/image" Target="../media/image1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7.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7.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png"/><Relationship Id="rId4" Type="http://schemas.openxmlformats.org/officeDocument/2006/relationships/hyperlink" Target="https://scikit-learn.org/stable/modules/generated/sklearn.preprocessing.MinMaxScaler.html#sklearn.preprocessing.MinMaxScaler.fit" TargetMode="External"/><Relationship Id="rId5" Type="http://schemas.openxmlformats.org/officeDocument/2006/relationships/hyperlink" Target="https://scikit-learn.org/stable/modules/generated/sklearn.preprocessing.MinMaxScaler.html#sklearn.preprocessing.MinMaxScaler.transform" TargetMode="External"/><Relationship Id="rId6"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png"/><Relationship Id="rId4" Type="http://schemas.openxmlformats.org/officeDocument/2006/relationships/image" Target="../media/image2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2.png"/><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3"/>
          <p:cNvSpPr txBox="1"/>
          <p:nvPr>
            <p:ph idx="1" type="body"/>
          </p:nvPr>
        </p:nvSpPr>
        <p:spPr>
          <a:xfrm>
            <a:off x="2468344" y="4870437"/>
            <a:ext cx="7957225" cy="786679"/>
          </a:xfrm>
          <a:prstGeom prst="rect">
            <a:avLst/>
          </a:prstGeom>
          <a:solidFill>
            <a:schemeClr val="lt1"/>
          </a:solidFill>
          <a:ln cap="flat" cmpd="sng" w="25400">
            <a:solidFill>
              <a:schemeClr val="accent1"/>
            </a:solidFill>
            <a:prstDash val="solid"/>
            <a:round/>
            <a:headEnd len="sm" w="sm" type="none"/>
            <a:tailEnd len="sm" w="sm" type="none"/>
          </a:ln>
        </p:spPr>
        <p:txBody>
          <a:bodyPr anchorCtr="0" anchor="t" bIns="45700" lIns="91425" spcFirstLastPara="1" rIns="91425" wrap="square" tIns="45700">
            <a:noAutofit/>
          </a:bodyPr>
          <a:lstStyle/>
          <a:p>
            <a:pPr indent="0" lvl="0" marL="0" rtl="0" algn="l">
              <a:lnSpc>
                <a:spcPct val="80000"/>
              </a:lnSpc>
              <a:spcBef>
                <a:spcPts val="0"/>
              </a:spcBef>
              <a:spcAft>
                <a:spcPts val="0"/>
              </a:spcAft>
              <a:buClr>
                <a:schemeClr val="dk1"/>
              </a:buClr>
              <a:buSzPts val="2300"/>
              <a:buNone/>
            </a:pPr>
            <a:r>
              <a:rPr lang="en-US" sz="2300">
                <a:solidFill>
                  <a:schemeClr val="dk1"/>
                </a:solidFill>
                <a:latin typeface="Calibri"/>
                <a:ea typeface="Calibri"/>
                <a:cs typeface="Calibri"/>
                <a:sym typeface="Calibri"/>
              </a:rPr>
              <a:t>Shop no. 2, Narayan Smurti Building, Opp. Saraswati Book Depot,</a:t>
            </a:r>
            <a:endParaRPr/>
          </a:p>
          <a:p>
            <a:pPr indent="0" lvl="0" marL="0" rtl="0" algn="l">
              <a:lnSpc>
                <a:spcPct val="80000"/>
              </a:lnSpc>
              <a:spcBef>
                <a:spcPts val="1000"/>
              </a:spcBef>
              <a:spcAft>
                <a:spcPts val="0"/>
              </a:spcAft>
              <a:buClr>
                <a:schemeClr val="dk1"/>
              </a:buClr>
              <a:buSzPts val="2300"/>
              <a:buNone/>
            </a:pPr>
            <a:r>
              <a:rPr lang="en-US" sz="2300">
                <a:solidFill>
                  <a:schemeClr val="dk1"/>
                </a:solidFill>
                <a:latin typeface="Calibri"/>
                <a:ea typeface="Calibri"/>
                <a:cs typeface="Calibri"/>
                <a:sym typeface="Calibri"/>
              </a:rPr>
              <a:t>Near CIDCO Bus Stop, Thane West, India.    </a:t>
            </a:r>
            <a:endParaRPr/>
          </a:p>
        </p:txBody>
      </p:sp>
      <p:pic>
        <p:nvPicPr>
          <p:cNvPr id="90" name="Google Shape;90;p13"/>
          <p:cNvPicPr preferRelativeResize="0"/>
          <p:nvPr/>
        </p:nvPicPr>
        <p:blipFill rotWithShape="1">
          <a:blip r:embed="rId3">
            <a:alphaModFix/>
          </a:blip>
          <a:srcRect b="0" l="0" r="0" t="0"/>
          <a:stretch/>
        </p:blipFill>
        <p:spPr>
          <a:xfrm>
            <a:off x="8116389" y="2369613"/>
            <a:ext cx="2168434" cy="514340"/>
          </a:xfrm>
          <a:prstGeom prst="rect">
            <a:avLst/>
          </a:prstGeom>
          <a:noFill/>
          <a:ln>
            <a:noFill/>
          </a:ln>
        </p:spPr>
      </p:pic>
      <p:pic>
        <p:nvPicPr>
          <p:cNvPr id="91" name="Google Shape;91;p13"/>
          <p:cNvPicPr preferRelativeResize="0"/>
          <p:nvPr/>
        </p:nvPicPr>
        <p:blipFill rotWithShape="1">
          <a:blip r:embed="rId4">
            <a:alphaModFix/>
          </a:blip>
          <a:srcRect b="0" l="0" r="0" t="0"/>
          <a:stretch/>
        </p:blipFill>
        <p:spPr>
          <a:xfrm>
            <a:off x="2828243" y="367261"/>
            <a:ext cx="6185128" cy="918365"/>
          </a:xfrm>
          <a:prstGeom prst="rect">
            <a:avLst/>
          </a:prstGeom>
          <a:noFill/>
          <a:ln>
            <a:noFill/>
          </a:ln>
        </p:spPr>
      </p:pic>
      <p:grpSp>
        <p:nvGrpSpPr>
          <p:cNvPr id="92" name="Google Shape;92;p13"/>
          <p:cNvGrpSpPr/>
          <p:nvPr/>
        </p:nvGrpSpPr>
        <p:grpSpPr>
          <a:xfrm>
            <a:off x="855352" y="3208850"/>
            <a:ext cx="4993082" cy="1083164"/>
            <a:chOff x="855352" y="3208850"/>
            <a:chExt cx="4993082" cy="1083164"/>
          </a:xfrm>
        </p:grpSpPr>
        <p:sp>
          <p:nvSpPr>
            <p:cNvPr id="93" name="Google Shape;93;p13"/>
            <p:cNvSpPr txBox="1"/>
            <p:nvPr/>
          </p:nvSpPr>
          <p:spPr>
            <a:xfrm>
              <a:off x="1368001" y="3208850"/>
              <a:ext cx="4480433" cy="1083164"/>
            </a:xfrm>
            <a:prstGeom prst="rect">
              <a:avLst/>
            </a:prstGeom>
            <a:solidFill>
              <a:schemeClr val="lt1"/>
            </a:solidFill>
            <a:ln cap="flat" cmpd="sng" w="254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2800"/>
                <a:buFont typeface="Arial"/>
                <a:buNone/>
              </a:pPr>
              <a:r>
                <a:rPr b="0" i="0" lang="en-US" sz="2800" u="none" cap="none" strike="noStrike">
                  <a:solidFill>
                    <a:schemeClr val="dk1"/>
                  </a:solidFill>
                  <a:latin typeface="Calibri"/>
                  <a:ea typeface="Calibri"/>
                  <a:cs typeface="Calibri"/>
                  <a:sym typeface="Calibri"/>
                </a:rPr>
                <a:t>info@discoverprojects.com</a:t>
              </a:r>
              <a:endParaRPr/>
            </a:p>
            <a:p>
              <a:pPr indent="0" lvl="0" marL="0" marR="0" rtl="0" algn="l">
                <a:lnSpc>
                  <a:spcPct val="90000"/>
                </a:lnSpc>
                <a:spcBef>
                  <a:spcPts val="1000"/>
                </a:spcBef>
                <a:spcAft>
                  <a:spcPts val="0"/>
                </a:spcAft>
                <a:buClr>
                  <a:schemeClr val="dk1"/>
                </a:buClr>
                <a:buSzPts val="2800"/>
                <a:buFont typeface="Arial"/>
                <a:buNone/>
              </a:pPr>
              <a:r>
                <a:rPr b="0" i="0" lang="en-US" sz="2800" u="none" cap="none" strike="noStrike">
                  <a:solidFill>
                    <a:schemeClr val="dk1"/>
                  </a:solidFill>
                  <a:latin typeface="Calibri"/>
                  <a:ea typeface="Calibri"/>
                  <a:cs typeface="Calibri"/>
                  <a:sym typeface="Calibri"/>
                </a:rPr>
                <a:t>www.discoverprojects.com</a:t>
              </a:r>
              <a:endParaRPr b="0" i="0" sz="2800" u="none" cap="none" strike="noStrike">
                <a:solidFill>
                  <a:schemeClr val="dk1"/>
                </a:solidFill>
                <a:latin typeface="Calibri"/>
                <a:ea typeface="Calibri"/>
                <a:cs typeface="Calibri"/>
                <a:sym typeface="Calibri"/>
              </a:endParaRPr>
            </a:p>
            <a:p>
              <a:pPr indent="0" lvl="0" marL="0" marR="0" rtl="0" algn="l">
                <a:lnSpc>
                  <a:spcPct val="90000"/>
                </a:lnSpc>
                <a:spcBef>
                  <a:spcPts val="1000"/>
                </a:spcBef>
                <a:spcAft>
                  <a:spcPts val="0"/>
                </a:spcAft>
                <a:buClr>
                  <a:schemeClr val="dk1"/>
                </a:buClr>
                <a:buSzPts val="1600"/>
                <a:buFont typeface="Arial"/>
                <a:buNone/>
              </a:pPr>
              <a:r>
                <a:t/>
              </a:r>
              <a:endParaRPr b="0" i="0" sz="1600" u="none" cap="none" strike="noStrike">
                <a:solidFill>
                  <a:schemeClr val="dk1"/>
                </a:solidFill>
                <a:latin typeface="Calibri"/>
                <a:ea typeface="Calibri"/>
                <a:cs typeface="Calibri"/>
                <a:sym typeface="Calibri"/>
              </a:endParaRPr>
            </a:p>
          </p:txBody>
        </p:sp>
        <p:pic>
          <p:nvPicPr>
            <p:cNvPr descr="Email Icons - Free Download, PNG and SVG" id="94" name="Google Shape;94;p13"/>
            <p:cNvPicPr preferRelativeResize="0"/>
            <p:nvPr/>
          </p:nvPicPr>
          <p:blipFill rotWithShape="1">
            <a:blip r:embed="rId5">
              <a:alphaModFix/>
            </a:blip>
            <a:srcRect b="0" l="0" r="0" t="0"/>
            <a:stretch/>
          </p:blipFill>
          <p:spPr>
            <a:xfrm>
              <a:off x="855352" y="3208850"/>
              <a:ext cx="411046" cy="411046"/>
            </a:xfrm>
            <a:prstGeom prst="rect">
              <a:avLst/>
            </a:prstGeom>
            <a:noFill/>
            <a:ln>
              <a:noFill/>
            </a:ln>
          </p:spPr>
        </p:pic>
        <p:pic>
          <p:nvPicPr>
            <p:cNvPr descr="Web development Computer Icons, website free png | PNGFuel" id="95" name="Google Shape;95;p13"/>
            <p:cNvPicPr preferRelativeResize="0"/>
            <p:nvPr/>
          </p:nvPicPr>
          <p:blipFill rotWithShape="1">
            <a:blip r:embed="rId6">
              <a:alphaModFix/>
            </a:blip>
            <a:srcRect b="0" l="0" r="0" t="0"/>
            <a:stretch/>
          </p:blipFill>
          <p:spPr>
            <a:xfrm>
              <a:off x="881899" y="3781531"/>
              <a:ext cx="357951" cy="352838"/>
            </a:xfrm>
            <a:prstGeom prst="rect">
              <a:avLst/>
            </a:prstGeom>
            <a:noFill/>
            <a:ln>
              <a:noFill/>
            </a:ln>
          </p:spPr>
        </p:pic>
      </p:grpSp>
      <p:grpSp>
        <p:nvGrpSpPr>
          <p:cNvPr id="96" name="Google Shape;96;p13"/>
          <p:cNvGrpSpPr/>
          <p:nvPr/>
        </p:nvGrpSpPr>
        <p:grpSpPr>
          <a:xfrm>
            <a:off x="6965811" y="3208850"/>
            <a:ext cx="4173960" cy="1083164"/>
            <a:chOff x="6965811" y="3208850"/>
            <a:chExt cx="4173960" cy="1083164"/>
          </a:xfrm>
        </p:grpSpPr>
        <p:pic>
          <p:nvPicPr>
            <p:cNvPr descr="Email Icons - Free Download, PNG and SVG" id="97" name="Google Shape;97;p13"/>
            <p:cNvPicPr preferRelativeResize="0"/>
            <p:nvPr/>
          </p:nvPicPr>
          <p:blipFill rotWithShape="1">
            <a:blip r:embed="rId5">
              <a:alphaModFix/>
            </a:blip>
            <a:srcRect b="0" l="0" r="0" t="0"/>
            <a:stretch/>
          </p:blipFill>
          <p:spPr>
            <a:xfrm>
              <a:off x="6965811" y="3208850"/>
              <a:ext cx="411046" cy="411046"/>
            </a:xfrm>
            <a:prstGeom prst="rect">
              <a:avLst/>
            </a:prstGeom>
            <a:noFill/>
            <a:ln>
              <a:noFill/>
            </a:ln>
          </p:spPr>
        </p:pic>
        <p:pic>
          <p:nvPicPr>
            <p:cNvPr descr="Web development Computer Icons, website free png | PNGFuel" id="98" name="Google Shape;98;p13"/>
            <p:cNvPicPr preferRelativeResize="0"/>
            <p:nvPr/>
          </p:nvPicPr>
          <p:blipFill rotWithShape="1">
            <a:blip r:embed="rId6">
              <a:alphaModFix/>
            </a:blip>
            <a:srcRect b="0" l="0" r="0" t="0"/>
            <a:stretch/>
          </p:blipFill>
          <p:spPr>
            <a:xfrm>
              <a:off x="7028429" y="3755417"/>
              <a:ext cx="357951" cy="352838"/>
            </a:xfrm>
            <a:prstGeom prst="rect">
              <a:avLst/>
            </a:prstGeom>
            <a:noFill/>
            <a:ln>
              <a:noFill/>
            </a:ln>
          </p:spPr>
        </p:pic>
        <p:sp>
          <p:nvSpPr>
            <p:cNvPr id="99" name="Google Shape;99;p13"/>
            <p:cNvSpPr txBox="1"/>
            <p:nvPr/>
          </p:nvSpPr>
          <p:spPr>
            <a:xfrm>
              <a:off x="7487984" y="3208850"/>
              <a:ext cx="3651786" cy="1083164"/>
            </a:xfrm>
            <a:prstGeom prst="rect">
              <a:avLst/>
            </a:prstGeom>
            <a:solidFill>
              <a:schemeClr val="lt1"/>
            </a:solidFill>
            <a:ln cap="flat" cmpd="sng" w="254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2800"/>
                <a:buFont typeface="Arial"/>
                <a:buNone/>
              </a:pPr>
              <a:r>
                <a:rPr b="0" i="0" lang="en-US" sz="2800" u="none" cap="none" strike="noStrike">
                  <a:solidFill>
                    <a:schemeClr val="dk1"/>
                  </a:solidFill>
                  <a:latin typeface="Calibri"/>
                  <a:ea typeface="Calibri"/>
                  <a:cs typeface="Calibri"/>
                  <a:sym typeface="Calibri"/>
                </a:rPr>
                <a:t>pro.aiskool@gmail.com</a:t>
              </a:r>
              <a:endParaRPr/>
            </a:p>
            <a:p>
              <a:pPr indent="0" lvl="0" marL="0" marR="0" rtl="0" algn="l">
                <a:lnSpc>
                  <a:spcPct val="90000"/>
                </a:lnSpc>
                <a:spcBef>
                  <a:spcPts val="1000"/>
                </a:spcBef>
                <a:spcAft>
                  <a:spcPts val="0"/>
                </a:spcAft>
                <a:buClr>
                  <a:schemeClr val="dk1"/>
                </a:buClr>
                <a:buSzPts val="2800"/>
                <a:buFont typeface="Arial"/>
                <a:buNone/>
              </a:pPr>
              <a:r>
                <a:rPr b="0" i="0" lang="en-US" sz="2800" u="none" cap="none" strike="noStrike">
                  <a:solidFill>
                    <a:schemeClr val="dk1"/>
                  </a:solidFill>
                  <a:latin typeface="Calibri"/>
                  <a:ea typeface="Calibri"/>
                  <a:cs typeface="Calibri"/>
                  <a:sym typeface="Calibri"/>
                </a:rPr>
                <a:t>www.aiskool.com</a:t>
              </a:r>
              <a:endParaRPr b="0" i="0" sz="2800" u="none" cap="none" strike="noStrike">
                <a:solidFill>
                  <a:schemeClr val="dk1"/>
                </a:solidFill>
                <a:latin typeface="Calibri"/>
                <a:ea typeface="Calibri"/>
                <a:cs typeface="Calibri"/>
                <a:sym typeface="Calibri"/>
              </a:endParaRPr>
            </a:p>
            <a:p>
              <a:pPr indent="0" lvl="0" marL="0" marR="0" rtl="0" algn="l">
                <a:lnSpc>
                  <a:spcPct val="90000"/>
                </a:lnSpc>
                <a:spcBef>
                  <a:spcPts val="1000"/>
                </a:spcBef>
                <a:spcAft>
                  <a:spcPts val="0"/>
                </a:spcAft>
                <a:buClr>
                  <a:schemeClr val="dk1"/>
                </a:buClr>
                <a:buSzPts val="1600"/>
                <a:buFont typeface="Arial"/>
                <a:buNone/>
              </a:pPr>
              <a:r>
                <a:t/>
              </a:r>
              <a:endParaRPr b="0" i="0" sz="1600" u="none" cap="none" strike="noStrike">
                <a:solidFill>
                  <a:schemeClr val="dk1"/>
                </a:solidFill>
                <a:latin typeface="Calibri"/>
                <a:ea typeface="Calibri"/>
                <a:cs typeface="Calibri"/>
                <a:sym typeface="Calibri"/>
              </a:endParaRPr>
            </a:p>
          </p:txBody>
        </p:sp>
      </p:grpSp>
      <p:pic>
        <p:nvPicPr>
          <p:cNvPr descr="Address, location, map, map marker icon" id="100" name="Google Shape;100;p13"/>
          <p:cNvPicPr preferRelativeResize="0"/>
          <p:nvPr/>
        </p:nvPicPr>
        <p:blipFill rotWithShape="1">
          <a:blip r:embed="rId7">
            <a:alphaModFix/>
          </a:blip>
          <a:srcRect b="0" l="0" r="0" t="0"/>
          <a:stretch/>
        </p:blipFill>
        <p:spPr>
          <a:xfrm>
            <a:off x="1380134" y="4743333"/>
            <a:ext cx="808600" cy="808600"/>
          </a:xfrm>
          <a:prstGeom prst="rect">
            <a:avLst/>
          </a:prstGeom>
          <a:noFill/>
          <a:ln>
            <a:noFill/>
          </a:ln>
        </p:spPr>
      </p:pic>
      <p:grpSp>
        <p:nvGrpSpPr>
          <p:cNvPr id="101" name="Google Shape;101;p13"/>
          <p:cNvGrpSpPr/>
          <p:nvPr/>
        </p:nvGrpSpPr>
        <p:grpSpPr>
          <a:xfrm>
            <a:off x="3046148" y="5755558"/>
            <a:ext cx="5584964" cy="675566"/>
            <a:chOff x="3046148" y="5755558"/>
            <a:chExt cx="5584964" cy="675566"/>
          </a:xfrm>
        </p:grpSpPr>
        <p:pic>
          <p:nvPicPr>
            <p:cNvPr descr="Call, contact us, phone icon" id="102" name="Google Shape;102;p13"/>
            <p:cNvPicPr preferRelativeResize="0"/>
            <p:nvPr/>
          </p:nvPicPr>
          <p:blipFill rotWithShape="1">
            <a:blip r:embed="rId8">
              <a:alphaModFix/>
            </a:blip>
            <a:srcRect b="0" l="0" r="0" t="0"/>
            <a:stretch/>
          </p:blipFill>
          <p:spPr>
            <a:xfrm>
              <a:off x="3046148" y="5755558"/>
              <a:ext cx="675566" cy="675566"/>
            </a:xfrm>
            <a:prstGeom prst="rect">
              <a:avLst/>
            </a:prstGeom>
            <a:noFill/>
            <a:ln>
              <a:noFill/>
            </a:ln>
          </p:spPr>
        </p:pic>
        <p:sp>
          <p:nvSpPr>
            <p:cNvPr id="103" name="Google Shape;103;p13"/>
            <p:cNvSpPr/>
            <p:nvPr/>
          </p:nvSpPr>
          <p:spPr>
            <a:xfrm>
              <a:off x="4190473" y="5857460"/>
              <a:ext cx="4440639" cy="446276"/>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2300" u="none" cap="none" strike="noStrike">
                  <a:solidFill>
                    <a:schemeClr val="dk1"/>
                  </a:solidFill>
                  <a:latin typeface="Calibri"/>
                  <a:ea typeface="Calibri"/>
                  <a:cs typeface="Calibri"/>
                  <a:sym typeface="Calibri"/>
                </a:rPr>
                <a:t>+91 9967478289 / +91 9167769993</a:t>
              </a:r>
              <a:endParaRPr/>
            </a:p>
          </p:txBody>
        </p:sp>
      </p:grpSp>
      <p:pic>
        <p:nvPicPr>
          <p:cNvPr id="104" name="Google Shape;104;p13"/>
          <p:cNvPicPr preferRelativeResize="0"/>
          <p:nvPr/>
        </p:nvPicPr>
        <p:blipFill rotWithShape="1">
          <a:blip r:embed="rId9">
            <a:alphaModFix/>
          </a:blip>
          <a:srcRect b="0" l="0" r="0" t="0"/>
          <a:stretch/>
        </p:blipFill>
        <p:spPr>
          <a:xfrm>
            <a:off x="1550882" y="2118477"/>
            <a:ext cx="3872291" cy="763398"/>
          </a:xfrm>
          <a:prstGeom prst="rect">
            <a:avLst/>
          </a:prstGeom>
          <a:noFill/>
          <a:ln>
            <a:noFill/>
          </a:ln>
        </p:spPr>
      </p:pic>
      <p:cxnSp>
        <p:nvCxnSpPr>
          <p:cNvPr id="105" name="Google Shape;105;p13"/>
          <p:cNvCxnSpPr/>
          <p:nvPr/>
        </p:nvCxnSpPr>
        <p:spPr>
          <a:xfrm flipH="1" rot="10800000">
            <a:off x="328821" y="137067"/>
            <a:ext cx="11234057" cy="8709"/>
          </a:xfrm>
          <a:prstGeom prst="straightConnector1">
            <a:avLst/>
          </a:prstGeom>
          <a:noFill/>
          <a:ln cap="flat" cmpd="sng" w="95250">
            <a:solidFill>
              <a:srgbClr val="7F7F7F"/>
            </a:solidFill>
            <a:prstDash val="solid"/>
            <a:round/>
            <a:headEnd len="sm" w="sm" type="none"/>
            <a:tailEnd len="sm" w="sm" type="none"/>
          </a:ln>
        </p:spPr>
      </p:cxnSp>
      <p:cxnSp>
        <p:nvCxnSpPr>
          <p:cNvPr id="106" name="Google Shape;106;p13"/>
          <p:cNvCxnSpPr/>
          <p:nvPr/>
        </p:nvCxnSpPr>
        <p:spPr>
          <a:xfrm flipH="1" rot="10800000">
            <a:off x="614695" y="6607130"/>
            <a:ext cx="11234057" cy="8709"/>
          </a:xfrm>
          <a:prstGeom prst="straightConnector1">
            <a:avLst/>
          </a:prstGeom>
          <a:noFill/>
          <a:ln cap="flat" cmpd="sng" w="95250">
            <a:solidFill>
              <a:srgbClr val="7F7F7F"/>
            </a:solidFill>
            <a:prstDash val="solid"/>
            <a:round/>
            <a:headEnd len="sm" w="sm" type="none"/>
            <a:tailEnd len="sm" w="sm" type="none"/>
          </a:ln>
        </p:spPr>
      </p:cxnSp>
      <p:graphicFrame>
        <p:nvGraphicFramePr>
          <p:cNvPr id="107" name="Google Shape;107;p13"/>
          <p:cNvGraphicFramePr/>
          <p:nvPr/>
        </p:nvGraphicFramePr>
        <p:xfrm>
          <a:off x="1784434" y="1373406"/>
          <a:ext cx="3000000" cy="3000000"/>
        </p:xfrm>
        <a:graphic>
          <a:graphicData uri="http://schemas.openxmlformats.org/drawingml/2006/table">
            <a:tbl>
              <a:tblPr bandRow="1" firstRow="1">
                <a:noFill/>
                <a:tableStyleId>{5A64D556-FFD3-4B4E-89B8-8E1F61190224}</a:tableStyleId>
              </a:tblPr>
              <a:tblGrid>
                <a:gridCol w="2032000"/>
                <a:gridCol w="2032000"/>
                <a:gridCol w="2032000"/>
                <a:gridCol w="2032000"/>
              </a:tblGrid>
              <a:tr h="370850">
                <a:tc>
                  <a:txBody>
                    <a:bodyPr/>
                    <a:lstStyle/>
                    <a:p>
                      <a:pPr indent="0" lvl="0" marL="0" marR="0" rtl="0" algn="ctr">
                        <a:spcBef>
                          <a:spcPts val="0"/>
                        </a:spcBef>
                        <a:spcAft>
                          <a:spcPts val="0"/>
                        </a:spcAft>
                        <a:buNone/>
                      </a:pPr>
                      <a:r>
                        <a:rPr lang="en-US" sz="1800" u="none" cap="none" strike="noStrike"/>
                        <a:t>PROJECTS</a:t>
                      </a:r>
                      <a:endParaRPr sz="1800" u="none" cap="none" strike="noStrike">
                        <a:solidFill>
                          <a:schemeClr val="lt1"/>
                        </a:solidFill>
                      </a:endParaRPr>
                    </a:p>
                  </a:txBody>
                  <a:tcPr marT="45725" marB="45725" marR="91450" marL="91450"/>
                </a:tc>
                <a:tc>
                  <a:txBody>
                    <a:bodyPr/>
                    <a:lstStyle/>
                    <a:p>
                      <a:pPr indent="0" lvl="0" marL="0" marR="0" rtl="0" algn="ctr">
                        <a:spcBef>
                          <a:spcPts val="0"/>
                        </a:spcBef>
                        <a:spcAft>
                          <a:spcPts val="0"/>
                        </a:spcAft>
                        <a:buNone/>
                      </a:pPr>
                      <a:r>
                        <a:rPr lang="en-US" sz="1800" u="none" cap="none" strike="noStrike"/>
                        <a:t>PRODUCTS</a:t>
                      </a:r>
                      <a:endParaRPr sz="1800" u="none" cap="none" strike="noStrike">
                        <a:solidFill>
                          <a:schemeClr val="lt1"/>
                        </a:solidFill>
                      </a:endParaRPr>
                    </a:p>
                  </a:txBody>
                  <a:tcPr marT="45725" marB="45725" marR="91450" marL="91450"/>
                </a:tc>
                <a:tc>
                  <a:txBody>
                    <a:bodyPr/>
                    <a:lstStyle/>
                    <a:p>
                      <a:pPr indent="0" lvl="0" marL="0" marR="0" rtl="0" algn="ctr">
                        <a:spcBef>
                          <a:spcPts val="0"/>
                        </a:spcBef>
                        <a:spcAft>
                          <a:spcPts val="0"/>
                        </a:spcAft>
                        <a:buNone/>
                      </a:pPr>
                      <a:r>
                        <a:rPr lang="en-US" sz="1800" u="none" cap="none" strike="noStrike"/>
                        <a:t>COURSE</a:t>
                      </a:r>
                      <a:endParaRPr sz="1800" u="none" cap="none" strike="noStrike">
                        <a:solidFill>
                          <a:schemeClr val="lt1"/>
                        </a:solidFill>
                      </a:endParaRPr>
                    </a:p>
                  </a:txBody>
                  <a:tcPr marT="45725" marB="45725" marR="91450" marL="91450"/>
                </a:tc>
                <a:tc>
                  <a:txBody>
                    <a:bodyPr/>
                    <a:lstStyle/>
                    <a:p>
                      <a:pPr indent="0" lvl="0" marL="0" marR="0" rtl="0" algn="ctr">
                        <a:lnSpc>
                          <a:spcPct val="100000"/>
                        </a:lnSpc>
                        <a:spcBef>
                          <a:spcPts val="0"/>
                        </a:spcBef>
                        <a:spcAft>
                          <a:spcPts val="0"/>
                        </a:spcAft>
                        <a:buClr>
                          <a:schemeClr val="dk1"/>
                        </a:buClr>
                        <a:buSzPts val="1800"/>
                        <a:buFont typeface="Calibri"/>
                        <a:buNone/>
                      </a:pPr>
                      <a:r>
                        <a:rPr lang="en-US" sz="1800" u="none" cap="none" strike="noStrike"/>
                        <a:t>INTERNSHIP</a:t>
                      </a:r>
                      <a:endParaRPr sz="1800" u="none" cap="none" strike="noStrike">
                        <a:solidFill>
                          <a:schemeClr val="lt1"/>
                        </a:solidFill>
                      </a:endParaRPr>
                    </a:p>
                  </a:txBody>
                  <a:tcPr marT="45725" marB="45725" marR="91450" marL="91450"/>
                </a:tc>
              </a:tr>
            </a:tbl>
          </a:graphicData>
        </a:graphic>
      </p:graphicFrame>
      <p:cxnSp>
        <p:nvCxnSpPr>
          <p:cNvPr id="108" name="Google Shape;108;p13"/>
          <p:cNvCxnSpPr/>
          <p:nvPr/>
        </p:nvCxnSpPr>
        <p:spPr>
          <a:xfrm>
            <a:off x="855352" y="4390456"/>
            <a:ext cx="10623286" cy="25902"/>
          </a:xfrm>
          <a:prstGeom prst="straightConnector1">
            <a:avLst/>
          </a:prstGeom>
          <a:noFill/>
          <a:ln cap="flat" cmpd="sng" w="38100">
            <a:solidFill>
              <a:schemeClr val="accent1"/>
            </a:solidFill>
            <a:prstDash val="solid"/>
            <a:round/>
            <a:headEnd len="sm" w="sm" type="none"/>
            <a:tailEnd len="sm" w="sm" type="none"/>
          </a:ln>
          <a:effectLst>
            <a:outerShdw blurRad="40000" rotWithShape="0" dir="5400000" dist="23000">
              <a:srgbClr val="000000">
                <a:alpha val="34901"/>
              </a:srgbClr>
            </a:outerShdw>
          </a:effectLst>
        </p:spPr>
      </p:cxnSp>
    </p:spTree>
  </p:cSld>
  <p:clrMapOvr>
    <a:masterClrMapping/>
  </p:clrMapOvr>
  <p:transition spd="slow">
    <p:push/>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91"/>
                                        </p:tgtEl>
                                        <p:attrNameLst>
                                          <p:attrName>style.visibility</p:attrName>
                                        </p:attrNameLst>
                                      </p:cBhvr>
                                      <p:to>
                                        <p:strVal val="visible"/>
                                      </p:to>
                                    </p:set>
                                    <p:anim calcmode="lin" valueType="num">
                                      <p:cBhvr additive="base">
                                        <p:cTn dur="500"/>
                                        <p:tgtEl>
                                          <p:spTgt spid="91"/>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07"/>
                                        </p:tgtEl>
                                        <p:attrNameLst>
                                          <p:attrName>style.visibility</p:attrName>
                                        </p:attrNameLst>
                                      </p:cBhvr>
                                      <p:to>
                                        <p:strVal val="visible"/>
                                      </p:to>
                                    </p:set>
                                    <p:anim calcmode="lin" valueType="num">
                                      <p:cBhvr additive="base">
                                        <p:cTn dur="500"/>
                                        <p:tgtEl>
                                          <p:spTgt spid="107"/>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04"/>
                                        </p:tgtEl>
                                        <p:attrNameLst>
                                          <p:attrName>style.visibility</p:attrName>
                                        </p:attrNameLst>
                                      </p:cBhvr>
                                      <p:to>
                                        <p:strVal val="visible"/>
                                      </p:to>
                                    </p:set>
                                    <p:anim calcmode="lin" valueType="num">
                                      <p:cBhvr additive="base">
                                        <p:cTn dur="500"/>
                                        <p:tgtEl>
                                          <p:spTgt spid="104"/>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90"/>
                                        </p:tgtEl>
                                        <p:attrNameLst>
                                          <p:attrName>style.visibility</p:attrName>
                                        </p:attrNameLst>
                                      </p:cBhvr>
                                      <p:to>
                                        <p:strVal val="visible"/>
                                      </p:to>
                                    </p:set>
                                    <p:anim calcmode="lin" valueType="num">
                                      <p:cBhvr additive="base">
                                        <p:cTn dur="500"/>
                                        <p:tgtEl>
                                          <p:spTgt spid="90"/>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2"/>
                                        </p:tgtEl>
                                        <p:attrNameLst>
                                          <p:attrName>style.visibility</p:attrName>
                                        </p:attrNameLst>
                                      </p:cBhvr>
                                      <p:to>
                                        <p:strVal val="visible"/>
                                      </p:to>
                                    </p:set>
                                    <p:animEffect filter="fade" transition="in">
                                      <p:cBhvr>
                                        <p:cTn dur="500"/>
                                        <p:tgtEl>
                                          <p:spTgt spid="9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96"/>
                                        </p:tgtEl>
                                        <p:attrNameLst>
                                          <p:attrName>style.visibility</p:attrName>
                                        </p:attrNameLst>
                                      </p:cBhvr>
                                      <p:to>
                                        <p:strVal val="visible"/>
                                      </p:to>
                                    </p:set>
                                    <p:anim calcmode="lin" valueType="num">
                                      <p:cBhvr additive="base">
                                        <p:cTn dur="500"/>
                                        <p:tgtEl>
                                          <p:spTgt spid="96"/>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08"/>
                                        </p:tgtEl>
                                        <p:attrNameLst>
                                          <p:attrName>style.visibility</p:attrName>
                                        </p:attrNameLst>
                                      </p:cBhvr>
                                      <p:to>
                                        <p:strVal val="visible"/>
                                      </p:to>
                                    </p:set>
                                    <p:anim calcmode="lin" valueType="num">
                                      <p:cBhvr additive="base">
                                        <p:cTn dur="500"/>
                                        <p:tgtEl>
                                          <p:spTgt spid="108"/>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00"/>
                                        </p:tgtEl>
                                        <p:attrNameLst>
                                          <p:attrName>style.visibility</p:attrName>
                                        </p:attrNameLst>
                                      </p:cBhvr>
                                      <p:to>
                                        <p:strVal val="visible"/>
                                      </p:to>
                                    </p:set>
                                    <p:anim calcmode="lin" valueType="num">
                                      <p:cBhvr additive="base">
                                        <p:cTn dur="500"/>
                                        <p:tgtEl>
                                          <p:spTgt spid="100"/>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89">
                                            <p:txEl>
                                              <p:pRg end="0" st="0"/>
                                            </p:txEl>
                                          </p:spTgt>
                                        </p:tgtEl>
                                        <p:attrNameLst>
                                          <p:attrName>style.visibility</p:attrName>
                                        </p:attrNameLst>
                                      </p:cBhvr>
                                      <p:to>
                                        <p:strVal val="visible"/>
                                      </p:to>
                                    </p:set>
                                    <p:anim calcmode="lin" valueType="num">
                                      <p:cBhvr additive="base">
                                        <p:cTn dur="500"/>
                                        <p:tgtEl>
                                          <p:spTgt spid="89">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89">
                                            <p:txEl>
                                              <p:pRg end="1" st="1"/>
                                            </p:txEl>
                                          </p:spTgt>
                                        </p:tgtEl>
                                        <p:attrNameLst>
                                          <p:attrName>style.visibility</p:attrName>
                                        </p:attrNameLst>
                                      </p:cBhvr>
                                      <p:to>
                                        <p:strVal val="visible"/>
                                      </p:to>
                                    </p:set>
                                    <p:anim calcmode="lin" valueType="num">
                                      <p:cBhvr additive="base">
                                        <p:cTn dur="500"/>
                                        <p:tgtEl>
                                          <p:spTgt spid="89">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01"/>
                                        </p:tgtEl>
                                        <p:attrNameLst>
                                          <p:attrName>style.visibility</p:attrName>
                                        </p:attrNameLst>
                                      </p:cBhvr>
                                      <p:to>
                                        <p:strVal val="visible"/>
                                      </p:to>
                                    </p:set>
                                    <p:anim calcmode="lin" valueType="num">
                                      <p:cBhvr additive="base">
                                        <p:cTn dur="500"/>
                                        <p:tgtEl>
                                          <p:spTgt spid="101"/>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05"/>
                                        </p:tgtEl>
                                        <p:attrNameLst>
                                          <p:attrName>style.visibility</p:attrName>
                                        </p:attrNameLst>
                                      </p:cBhvr>
                                      <p:to>
                                        <p:strVal val="visible"/>
                                      </p:to>
                                    </p:set>
                                    <p:anim calcmode="lin" valueType="num">
                                      <p:cBhvr additive="base">
                                        <p:cTn dur="500"/>
                                        <p:tgtEl>
                                          <p:spTgt spid="105"/>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06"/>
                                        </p:tgtEl>
                                        <p:attrNameLst>
                                          <p:attrName>style.visibility</p:attrName>
                                        </p:attrNameLst>
                                      </p:cBhvr>
                                      <p:to>
                                        <p:strVal val="visible"/>
                                      </p:to>
                                    </p:set>
                                    <p:anim calcmode="lin" valueType="num">
                                      <p:cBhvr additive="base">
                                        <p:cTn dur="500"/>
                                        <p:tgtEl>
                                          <p:spTgt spid="106"/>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2"/>
          <p:cNvSpPr txBox="1"/>
          <p:nvPr>
            <p:ph type="title"/>
          </p:nvPr>
        </p:nvSpPr>
        <p:spPr>
          <a:xfrm>
            <a:off x="2268636" y="365126"/>
            <a:ext cx="7720200" cy="595500"/>
          </a:xfrm>
          <a:prstGeom prst="rect">
            <a:avLst/>
          </a:prstGeom>
          <a:solidFill>
            <a:schemeClr val="accent6"/>
          </a:solidFill>
          <a:ln cap="flat" cmpd="sng" w="25400">
            <a:solidFill>
              <a:srgbClr val="517E33"/>
            </a:solidFill>
            <a:prstDash val="solid"/>
            <a:round/>
            <a:headEnd len="sm" w="sm" type="none"/>
            <a:tailEnd len="sm" w="sm" type="none"/>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959"/>
              <a:buFont typeface="Calibri"/>
              <a:buNone/>
            </a:pPr>
            <a:r>
              <a:rPr lang="en-US" sz="3959">
                <a:solidFill>
                  <a:schemeClr val="lt1"/>
                </a:solidFill>
              </a:rPr>
              <a:t>Selecting Algorithm</a:t>
            </a:r>
            <a:r>
              <a:rPr lang="en-US" sz="3959">
                <a:solidFill>
                  <a:schemeClr val="lt1"/>
                </a:solidFill>
                <a:latin typeface="Calibri"/>
                <a:ea typeface="Calibri"/>
                <a:cs typeface="Calibri"/>
                <a:sym typeface="Calibri"/>
              </a:rPr>
              <a:t> </a:t>
            </a:r>
            <a:endParaRPr sz="3959"/>
          </a:p>
        </p:txBody>
      </p:sp>
      <p:pic>
        <p:nvPicPr>
          <p:cNvPr id="186" name="Google Shape;186;p22"/>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187" name="Google Shape;187;p22"/>
          <p:cNvSpPr txBox="1"/>
          <p:nvPr>
            <p:ph idx="1" type="body"/>
          </p:nvPr>
        </p:nvSpPr>
        <p:spPr>
          <a:xfrm>
            <a:off x="429750" y="3706550"/>
            <a:ext cx="11155200" cy="2739600"/>
          </a:xfrm>
          <a:prstGeom prst="rect">
            <a:avLst/>
          </a:prstGeom>
          <a:noFill/>
          <a:ln>
            <a:noFill/>
          </a:ln>
        </p:spPr>
        <p:txBody>
          <a:bodyPr anchorCtr="0" anchor="t" bIns="45700" lIns="91425" spcFirstLastPara="1" rIns="91425" wrap="square" tIns="45700">
            <a:noAutofit/>
          </a:bodyPr>
          <a:lstStyle/>
          <a:p>
            <a:pPr indent="-50800" lvl="0" marL="228600" rtl="0" algn="l">
              <a:lnSpc>
                <a:spcPct val="90000"/>
              </a:lnSpc>
              <a:spcBef>
                <a:spcPts val="0"/>
              </a:spcBef>
              <a:spcAft>
                <a:spcPts val="0"/>
              </a:spcAft>
              <a:buClr>
                <a:schemeClr val="dk1"/>
              </a:buClr>
              <a:buSzPts val="2800"/>
              <a:buNone/>
            </a:pPr>
            <a:r>
              <a:rPr lang="en-US" sz="2400">
                <a:solidFill>
                  <a:srgbClr val="222222"/>
                </a:solidFill>
                <a:highlight>
                  <a:srgbClr val="FFFFFF"/>
                </a:highlight>
              </a:rPr>
              <a:t>A support vector machine (</a:t>
            </a:r>
            <a:r>
              <a:rPr b="1" lang="en-US" sz="2400">
                <a:solidFill>
                  <a:srgbClr val="222222"/>
                </a:solidFill>
                <a:highlight>
                  <a:srgbClr val="FFFFFF"/>
                </a:highlight>
              </a:rPr>
              <a:t>SVM</a:t>
            </a:r>
            <a:r>
              <a:rPr lang="en-US" sz="2400">
                <a:solidFill>
                  <a:srgbClr val="222222"/>
                </a:solidFill>
                <a:highlight>
                  <a:srgbClr val="FFFFFF"/>
                </a:highlight>
              </a:rPr>
              <a:t>) is a supervised machine learning model that uses classification algorithms for two-group classification problems. After giving an </a:t>
            </a:r>
            <a:r>
              <a:rPr b="1" lang="en-US" sz="2400">
                <a:solidFill>
                  <a:srgbClr val="222222"/>
                </a:solidFill>
                <a:highlight>
                  <a:srgbClr val="FFFFFF"/>
                </a:highlight>
              </a:rPr>
              <a:t>SVM</a:t>
            </a:r>
            <a:r>
              <a:rPr lang="en-US" sz="2400">
                <a:solidFill>
                  <a:srgbClr val="222222"/>
                </a:solidFill>
                <a:highlight>
                  <a:srgbClr val="FFFFFF"/>
                </a:highlight>
              </a:rPr>
              <a:t> model sets of labeled training data for each category, they're able to categorize new text.</a:t>
            </a:r>
            <a:endParaRPr sz="2400">
              <a:solidFill>
                <a:srgbClr val="222222"/>
              </a:solidFill>
              <a:highlight>
                <a:srgbClr val="FFFFFF"/>
              </a:highlight>
            </a:endParaRPr>
          </a:p>
          <a:p>
            <a:pPr indent="-50800" lvl="0" marL="228600" rtl="0" algn="l">
              <a:lnSpc>
                <a:spcPct val="90000"/>
              </a:lnSpc>
              <a:spcBef>
                <a:spcPts val="0"/>
              </a:spcBef>
              <a:spcAft>
                <a:spcPts val="0"/>
              </a:spcAft>
              <a:buClr>
                <a:schemeClr val="dk1"/>
              </a:buClr>
              <a:buSzPts val="2800"/>
              <a:buNone/>
            </a:pPr>
            <a:r>
              <a:rPr lang="en-US" sz="2400">
                <a:solidFill>
                  <a:srgbClr val="222222"/>
                </a:solidFill>
                <a:highlight>
                  <a:srgbClr val="FFFFFF"/>
                </a:highlight>
              </a:rPr>
              <a:t>The objective of a Linear </a:t>
            </a:r>
            <a:r>
              <a:rPr b="1" lang="en-US" sz="2400">
                <a:solidFill>
                  <a:srgbClr val="222222"/>
                </a:solidFill>
                <a:highlight>
                  <a:srgbClr val="FFFFFF"/>
                </a:highlight>
              </a:rPr>
              <a:t>SVC</a:t>
            </a:r>
            <a:r>
              <a:rPr lang="en-US" sz="2400">
                <a:solidFill>
                  <a:srgbClr val="222222"/>
                </a:solidFill>
                <a:highlight>
                  <a:srgbClr val="FFFFFF"/>
                </a:highlight>
              </a:rPr>
              <a:t> (Support Vector Classifier) is to fit to the data you provide, returning a "best fit" hyperplane that divides, or categorizes, your data.</a:t>
            </a:r>
            <a:endParaRPr sz="2400">
              <a:solidFill>
                <a:srgbClr val="222222"/>
              </a:solidFill>
              <a:highlight>
                <a:srgbClr val="FFFFFF"/>
              </a:highlight>
            </a:endParaRPr>
          </a:p>
        </p:txBody>
      </p:sp>
      <p:pic>
        <p:nvPicPr>
          <p:cNvPr id="188" name="Google Shape;188;p22"/>
          <p:cNvPicPr preferRelativeResize="0"/>
          <p:nvPr/>
        </p:nvPicPr>
        <p:blipFill>
          <a:blip r:embed="rId4">
            <a:alphaModFix/>
          </a:blip>
          <a:stretch>
            <a:fillRect/>
          </a:stretch>
        </p:blipFill>
        <p:spPr>
          <a:xfrm>
            <a:off x="152400" y="1113022"/>
            <a:ext cx="11560875" cy="14117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3"/>
          <p:cNvSpPr txBox="1"/>
          <p:nvPr>
            <p:ph type="title"/>
          </p:nvPr>
        </p:nvSpPr>
        <p:spPr>
          <a:xfrm>
            <a:off x="2268636" y="365126"/>
            <a:ext cx="7720200" cy="595500"/>
          </a:xfrm>
          <a:prstGeom prst="rect">
            <a:avLst/>
          </a:prstGeom>
          <a:solidFill>
            <a:schemeClr val="accent6"/>
          </a:solidFill>
          <a:ln cap="flat" cmpd="sng" w="25400">
            <a:solidFill>
              <a:srgbClr val="517E33"/>
            </a:solidFill>
            <a:prstDash val="solid"/>
            <a:round/>
            <a:headEnd len="sm" w="sm" type="none"/>
            <a:tailEnd len="sm" w="sm" type="none"/>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959"/>
              <a:buFont typeface="Calibri"/>
              <a:buNone/>
            </a:pPr>
            <a:r>
              <a:rPr lang="en-US" sz="3959">
                <a:solidFill>
                  <a:schemeClr val="lt1"/>
                </a:solidFill>
              </a:rPr>
              <a:t>Fitting the model to trained dataset</a:t>
            </a:r>
            <a:r>
              <a:rPr lang="en-US" sz="3959">
                <a:solidFill>
                  <a:schemeClr val="lt1"/>
                </a:solidFill>
                <a:latin typeface="Calibri"/>
                <a:ea typeface="Calibri"/>
                <a:cs typeface="Calibri"/>
                <a:sym typeface="Calibri"/>
              </a:rPr>
              <a:t> </a:t>
            </a:r>
            <a:endParaRPr sz="3959"/>
          </a:p>
        </p:txBody>
      </p:sp>
      <p:pic>
        <p:nvPicPr>
          <p:cNvPr id="195" name="Google Shape;195;p23"/>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196" name="Google Shape;196;p23"/>
          <p:cNvSpPr txBox="1"/>
          <p:nvPr>
            <p:ph idx="1" type="body"/>
          </p:nvPr>
        </p:nvSpPr>
        <p:spPr>
          <a:xfrm>
            <a:off x="429750" y="4154200"/>
            <a:ext cx="11155200" cy="2292000"/>
          </a:xfrm>
          <a:prstGeom prst="rect">
            <a:avLst/>
          </a:prstGeom>
          <a:noFill/>
          <a:ln>
            <a:noFill/>
          </a:ln>
        </p:spPr>
        <p:txBody>
          <a:bodyPr anchorCtr="0" anchor="t" bIns="45700" lIns="91425" spcFirstLastPara="1" rIns="91425" wrap="square" tIns="45700">
            <a:noAutofit/>
          </a:bodyPr>
          <a:lstStyle/>
          <a:p>
            <a:pPr indent="-50800" lvl="0" marL="228600" rtl="0" algn="l">
              <a:lnSpc>
                <a:spcPct val="90000"/>
              </a:lnSpc>
              <a:spcBef>
                <a:spcPts val="0"/>
              </a:spcBef>
              <a:spcAft>
                <a:spcPts val="0"/>
              </a:spcAft>
              <a:buClr>
                <a:schemeClr val="dk1"/>
              </a:buClr>
              <a:buSzPts val="2800"/>
              <a:buNone/>
            </a:pPr>
            <a:r>
              <a:rPr lang="en-US" sz="2400">
                <a:solidFill>
                  <a:srgbClr val="212529"/>
                </a:solidFill>
                <a:highlight>
                  <a:srgbClr val="FFFFFF"/>
                </a:highlight>
              </a:rPr>
              <a:t>We have used the fit() function to fit our model to the training dataset and hence passed the parameters for the same.</a:t>
            </a:r>
            <a:endParaRPr sz="2400">
              <a:solidFill>
                <a:srgbClr val="212529"/>
              </a:solidFill>
              <a:highlight>
                <a:srgbClr val="FFFFFF"/>
              </a:highlight>
            </a:endParaRPr>
          </a:p>
        </p:txBody>
      </p:sp>
      <p:pic>
        <p:nvPicPr>
          <p:cNvPr id="197" name="Google Shape;197;p23"/>
          <p:cNvPicPr preferRelativeResize="0"/>
          <p:nvPr/>
        </p:nvPicPr>
        <p:blipFill>
          <a:blip r:embed="rId4">
            <a:alphaModFix/>
          </a:blip>
          <a:stretch>
            <a:fillRect/>
          </a:stretch>
        </p:blipFill>
        <p:spPr>
          <a:xfrm>
            <a:off x="922350" y="1837672"/>
            <a:ext cx="9836425" cy="1439477"/>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4"/>
          <p:cNvSpPr txBox="1"/>
          <p:nvPr>
            <p:ph type="title"/>
          </p:nvPr>
        </p:nvSpPr>
        <p:spPr>
          <a:xfrm>
            <a:off x="2268636" y="365126"/>
            <a:ext cx="7720200" cy="595500"/>
          </a:xfrm>
          <a:prstGeom prst="rect">
            <a:avLst/>
          </a:prstGeom>
          <a:solidFill>
            <a:schemeClr val="accent6"/>
          </a:solidFill>
          <a:ln cap="flat" cmpd="sng" w="25400">
            <a:solidFill>
              <a:srgbClr val="517E33"/>
            </a:solidFill>
            <a:prstDash val="solid"/>
            <a:round/>
            <a:headEnd len="sm" w="sm" type="none"/>
            <a:tailEnd len="sm" w="sm" type="none"/>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959"/>
              <a:buFont typeface="Calibri"/>
              <a:buNone/>
            </a:pPr>
            <a:r>
              <a:rPr lang="en-US" sz="3959">
                <a:solidFill>
                  <a:schemeClr val="lt1"/>
                </a:solidFill>
              </a:rPr>
              <a:t>Saving the model</a:t>
            </a:r>
            <a:endParaRPr sz="3959"/>
          </a:p>
        </p:txBody>
      </p:sp>
      <p:pic>
        <p:nvPicPr>
          <p:cNvPr id="204" name="Google Shape;204;p24"/>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205" name="Google Shape;205;p24"/>
          <p:cNvSpPr txBox="1"/>
          <p:nvPr>
            <p:ph idx="1" type="body"/>
          </p:nvPr>
        </p:nvSpPr>
        <p:spPr>
          <a:xfrm>
            <a:off x="429750" y="4942050"/>
            <a:ext cx="11155200" cy="1504200"/>
          </a:xfrm>
          <a:prstGeom prst="rect">
            <a:avLst/>
          </a:prstGeom>
          <a:noFill/>
          <a:ln>
            <a:noFill/>
          </a:ln>
        </p:spPr>
        <p:txBody>
          <a:bodyPr anchorCtr="0" anchor="t" bIns="45700" lIns="91425" spcFirstLastPara="1" rIns="91425" wrap="square" tIns="45700">
            <a:noAutofit/>
          </a:bodyPr>
          <a:lstStyle/>
          <a:p>
            <a:pPr indent="-50800" lvl="0" marL="228600" rtl="0" algn="l">
              <a:lnSpc>
                <a:spcPct val="90000"/>
              </a:lnSpc>
              <a:spcBef>
                <a:spcPts val="0"/>
              </a:spcBef>
              <a:spcAft>
                <a:spcPts val="0"/>
              </a:spcAft>
              <a:buClr>
                <a:schemeClr val="dk1"/>
              </a:buClr>
              <a:buSzPts val="2800"/>
              <a:buNone/>
            </a:pPr>
            <a:r>
              <a:rPr lang="en-US" sz="2400">
                <a:solidFill>
                  <a:srgbClr val="212529"/>
                </a:solidFill>
                <a:highlight>
                  <a:srgbClr val="FFFFFF"/>
                </a:highlight>
              </a:rPr>
              <a:t>We can use the Pickle library in Python to save our model. In this code we can see that the model has been saved as a string.</a:t>
            </a:r>
            <a:endParaRPr sz="2400">
              <a:solidFill>
                <a:srgbClr val="212529"/>
              </a:solidFill>
              <a:highlight>
                <a:srgbClr val="FFFFFF"/>
              </a:highlight>
            </a:endParaRPr>
          </a:p>
          <a:p>
            <a:pPr indent="-50800" lvl="0" marL="228600" rtl="0" algn="l">
              <a:lnSpc>
                <a:spcPct val="90000"/>
              </a:lnSpc>
              <a:spcBef>
                <a:spcPts val="0"/>
              </a:spcBef>
              <a:spcAft>
                <a:spcPts val="0"/>
              </a:spcAft>
              <a:buClr>
                <a:schemeClr val="dk1"/>
              </a:buClr>
              <a:buSzPts val="2800"/>
              <a:buNone/>
            </a:pPr>
            <a:r>
              <a:rPr lang="en-US" sz="2400">
                <a:solidFill>
                  <a:srgbClr val="212529"/>
                </a:solidFill>
                <a:highlight>
                  <a:srgbClr val="FFFFFF"/>
                </a:highlight>
              </a:rPr>
              <a:t>So, first we save the model as a string, then we load it and use it to make predictions.</a:t>
            </a:r>
            <a:endParaRPr sz="2400">
              <a:solidFill>
                <a:srgbClr val="212529"/>
              </a:solidFill>
              <a:highlight>
                <a:srgbClr val="FFFFFF"/>
              </a:highlight>
            </a:endParaRPr>
          </a:p>
        </p:txBody>
      </p:sp>
      <p:pic>
        <p:nvPicPr>
          <p:cNvPr id="206" name="Google Shape;206;p24"/>
          <p:cNvPicPr preferRelativeResize="0"/>
          <p:nvPr/>
        </p:nvPicPr>
        <p:blipFill>
          <a:blip r:embed="rId4">
            <a:alphaModFix/>
          </a:blip>
          <a:stretch>
            <a:fillRect/>
          </a:stretch>
        </p:blipFill>
        <p:spPr>
          <a:xfrm>
            <a:off x="2686400" y="1095124"/>
            <a:ext cx="6884650" cy="34932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5"/>
          <p:cNvSpPr txBox="1"/>
          <p:nvPr>
            <p:ph type="title"/>
          </p:nvPr>
        </p:nvSpPr>
        <p:spPr>
          <a:xfrm>
            <a:off x="2268636" y="365126"/>
            <a:ext cx="7720200" cy="595500"/>
          </a:xfrm>
          <a:prstGeom prst="rect">
            <a:avLst/>
          </a:prstGeom>
          <a:solidFill>
            <a:schemeClr val="accent6"/>
          </a:solidFill>
          <a:ln cap="flat" cmpd="sng" w="25400">
            <a:solidFill>
              <a:srgbClr val="517E33"/>
            </a:solidFill>
            <a:prstDash val="solid"/>
            <a:round/>
            <a:headEnd len="sm" w="sm" type="none"/>
            <a:tailEnd len="sm" w="sm" type="none"/>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959"/>
              <a:buFont typeface="Calibri"/>
              <a:buNone/>
            </a:pPr>
            <a:r>
              <a:rPr lang="en-US" sz="3959">
                <a:solidFill>
                  <a:schemeClr val="lt1"/>
                </a:solidFill>
              </a:rPr>
              <a:t>Confusion Matrix</a:t>
            </a:r>
            <a:endParaRPr sz="3959"/>
          </a:p>
        </p:txBody>
      </p:sp>
      <p:pic>
        <p:nvPicPr>
          <p:cNvPr id="213" name="Google Shape;213;p25"/>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214" name="Google Shape;214;p25"/>
          <p:cNvSpPr txBox="1"/>
          <p:nvPr>
            <p:ph idx="1" type="body"/>
          </p:nvPr>
        </p:nvSpPr>
        <p:spPr>
          <a:xfrm>
            <a:off x="429750" y="4423700"/>
            <a:ext cx="11155200" cy="2022600"/>
          </a:xfrm>
          <a:prstGeom prst="rect">
            <a:avLst/>
          </a:prstGeom>
          <a:noFill/>
          <a:ln>
            <a:noFill/>
          </a:ln>
        </p:spPr>
        <p:txBody>
          <a:bodyPr anchorCtr="0" anchor="t" bIns="45700" lIns="91425" spcFirstLastPara="1" rIns="91425" wrap="square" tIns="45700">
            <a:noAutofit/>
          </a:bodyPr>
          <a:lstStyle/>
          <a:p>
            <a:pPr indent="-50800" lvl="0" marL="228600" rtl="0" algn="l">
              <a:lnSpc>
                <a:spcPct val="90000"/>
              </a:lnSpc>
              <a:spcBef>
                <a:spcPts val="0"/>
              </a:spcBef>
              <a:spcAft>
                <a:spcPts val="0"/>
              </a:spcAft>
              <a:buClr>
                <a:schemeClr val="dk1"/>
              </a:buClr>
              <a:buSzPts val="2800"/>
              <a:buNone/>
            </a:pPr>
            <a:r>
              <a:rPr lang="en-US" sz="2400">
                <a:solidFill>
                  <a:srgbClr val="212529"/>
                </a:solidFill>
                <a:highlight>
                  <a:srgbClr val="FFFFFF"/>
                </a:highlight>
              </a:rPr>
              <a:t>Confusion Matrix function is present in the sklearn library of Python. </a:t>
            </a:r>
            <a:r>
              <a:rPr lang="en-US" sz="2400">
                <a:solidFill>
                  <a:srgbClr val="222222"/>
                </a:solidFill>
                <a:highlight>
                  <a:srgbClr val="FFFFFF"/>
                </a:highlight>
              </a:rPr>
              <a:t>A </a:t>
            </a:r>
            <a:r>
              <a:rPr b="1" lang="en-US" sz="2400">
                <a:solidFill>
                  <a:srgbClr val="222222"/>
                </a:solidFill>
                <a:highlight>
                  <a:srgbClr val="FFFFFF"/>
                </a:highlight>
              </a:rPr>
              <a:t>confusion matrix</a:t>
            </a:r>
            <a:r>
              <a:rPr lang="en-US" sz="2400">
                <a:solidFill>
                  <a:srgbClr val="222222"/>
                </a:solidFill>
                <a:highlight>
                  <a:srgbClr val="FFFFFF"/>
                </a:highlight>
              </a:rPr>
              <a:t> is a table that is often used to describe the performance of a classification model (or “classifier”) on a set of test data for which the true values are known. It allows the visualization of the performance of an algorithm.</a:t>
            </a:r>
            <a:endParaRPr sz="2400">
              <a:solidFill>
                <a:srgbClr val="222222"/>
              </a:solidFill>
              <a:highlight>
                <a:srgbClr val="FFFFFF"/>
              </a:highlight>
            </a:endParaRPr>
          </a:p>
          <a:p>
            <a:pPr indent="-50800" lvl="0" marL="228600" rtl="0" algn="l">
              <a:lnSpc>
                <a:spcPct val="90000"/>
              </a:lnSpc>
              <a:spcBef>
                <a:spcPts val="0"/>
              </a:spcBef>
              <a:spcAft>
                <a:spcPts val="0"/>
              </a:spcAft>
              <a:buClr>
                <a:schemeClr val="dk1"/>
              </a:buClr>
              <a:buSzPts val="2800"/>
              <a:buNone/>
            </a:pPr>
            <a:r>
              <a:t/>
            </a:r>
            <a:endParaRPr sz="2400">
              <a:solidFill>
                <a:srgbClr val="222222"/>
              </a:solidFill>
              <a:highlight>
                <a:srgbClr val="FFFFFF"/>
              </a:highlight>
            </a:endParaRPr>
          </a:p>
        </p:txBody>
      </p:sp>
      <p:pic>
        <p:nvPicPr>
          <p:cNvPr id="215" name="Google Shape;215;p25"/>
          <p:cNvPicPr preferRelativeResize="0"/>
          <p:nvPr/>
        </p:nvPicPr>
        <p:blipFill>
          <a:blip r:embed="rId4">
            <a:alphaModFix/>
          </a:blip>
          <a:stretch>
            <a:fillRect/>
          </a:stretch>
        </p:blipFill>
        <p:spPr>
          <a:xfrm>
            <a:off x="2710225" y="1113023"/>
            <a:ext cx="7278600" cy="29743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26"/>
          <p:cNvSpPr txBox="1"/>
          <p:nvPr>
            <p:ph type="title"/>
          </p:nvPr>
        </p:nvSpPr>
        <p:spPr>
          <a:xfrm>
            <a:off x="2268636" y="365126"/>
            <a:ext cx="7720200" cy="595500"/>
          </a:xfrm>
          <a:prstGeom prst="rect">
            <a:avLst/>
          </a:prstGeom>
          <a:solidFill>
            <a:schemeClr val="accent6"/>
          </a:solidFill>
          <a:ln cap="flat" cmpd="sng" w="25400">
            <a:solidFill>
              <a:srgbClr val="517E33"/>
            </a:solidFill>
            <a:prstDash val="solid"/>
            <a:round/>
            <a:headEnd len="sm" w="sm" type="none"/>
            <a:tailEnd len="sm" w="sm" type="none"/>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959"/>
              <a:buFont typeface="Calibri"/>
              <a:buNone/>
            </a:pPr>
            <a:r>
              <a:rPr lang="en-US" sz="3959">
                <a:solidFill>
                  <a:schemeClr val="lt1"/>
                </a:solidFill>
              </a:rPr>
              <a:t>Precision, Recall, Support, Fscore</a:t>
            </a:r>
            <a:endParaRPr sz="3959"/>
          </a:p>
        </p:txBody>
      </p:sp>
      <p:pic>
        <p:nvPicPr>
          <p:cNvPr id="222" name="Google Shape;222;p26"/>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223" name="Google Shape;223;p26"/>
          <p:cNvSpPr txBox="1"/>
          <p:nvPr>
            <p:ph idx="1" type="body"/>
          </p:nvPr>
        </p:nvSpPr>
        <p:spPr>
          <a:xfrm>
            <a:off x="429750" y="4423700"/>
            <a:ext cx="11155200" cy="2022600"/>
          </a:xfrm>
          <a:prstGeom prst="rect">
            <a:avLst/>
          </a:prstGeom>
          <a:noFill/>
          <a:ln>
            <a:noFill/>
          </a:ln>
        </p:spPr>
        <p:txBody>
          <a:bodyPr anchorCtr="0" anchor="t" bIns="45700" lIns="91425" spcFirstLastPara="1" rIns="91425" wrap="square" tIns="45700">
            <a:noAutofit/>
          </a:bodyPr>
          <a:lstStyle/>
          <a:p>
            <a:pPr indent="-50800" lvl="0" marL="228600" rtl="0" algn="l">
              <a:lnSpc>
                <a:spcPct val="90000"/>
              </a:lnSpc>
              <a:spcBef>
                <a:spcPts val="0"/>
              </a:spcBef>
              <a:spcAft>
                <a:spcPts val="0"/>
              </a:spcAft>
              <a:buClr>
                <a:schemeClr val="dk1"/>
              </a:buClr>
              <a:buSzPts val="2800"/>
              <a:buNone/>
            </a:pPr>
            <a:r>
              <a:rPr lang="en-US" sz="2100">
                <a:solidFill>
                  <a:srgbClr val="212529"/>
                </a:solidFill>
                <a:highlight>
                  <a:srgbClr val="FFFFFF"/>
                </a:highlight>
              </a:rPr>
              <a:t>The </a:t>
            </a:r>
            <a:r>
              <a:rPr b="1" lang="en-US" sz="2100">
                <a:solidFill>
                  <a:srgbClr val="212529"/>
                </a:solidFill>
                <a:highlight>
                  <a:srgbClr val="FFFFFF"/>
                </a:highlight>
              </a:rPr>
              <a:t>precision</a:t>
            </a:r>
            <a:r>
              <a:rPr lang="en-US" sz="2100">
                <a:solidFill>
                  <a:srgbClr val="212529"/>
                </a:solidFill>
                <a:highlight>
                  <a:srgbClr val="FFFFFF"/>
                </a:highlight>
              </a:rPr>
              <a:t> is intuitively the ability of the classifier not to label as positive a sample that is negative. The </a:t>
            </a:r>
            <a:r>
              <a:rPr b="1" lang="en-US" sz="2100">
                <a:solidFill>
                  <a:srgbClr val="212529"/>
                </a:solidFill>
                <a:highlight>
                  <a:srgbClr val="FFFFFF"/>
                </a:highlight>
              </a:rPr>
              <a:t>recall</a:t>
            </a:r>
            <a:r>
              <a:rPr lang="en-US" sz="2100">
                <a:solidFill>
                  <a:srgbClr val="212529"/>
                </a:solidFill>
                <a:highlight>
                  <a:srgbClr val="FFFFFF"/>
                </a:highlight>
              </a:rPr>
              <a:t> is intuitively the ability of the classifier to find all the positive samples.The </a:t>
            </a:r>
            <a:r>
              <a:rPr b="1" lang="en-US" sz="2100">
                <a:solidFill>
                  <a:srgbClr val="212529"/>
                </a:solidFill>
                <a:highlight>
                  <a:srgbClr val="FFFFFF"/>
                </a:highlight>
              </a:rPr>
              <a:t>F-beta score</a:t>
            </a:r>
            <a:r>
              <a:rPr lang="en-US" sz="2100">
                <a:solidFill>
                  <a:srgbClr val="212529"/>
                </a:solidFill>
                <a:highlight>
                  <a:srgbClr val="FFFFFF"/>
                </a:highlight>
              </a:rPr>
              <a:t> can be interpreted as a weighted harmonic mean of the precision and recall, where an F-beta score reaches its best value at 1 and worst score at 0.The support is the number of occurrences of each class in </a:t>
            </a:r>
            <a:r>
              <a:rPr lang="en-US" sz="2100">
                <a:solidFill>
                  <a:srgbClr val="222222"/>
                </a:solidFill>
                <a:highlight>
                  <a:srgbClr val="ECF0F3"/>
                </a:highlight>
              </a:rPr>
              <a:t>y_true</a:t>
            </a:r>
            <a:r>
              <a:rPr lang="en-US" sz="2100">
                <a:solidFill>
                  <a:srgbClr val="212529"/>
                </a:solidFill>
                <a:highlight>
                  <a:srgbClr val="FFFFFF"/>
                </a:highlight>
              </a:rPr>
              <a:t>. We have used the </a:t>
            </a:r>
            <a:r>
              <a:rPr lang="en-US" sz="2100">
                <a:highlight>
                  <a:srgbClr val="FFFFFE"/>
                </a:highlight>
              </a:rPr>
              <a:t>precision_recall_fscore_support</a:t>
            </a:r>
            <a:r>
              <a:rPr lang="en-US" sz="2100">
                <a:solidFill>
                  <a:srgbClr val="212529"/>
                </a:solidFill>
                <a:highlight>
                  <a:srgbClr val="FFFFFF"/>
                </a:highlight>
              </a:rPr>
              <a:t>() function for the same. </a:t>
            </a:r>
            <a:endParaRPr sz="2100">
              <a:solidFill>
                <a:srgbClr val="212529"/>
              </a:solidFill>
              <a:highlight>
                <a:srgbClr val="FFFFFF"/>
              </a:highlight>
            </a:endParaRPr>
          </a:p>
          <a:p>
            <a:pPr indent="-50800" lvl="0" marL="228600" rtl="0" algn="l">
              <a:spcBef>
                <a:spcPts val="0"/>
              </a:spcBef>
              <a:spcAft>
                <a:spcPts val="0"/>
              </a:spcAft>
              <a:buClr>
                <a:schemeClr val="dk1"/>
              </a:buClr>
              <a:buSzPts val="2800"/>
              <a:buNone/>
            </a:pPr>
            <a:r>
              <a:rPr lang="en-US" sz="2100"/>
              <a:t>**In the same way we will calculate the confusion matrix, precision, recall, support and fscore for the test dataset.**</a:t>
            </a:r>
            <a:endParaRPr sz="1400">
              <a:solidFill>
                <a:srgbClr val="212529"/>
              </a:solidFill>
              <a:highlight>
                <a:srgbClr val="FFFFFF"/>
              </a:highlight>
            </a:endParaRPr>
          </a:p>
        </p:txBody>
      </p:sp>
      <p:pic>
        <p:nvPicPr>
          <p:cNvPr id="224" name="Google Shape;224;p26"/>
          <p:cNvPicPr preferRelativeResize="0"/>
          <p:nvPr/>
        </p:nvPicPr>
        <p:blipFill>
          <a:blip r:embed="rId4">
            <a:alphaModFix/>
          </a:blip>
          <a:stretch>
            <a:fillRect/>
          </a:stretch>
        </p:blipFill>
        <p:spPr>
          <a:xfrm>
            <a:off x="152400" y="1113025"/>
            <a:ext cx="11611850" cy="17698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27"/>
          <p:cNvSpPr txBox="1"/>
          <p:nvPr>
            <p:ph type="title"/>
          </p:nvPr>
        </p:nvSpPr>
        <p:spPr>
          <a:xfrm>
            <a:off x="2268636" y="365126"/>
            <a:ext cx="7720200" cy="595500"/>
          </a:xfrm>
          <a:prstGeom prst="rect">
            <a:avLst/>
          </a:prstGeom>
          <a:solidFill>
            <a:schemeClr val="accent6"/>
          </a:solidFill>
          <a:ln cap="flat" cmpd="sng" w="25400">
            <a:solidFill>
              <a:srgbClr val="517E33"/>
            </a:solidFill>
            <a:prstDash val="solid"/>
            <a:round/>
            <a:headEnd len="sm" w="sm" type="none"/>
            <a:tailEnd len="sm" w="sm" type="none"/>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959"/>
              <a:buFont typeface="Calibri"/>
              <a:buNone/>
            </a:pPr>
            <a:r>
              <a:rPr lang="en-US" sz="3959">
                <a:solidFill>
                  <a:schemeClr val="lt1"/>
                </a:solidFill>
              </a:rPr>
              <a:t>Prediction</a:t>
            </a:r>
            <a:endParaRPr sz="3959"/>
          </a:p>
        </p:txBody>
      </p:sp>
      <p:pic>
        <p:nvPicPr>
          <p:cNvPr id="231" name="Google Shape;231;p27"/>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232" name="Google Shape;232;p27"/>
          <p:cNvSpPr txBox="1"/>
          <p:nvPr>
            <p:ph idx="1" type="body"/>
          </p:nvPr>
        </p:nvSpPr>
        <p:spPr>
          <a:xfrm>
            <a:off x="429750" y="5461325"/>
            <a:ext cx="11155200" cy="984900"/>
          </a:xfrm>
          <a:prstGeom prst="rect">
            <a:avLst/>
          </a:prstGeom>
          <a:noFill/>
          <a:ln>
            <a:noFill/>
          </a:ln>
        </p:spPr>
        <p:txBody>
          <a:bodyPr anchorCtr="0" anchor="t" bIns="45700" lIns="91425" spcFirstLastPara="1" rIns="91425" wrap="square" tIns="45700">
            <a:noAutofit/>
          </a:bodyPr>
          <a:lstStyle/>
          <a:p>
            <a:pPr indent="-50800" lvl="0" marL="228600" rtl="0" algn="l">
              <a:spcBef>
                <a:spcPts val="0"/>
              </a:spcBef>
              <a:spcAft>
                <a:spcPts val="0"/>
              </a:spcAft>
              <a:buClr>
                <a:schemeClr val="dk1"/>
              </a:buClr>
              <a:buSzPts val="2800"/>
              <a:buNone/>
            </a:pPr>
            <a:r>
              <a:rPr lang="en-US" sz="2100">
                <a:solidFill>
                  <a:srgbClr val="212529"/>
                </a:solidFill>
                <a:highlight>
                  <a:srgbClr val="FFFFFF"/>
                </a:highlight>
              </a:rPr>
              <a:t>We have used the predict() function for making the predictions on our model. Also, we have used scatter() function to plot the graph.</a:t>
            </a:r>
            <a:endParaRPr sz="1400">
              <a:solidFill>
                <a:srgbClr val="212529"/>
              </a:solidFill>
              <a:highlight>
                <a:srgbClr val="FFFFFF"/>
              </a:highlight>
            </a:endParaRPr>
          </a:p>
        </p:txBody>
      </p:sp>
      <p:pic>
        <p:nvPicPr>
          <p:cNvPr id="233" name="Google Shape;233;p27"/>
          <p:cNvPicPr preferRelativeResize="0"/>
          <p:nvPr/>
        </p:nvPicPr>
        <p:blipFill>
          <a:blip r:embed="rId4">
            <a:alphaModFix/>
          </a:blip>
          <a:stretch>
            <a:fillRect/>
          </a:stretch>
        </p:blipFill>
        <p:spPr>
          <a:xfrm>
            <a:off x="3178525" y="1036825"/>
            <a:ext cx="5465741" cy="43483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28"/>
          <p:cNvSpPr txBox="1"/>
          <p:nvPr>
            <p:ph type="title"/>
          </p:nvPr>
        </p:nvSpPr>
        <p:spPr>
          <a:xfrm>
            <a:off x="1022855" y="763642"/>
            <a:ext cx="10146300" cy="2026500"/>
          </a:xfrm>
          <a:prstGeom prst="rect">
            <a:avLst/>
          </a:prstGeom>
          <a:noFill/>
          <a:ln cap="flat" cmpd="sng" w="9525">
            <a:solidFill>
              <a:srgbClr val="FFFF00"/>
            </a:solidFill>
            <a:prstDash val="solid"/>
            <a:round/>
            <a:headEnd len="sm" w="sm" type="none"/>
            <a:tailEnd len="sm" w="sm" type="none"/>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00B050"/>
              </a:buClr>
              <a:buSzPts val="5400"/>
              <a:buFont typeface="Calibri"/>
              <a:buNone/>
            </a:pPr>
            <a:r>
              <a:rPr lang="en-US" sz="5400">
                <a:solidFill>
                  <a:srgbClr val="00B050"/>
                </a:solidFill>
              </a:rPr>
              <a:t>Evaluate, Tune and Improve Neural Network</a:t>
            </a:r>
            <a:br>
              <a:rPr lang="en-US" sz="5400"/>
            </a:br>
            <a:endParaRPr b="1" sz="5400">
              <a:solidFill>
                <a:srgbClr val="00B050"/>
              </a:solidFill>
            </a:endParaRPr>
          </a:p>
        </p:txBody>
      </p:sp>
      <p:pic>
        <p:nvPicPr>
          <p:cNvPr id="240" name="Google Shape;240;p28"/>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241" name="Google Shape;241;p28"/>
          <p:cNvSpPr txBox="1"/>
          <p:nvPr/>
        </p:nvSpPr>
        <p:spPr>
          <a:xfrm>
            <a:off x="1110175" y="2940300"/>
            <a:ext cx="10059000" cy="339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2300">
                <a:solidFill>
                  <a:schemeClr val="dk1"/>
                </a:solidFill>
                <a:latin typeface="Calibri"/>
                <a:ea typeface="Calibri"/>
                <a:cs typeface="Calibri"/>
                <a:sym typeface="Calibri"/>
              </a:rPr>
              <a:t>In this code we have used the MSE, MAE and RMSE method for evaluation. </a:t>
            </a:r>
            <a:endParaRPr sz="23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b="1" lang="en-US" sz="2300">
                <a:solidFill>
                  <a:schemeClr val="dk1"/>
                </a:solidFill>
                <a:latin typeface="Calibri"/>
                <a:ea typeface="Calibri"/>
                <a:cs typeface="Calibri"/>
                <a:sym typeface="Calibri"/>
              </a:rPr>
              <a:t>Mean Absolute Error:</a:t>
            </a:r>
            <a:r>
              <a:rPr lang="en-US" sz="2300">
                <a:solidFill>
                  <a:schemeClr val="dk1"/>
                </a:solidFill>
                <a:latin typeface="Calibri"/>
                <a:ea typeface="Calibri"/>
                <a:cs typeface="Calibri"/>
                <a:sym typeface="Calibri"/>
              </a:rPr>
              <a:t> </a:t>
            </a:r>
            <a:r>
              <a:rPr lang="en-US" sz="2300">
                <a:solidFill>
                  <a:srgbClr val="333333"/>
                </a:solidFill>
                <a:highlight>
                  <a:schemeClr val="lt1"/>
                </a:highlight>
                <a:latin typeface="Calibri"/>
                <a:ea typeface="Calibri"/>
                <a:cs typeface="Calibri"/>
                <a:sym typeface="Calibri"/>
              </a:rPr>
              <a:t>We know that an error basically is the absolute difference between the actual or true values and the values that are predicted.</a:t>
            </a:r>
            <a:endParaRPr sz="2300">
              <a:solidFill>
                <a:srgbClr val="333333"/>
              </a:solidFill>
              <a:highlight>
                <a:schemeClr val="lt1"/>
              </a:highlight>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b="1" lang="en-US" sz="2300">
                <a:solidFill>
                  <a:srgbClr val="333333"/>
                </a:solidFill>
                <a:highlight>
                  <a:schemeClr val="lt1"/>
                </a:highlight>
                <a:latin typeface="Calibri"/>
                <a:ea typeface="Calibri"/>
                <a:cs typeface="Calibri"/>
                <a:sym typeface="Calibri"/>
              </a:rPr>
              <a:t>Mean Square Error:</a:t>
            </a:r>
            <a:r>
              <a:rPr lang="en-US" sz="2300">
                <a:solidFill>
                  <a:srgbClr val="333333"/>
                </a:solidFill>
                <a:highlight>
                  <a:schemeClr val="lt1"/>
                </a:highlight>
                <a:latin typeface="Calibri"/>
                <a:ea typeface="Calibri"/>
                <a:cs typeface="Calibri"/>
                <a:sym typeface="Calibri"/>
              </a:rPr>
              <a:t> MSE is calculated by taking the average of the square of the difference between the original and predicted values of the data.</a:t>
            </a:r>
            <a:endParaRPr sz="2300">
              <a:solidFill>
                <a:srgbClr val="333333"/>
              </a:solidFill>
              <a:highlight>
                <a:schemeClr val="lt1"/>
              </a:highlight>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b="1" lang="en-US" sz="2300">
                <a:solidFill>
                  <a:srgbClr val="333333"/>
                </a:solidFill>
                <a:highlight>
                  <a:schemeClr val="lt1"/>
                </a:highlight>
                <a:latin typeface="Calibri"/>
                <a:ea typeface="Calibri"/>
                <a:cs typeface="Calibri"/>
                <a:sym typeface="Calibri"/>
              </a:rPr>
              <a:t>Root Mean Square Error:</a:t>
            </a:r>
            <a:r>
              <a:rPr lang="en-US" sz="2300">
                <a:solidFill>
                  <a:srgbClr val="333333"/>
                </a:solidFill>
                <a:highlight>
                  <a:schemeClr val="lt1"/>
                </a:highlight>
                <a:latin typeface="Calibri"/>
                <a:ea typeface="Calibri"/>
                <a:cs typeface="Calibri"/>
                <a:sym typeface="Calibri"/>
              </a:rPr>
              <a:t> RMSE is the standard deviation of the errors which occur when a prediction is made on a dataset. This is the same as MSE (Mean Squared Error) but the root of the value is considered while determining the accuracy of the model.</a:t>
            </a:r>
            <a:endParaRPr sz="2300">
              <a:solidFill>
                <a:srgbClr val="333333"/>
              </a:solidFill>
              <a:highlight>
                <a:schemeClr val="lt1"/>
              </a:highlight>
              <a:latin typeface="Calibri"/>
              <a:ea typeface="Calibri"/>
              <a:cs typeface="Calibri"/>
              <a:sym typeface="Calibri"/>
            </a:endParaRPr>
          </a:p>
          <a:p>
            <a:pPr indent="0" lvl="0" marL="0" rtl="0" algn="l">
              <a:spcBef>
                <a:spcPts val="0"/>
              </a:spcBef>
              <a:spcAft>
                <a:spcPts val="0"/>
              </a:spcAft>
              <a:buNone/>
            </a:pPr>
            <a:r>
              <a:t/>
            </a:r>
            <a:endParaRPr b="1" sz="2400" u="sng">
              <a:solidFill>
                <a:schemeClr val="dk1"/>
              </a:solidFill>
              <a:highlight>
                <a:srgbClr val="FDFDFD"/>
              </a:highlight>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9"/>
                                        </p:tgtEl>
                                        <p:attrNameLst>
                                          <p:attrName>style.visibility</p:attrName>
                                        </p:attrNameLst>
                                      </p:cBhvr>
                                      <p:to>
                                        <p:strVal val="visible"/>
                                      </p:to>
                                    </p:set>
                                    <p:animEffect filter="fade" transition="in">
                                      <p:cBhvr>
                                        <p:cTn dur="2000"/>
                                        <p:tgtEl>
                                          <p:spTgt spid="23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29"/>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00B050"/>
              </a:buClr>
              <a:buSzPts val="4400"/>
              <a:buFont typeface="Calibri"/>
              <a:buNone/>
            </a:pPr>
            <a:r>
              <a:rPr lang="en-US">
                <a:solidFill>
                  <a:srgbClr val="00B050"/>
                </a:solidFill>
              </a:rPr>
              <a:t>Calculating Efficiency:</a:t>
            </a:r>
            <a:endParaRPr>
              <a:solidFill>
                <a:srgbClr val="00B050"/>
              </a:solidFill>
            </a:endParaRPr>
          </a:p>
        </p:txBody>
      </p:sp>
      <p:sp>
        <p:nvSpPr>
          <p:cNvPr id="248" name="Google Shape;248;p29"/>
          <p:cNvSpPr txBox="1"/>
          <p:nvPr>
            <p:ph idx="1" type="body"/>
          </p:nvPr>
        </p:nvSpPr>
        <p:spPr>
          <a:xfrm>
            <a:off x="838200" y="4333250"/>
            <a:ext cx="10515600" cy="1843500"/>
          </a:xfrm>
          <a:prstGeom prst="rect">
            <a:avLst/>
          </a:prstGeom>
          <a:noFill/>
          <a:ln>
            <a:noFill/>
          </a:ln>
        </p:spPr>
        <p:txBody>
          <a:bodyPr anchorCtr="0" anchor="t" bIns="45700" lIns="91425" spcFirstLastPara="1" rIns="91425" wrap="square" tIns="45700">
            <a:noAutofit/>
          </a:bodyPr>
          <a:lstStyle/>
          <a:p>
            <a:pPr indent="-50800" lvl="0" marL="228600" rtl="0" algn="l">
              <a:spcBef>
                <a:spcPts val="0"/>
              </a:spcBef>
              <a:spcAft>
                <a:spcPts val="0"/>
              </a:spcAft>
              <a:buClr>
                <a:schemeClr val="dk1"/>
              </a:buClr>
              <a:buSzPts val="2800"/>
              <a:buNone/>
            </a:pPr>
            <a:r>
              <a:rPr lang="en-US"/>
              <a:t>We have used the mean_absolute_error(), mean_squared_error() and square root of mean_squared_error() functions of metrics from sklearn library of Python to calculate the MAE, MSE and RMSE values.</a:t>
            </a:r>
            <a:endParaRPr/>
          </a:p>
        </p:txBody>
      </p:sp>
      <p:pic>
        <p:nvPicPr>
          <p:cNvPr id="249" name="Google Shape;249;p29"/>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pic>
        <p:nvPicPr>
          <p:cNvPr id="250" name="Google Shape;250;p29"/>
          <p:cNvPicPr preferRelativeResize="0"/>
          <p:nvPr/>
        </p:nvPicPr>
        <p:blipFill>
          <a:blip r:embed="rId4">
            <a:alphaModFix/>
          </a:blip>
          <a:stretch>
            <a:fillRect/>
          </a:stretch>
        </p:blipFill>
        <p:spPr>
          <a:xfrm>
            <a:off x="206213" y="1690825"/>
            <a:ext cx="11779567" cy="2301363"/>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30"/>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00B050"/>
              </a:buClr>
              <a:buSzPts val="4400"/>
              <a:buFont typeface="Calibri"/>
              <a:buNone/>
            </a:pPr>
            <a:r>
              <a:rPr lang="en-US">
                <a:solidFill>
                  <a:srgbClr val="00B050"/>
                </a:solidFill>
              </a:rPr>
              <a:t>Accurac</a:t>
            </a:r>
            <a:r>
              <a:rPr lang="en-US">
                <a:solidFill>
                  <a:srgbClr val="00B050"/>
                </a:solidFill>
              </a:rPr>
              <a:t>y:</a:t>
            </a:r>
            <a:endParaRPr>
              <a:solidFill>
                <a:srgbClr val="00B050"/>
              </a:solidFill>
            </a:endParaRPr>
          </a:p>
        </p:txBody>
      </p:sp>
      <p:sp>
        <p:nvSpPr>
          <p:cNvPr id="257" name="Google Shape;257;p30"/>
          <p:cNvSpPr txBox="1"/>
          <p:nvPr>
            <p:ph idx="1" type="body"/>
          </p:nvPr>
        </p:nvSpPr>
        <p:spPr>
          <a:xfrm>
            <a:off x="838200" y="4333250"/>
            <a:ext cx="10515600" cy="18435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en-US" sz="1800">
                <a:highlight>
                  <a:schemeClr val="lt1"/>
                </a:highlight>
              </a:rPr>
              <a:t>Accuracy is the most intuitive performance measure and it is simply a ratio of correctly predicted observation to the total observations. One may think that, if we have high accuracy then our model is best. Yes, accuracy is a great measure but only when you have symmetric datasets where values of false positive and false negatives are almost same. Therefore, you have to look at other parameters to evaluate the performance of your model. </a:t>
            </a:r>
            <a:endParaRPr sz="1800">
              <a:highlight>
                <a:schemeClr val="lt1"/>
              </a:highlight>
            </a:endParaRPr>
          </a:p>
          <a:p>
            <a:pPr indent="0" lvl="0" marL="0" rtl="0" algn="l">
              <a:lnSpc>
                <a:spcPct val="115000"/>
              </a:lnSpc>
              <a:spcBef>
                <a:spcPts val="1500"/>
              </a:spcBef>
              <a:spcAft>
                <a:spcPts val="0"/>
              </a:spcAft>
              <a:buClr>
                <a:schemeClr val="dk1"/>
              </a:buClr>
              <a:buSzPts val="1100"/>
              <a:buFont typeface="Arial"/>
              <a:buNone/>
            </a:pPr>
            <a:r>
              <a:rPr lang="en-US" sz="1800">
                <a:highlight>
                  <a:schemeClr val="lt1"/>
                </a:highlight>
              </a:rPr>
              <a:t>Accuracy = TP+TN/TP+FP+FN+TN</a:t>
            </a:r>
            <a:endParaRPr sz="1800">
              <a:highlight>
                <a:schemeClr val="lt1"/>
              </a:highlight>
            </a:endParaRPr>
          </a:p>
          <a:p>
            <a:pPr indent="-50800" lvl="0" marL="228600" rtl="0" algn="l">
              <a:spcBef>
                <a:spcPts val="1500"/>
              </a:spcBef>
              <a:spcAft>
                <a:spcPts val="0"/>
              </a:spcAft>
              <a:buClr>
                <a:schemeClr val="dk1"/>
              </a:buClr>
              <a:buSzPts val="2800"/>
              <a:buNone/>
            </a:pPr>
            <a:r>
              <a:t/>
            </a:r>
            <a:endParaRPr sz="1800">
              <a:highlight>
                <a:schemeClr val="lt1"/>
              </a:highlight>
            </a:endParaRPr>
          </a:p>
          <a:p>
            <a:pPr indent="-50800" lvl="0" marL="228600" rtl="0" algn="l">
              <a:spcBef>
                <a:spcPts val="0"/>
              </a:spcBef>
              <a:spcAft>
                <a:spcPts val="0"/>
              </a:spcAft>
              <a:buClr>
                <a:schemeClr val="dk1"/>
              </a:buClr>
              <a:buSzPts val="2800"/>
              <a:buNone/>
            </a:pPr>
            <a:r>
              <a:t/>
            </a:r>
            <a:endParaRPr/>
          </a:p>
          <a:p>
            <a:pPr indent="-50800" lvl="0" marL="228600" rtl="0" algn="l">
              <a:spcBef>
                <a:spcPts val="0"/>
              </a:spcBef>
              <a:spcAft>
                <a:spcPts val="0"/>
              </a:spcAft>
              <a:buClr>
                <a:schemeClr val="dk1"/>
              </a:buClr>
              <a:buSzPts val="2800"/>
              <a:buNone/>
            </a:pPr>
            <a:r>
              <a:t/>
            </a:r>
            <a:endParaRPr/>
          </a:p>
          <a:p>
            <a:pPr indent="-50800" lvl="0" marL="228600" rtl="0" algn="l">
              <a:spcBef>
                <a:spcPts val="0"/>
              </a:spcBef>
              <a:spcAft>
                <a:spcPts val="0"/>
              </a:spcAft>
              <a:buClr>
                <a:schemeClr val="dk1"/>
              </a:buClr>
              <a:buSzPts val="2800"/>
              <a:buNone/>
            </a:pPr>
            <a:r>
              <a:t/>
            </a:r>
            <a:endParaRPr/>
          </a:p>
        </p:txBody>
      </p:sp>
      <p:pic>
        <p:nvPicPr>
          <p:cNvPr id="258" name="Google Shape;258;p30"/>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pic>
        <p:nvPicPr>
          <p:cNvPr id="259" name="Google Shape;259;p30"/>
          <p:cNvPicPr preferRelativeResize="0"/>
          <p:nvPr/>
        </p:nvPicPr>
        <p:blipFill>
          <a:blip r:embed="rId4">
            <a:alphaModFix/>
          </a:blip>
          <a:stretch>
            <a:fillRect/>
          </a:stretch>
        </p:blipFill>
        <p:spPr>
          <a:xfrm>
            <a:off x="1534263" y="2218275"/>
            <a:ext cx="9123475" cy="14652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31"/>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FAQ</a:t>
            </a:r>
            <a:endParaRPr/>
          </a:p>
        </p:txBody>
      </p:sp>
      <p:sp>
        <p:nvSpPr>
          <p:cNvPr id="266" name="Google Shape;266;p31"/>
          <p:cNvSpPr txBox="1"/>
          <p:nvPr>
            <p:ph idx="1" type="body"/>
          </p:nvPr>
        </p:nvSpPr>
        <p:spPr>
          <a:xfrm>
            <a:off x="838200" y="1485400"/>
            <a:ext cx="10515600" cy="4351200"/>
          </a:xfrm>
          <a:prstGeom prst="rect">
            <a:avLst/>
          </a:prstGeom>
          <a:noFill/>
          <a:ln>
            <a:noFill/>
          </a:ln>
        </p:spPr>
        <p:txBody>
          <a:bodyPr anchorCtr="0" anchor="t" bIns="45700" lIns="91425" spcFirstLastPara="1" rIns="91425" wrap="square" tIns="45700">
            <a:noAutofit/>
          </a:bodyPr>
          <a:lstStyle/>
          <a:p>
            <a:pPr indent="-374650" lvl="0" marL="457200" rtl="0" algn="l">
              <a:spcBef>
                <a:spcPts val="0"/>
              </a:spcBef>
              <a:spcAft>
                <a:spcPts val="0"/>
              </a:spcAft>
              <a:buSzPts val="2300"/>
              <a:buFont typeface="Calibri"/>
              <a:buAutoNum type="arabicPeriod"/>
            </a:pPr>
            <a:r>
              <a:rPr b="1" lang="en-US" sz="2300"/>
              <a:t>When is SVM used?</a:t>
            </a:r>
            <a:endParaRPr b="1" sz="2300"/>
          </a:p>
          <a:p>
            <a:pPr indent="0" lvl="0" marL="457200" rtl="0" algn="l">
              <a:lnSpc>
                <a:spcPct val="115000"/>
              </a:lnSpc>
              <a:spcBef>
                <a:spcPts val="1400"/>
              </a:spcBef>
              <a:spcAft>
                <a:spcPts val="0"/>
              </a:spcAft>
              <a:buClr>
                <a:schemeClr val="dk1"/>
              </a:buClr>
              <a:buSzPts val="1100"/>
              <a:buFont typeface="Arial"/>
              <a:buNone/>
            </a:pPr>
            <a:r>
              <a:rPr lang="en-US" sz="2300">
                <a:solidFill>
                  <a:srgbClr val="3E3E3E"/>
                </a:solidFill>
                <a:highlight>
                  <a:schemeClr val="lt1"/>
                </a:highlight>
              </a:rPr>
              <a:t>SVM is a supervised machine learning algorithm which can be used for classification or regression problems. It uses a technique called the kernel trick to transform your data and then based on these transformations it finds an optimal boundary between the possible outputs.</a:t>
            </a:r>
            <a:endParaRPr sz="2300">
              <a:highlight>
                <a:schemeClr val="lt1"/>
              </a:highlight>
            </a:endParaRPr>
          </a:p>
          <a:p>
            <a:pPr indent="-374650" lvl="0" marL="457200" rtl="0" algn="l">
              <a:lnSpc>
                <a:spcPct val="115000"/>
              </a:lnSpc>
              <a:spcBef>
                <a:spcPts val="1400"/>
              </a:spcBef>
              <a:spcAft>
                <a:spcPts val="0"/>
              </a:spcAft>
              <a:buSzPts val="2300"/>
              <a:buFont typeface="Calibri"/>
              <a:buAutoNum type="arabicPeriod"/>
            </a:pPr>
            <a:r>
              <a:rPr b="1" lang="en-US" sz="2300">
                <a:highlight>
                  <a:schemeClr val="lt1"/>
                </a:highlight>
              </a:rPr>
              <a:t>What makes SVM unique?</a:t>
            </a:r>
            <a:endParaRPr b="1" sz="2300">
              <a:highlight>
                <a:schemeClr val="lt1"/>
              </a:highlight>
            </a:endParaRPr>
          </a:p>
          <a:p>
            <a:pPr indent="0" lvl="0" marL="457200" rtl="0" algn="l">
              <a:lnSpc>
                <a:spcPct val="115000"/>
              </a:lnSpc>
              <a:spcBef>
                <a:spcPts val="1400"/>
              </a:spcBef>
              <a:spcAft>
                <a:spcPts val="0"/>
              </a:spcAft>
              <a:buClr>
                <a:schemeClr val="dk1"/>
              </a:buClr>
              <a:buSzPts val="1100"/>
              <a:buFont typeface="Arial"/>
              <a:buNone/>
            </a:pPr>
            <a:r>
              <a:rPr lang="en-US" sz="2300">
                <a:solidFill>
                  <a:srgbClr val="3E3E3E"/>
                </a:solidFill>
                <a:highlight>
                  <a:schemeClr val="lt1"/>
                </a:highlight>
              </a:rPr>
              <a:t>Well SVM it capable of doing both classification and regression.The benefit is that you can capture much more complex relationships between your datapoints without having to perform difficult transformations on your own. The downside is that the training time is much longer as it's much more computationally intensive.</a:t>
            </a:r>
            <a:endParaRPr sz="2300">
              <a:highlight>
                <a:schemeClr val="lt1"/>
              </a:highlight>
            </a:endParaRPr>
          </a:p>
          <a:p>
            <a:pPr indent="0" lvl="0" marL="457200" rtl="0" algn="l">
              <a:spcBef>
                <a:spcPts val="1400"/>
              </a:spcBef>
              <a:spcAft>
                <a:spcPts val="0"/>
              </a:spcAft>
              <a:buClr>
                <a:schemeClr val="dk1"/>
              </a:buClr>
              <a:buSzPts val="1100"/>
              <a:buFont typeface="Arial"/>
              <a:buNone/>
            </a:pPr>
            <a:r>
              <a:t/>
            </a:r>
            <a:endParaRPr sz="2300"/>
          </a:p>
          <a:p>
            <a:pPr indent="0" lvl="0" marL="457200" rtl="0" algn="l">
              <a:spcBef>
                <a:spcPts val="1000"/>
              </a:spcBef>
              <a:spcAft>
                <a:spcPts val="0"/>
              </a:spcAft>
              <a:buClr>
                <a:schemeClr val="dk1"/>
              </a:buClr>
              <a:buSzPts val="1100"/>
              <a:buFont typeface="Arial"/>
              <a:buNone/>
            </a:pPr>
            <a:r>
              <a:t/>
            </a:r>
            <a:endParaRPr sz="2300"/>
          </a:p>
          <a:p>
            <a:pPr indent="0" lvl="0" marL="457200" rtl="0" algn="l">
              <a:lnSpc>
                <a:spcPct val="90000"/>
              </a:lnSpc>
              <a:spcBef>
                <a:spcPts val="1000"/>
              </a:spcBef>
              <a:spcAft>
                <a:spcPts val="0"/>
              </a:spcAft>
              <a:buNone/>
            </a:pPr>
            <a:r>
              <a:t/>
            </a:r>
            <a:endParaRPr b="1" sz="2300"/>
          </a:p>
        </p:txBody>
      </p:sp>
      <p:pic>
        <p:nvPicPr>
          <p:cNvPr id="267" name="Google Shape;267;p31"/>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4"/>
          <p:cNvSpPr/>
          <p:nvPr/>
        </p:nvSpPr>
        <p:spPr>
          <a:xfrm>
            <a:off x="2596375" y="1345525"/>
            <a:ext cx="7162500" cy="923400"/>
          </a:xfrm>
          <a:prstGeom prst="rect">
            <a:avLst/>
          </a:prstGeom>
          <a:solidFill>
            <a:schemeClr val="lt1"/>
          </a:solidFill>
          <a:ln cap="flat" cmpd="sng" w="25400">
            <a:solidFill>
              <a:schemeClr val="accent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5400">
                <a:solidFill>
                  <a:schemeClr val="dk1"/>
                </a:solidFill>
                <a:latin typeface="Calibri"/>
                <a:ea typeface="Calibri"/>
                <a:cs typeface="Calibri"/>
                <a:sym typeface="Calibri"/>
              </a:rPr>
              <a:t>Breast Cancer Prediction</a:t>
            </a:r>
            <a:endParaRPr b="1" sz="5400">
              <a:solidFill>
                <a:schemeClr val="dk1"/>
              </a:solidFill>
              <a:latin typeface="Calibri"/>
              <a:ea typeface="Calibri"/>
              <a:cs typeface="Calibri"/>
              <a:sym typeface="Calibri"/>
            </a:endParaRPr>
          </a:p>
        </p:txBody>
      </p:sp>
      <p:pic>
        <p:nvPicPr>
          <p:cNvPr id="115" name="Google Shape;115;p14"/>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116" name="Google Shape;116;p14"/>
          <p:cNvSpPr txBox="1"/>
          <p:nvPr/>
        </p:nvSpPr>
        <p:spPr>
          <a:xfrm>
            <a:off x="4573670" y="3346316"/>
            <a:ext cx="1780161"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i="1" lang="en-US" sz="1800">
                <a:solidFill>
                  <a:schemeClr val="dk1"/>
                </a:solidFill>
                <a:latin typeface="Calibri"/>
                <a:ea typeface="Calibri"/>
                <a:cs typeface="Calibri"/>
                <a:sym typeface="Calibri"/>
              </a:rPr>
              <a:t>Relevant Image</a:t>
            </a:r>
            <a:endParaRPr i="1" sz="1800">
              <a:solidFill>
                <a:schemeClr val="dk1"/>
              </a:solidFill>
              <a:latin typeface="Calibri"/>
              <a:ea typeface="Calibri"/>
              <a:cs typeface="Calibri"/>
              <a:sym typeface="Calibri"/>
            </a:endParaRPr>
          </a:p>
        </p:txBody>
      </p:sp>
      <p:pic>
        <p:nvPicPr>
          <p:cNvPr id="117" name="Google Shape;117;p14"/>
          <p:cNvPicPr preferRelativeResize="0"/>
          <p:nvPr/>
        </p:nvPicPr>
        <p:blipFill>
          <a:blip r:embed="rId4">
            <a:alphaModFix/>
          </a:blip>
          <a:stretch>
            <a:fillRect/>
          </a:stretch>
        </p:blipFill>
        <p:spPr>
          <a:xfrm>
            <a:off x="3410943" y="2689925"/>
            <a:ext cx="5533370" cy="3112520"/>
          </a:xfrm>
          <a:prstGeom prst="rect">
            <a:avLst/>
          </a:prstGeom>
          <a:noFill/>
          <a:ln>
            <a:noFill/>
          </a:ln>
        </p:spPr>
      </p:pic>
    </p:spTree>
  </p:cSld>
  <p:clrMapOvr>
    <a:masterClrMapping/>
  </p:clrMapOvr>
  <mc:AlternateContent>
    <mc:Choice Requires="p14">
      <p:transition spd="slow" p14:dur="1500">
        <p:fade thruBlk="1"/>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4"/>
                                        </p:tgtEl>
                                        <p:attrNameLst>
                                          <p:attrName>style.visibility</p:attrName>
                                        </p:attrNameLst>
                                      </p:cBhvr>
                                      <p:to>
                                        <p:strVal val="visible"/>
                                      </p:to>
                                    </p:set>
                                    <p:animEffect filter="fade" transition="in">
                                      <p:cBhvr>
                                        <p:cTn dur="500"/>
                                        <p:tgtEl>
                                          <p:spTgt spid="11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00B050"/>
              </a:buClr>
              <a:buSzPts val="4400"/>
              <a:buFont typeface="Calibri"/>
              <a:buNone/>
            </a:pPr>
            <a:r>
              <a:rPr b="1" lang="en-US">
                <a:solidFill>
                  <a:srgbClr val="00B050"/>
                </a:solidFill>
              </a:rPr>
              <a:t>Introduction and Application</a:t>
            </a:r>
            <a:endParaRPr b="1">
              <a:solidFill>
                <a:srgbClr val="00B050"/>
              </a:solidFill>
            </a:endParaRPr>
          </a:p>
        </p:txBody>
      </p:sp>
      <p:pic>
        <p:nvPicPr>
          <p:cNvPr id="124" name="Google Shape;124;p15"/>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125" name="Google Shape;125;p15"/>
          <p:cNvSpPr txBox="1"/>
          <p:nvPr/>
        </p:nvSpPr>
        <p:spPr>
          <a:xfrm>
            <a:off x="533700" y="1601575"/>
            <a:ext cx="10820100" cy="4743000"/>
          </a:xfrm>
          <a:prstGeom prst="rect">
            <a:avLst/>
          </a:prstGeom>
          <a:noFill/>
          <a:ln>
            <a:noFill/>
          </a:ln>
        </p:spPr>
        <p:txBody>
          <a:bodyPr anchorCtr="0" anchor="t" bIns="91425" lIns="91425" spcFirstLastPara="1" rIns="91425" wrap="square" tIns="91425">
            <a:noAutofit/>
          </a:bodyPr>
          <a:lstStyle/>
          <a:p>
            <a:pPr indent="0" lvl="0" marL="0" rtl="0" algn="l">
              <a:lnSpc>
                <a:spcPct val="132352"/>
              </a:lnSpc>
              <a:spcBef>
                <a:spcPts val="0"/>
              </a:spcBef>
              <a:spcAft>
                <a:spcPts val="0"/>
              </a:spcAft>
              <a:buNone/>
            </a:pPr>
            <a:r>
              <a:rPr lang="en-US" sz="3000">
                <a:highlight>
                  <a:srgbClr val="FFFFFF"/>
                </a:highlight>
                <a:latin typeface="Calibri"/>
                <a:ea typeface="Calibri"/>
                <a:cs typeface="Calibri"/>
                <a:sym typeface="Calibri"/>
              </a:rPr>
              <a:t>The objective is build a machine to predict breast cancer, whether it is malignant or benign with the help of SVM.</a:t>
            </a:r>
            <a:endParaRPr sz="3000">
              <a:highlight>
                <a:srgbClr val="FFFFFF"/>
              </a:highlight>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16"/>
          <p:cNvSpPr/>
          <p:nvPr/>
        </p:nvSpPr>
        <p:spPr>
          <a:xfrm>
            <a:off x="4688109" y="613492"/>
            <a:ext cx="2815800" cy="923400"/>
          </a:xfrm>
          <a:prstGeom prst="rect">
            <a:avLst/>
          </a:prstGeom>
          <a:solidFill>
            <a:schemeClr val="lt1"/>
          </a:solidFill>
          <a:ln cap="flat" cmpd="sng" w="25400">
            <a:solidFill>
              <a:schemeClr val="accent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5400">
                <a:solidFill>
                  <a:schemeClr val="dk1"/>
                </a:solidFill>
                <a:latin typeface="Calibri"/>
                <a:ea typeface="Calibri"/>
                <a:cs typeface="Calibri"/>
                <a:sym typeface="Calibri"/>
              </a:rPr>
              <a:t>Working</a:t>
            </a:r>
            <a:endParaRPr/>
          </a:p>
        </p:txBody>
      </p:sp>
      <p:pic>
        <p:nvPicPr>
          <p:cNvPr id="132" name="Google Shape;132;p16"/>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133" name="Google Shape;133;p16"/>
          <p:cNvSpPr txBox="1"/>
          <p:nvPr/>
        </p:nvSpPr>
        <p:spPr>
          <a:xfrm>
            <a:off x="411825" y="1929000"/>
            <a:ext cx="11119800" cy="4374000"/>
          </a:xfrm>
          <a:prstGeom prst="rect">
            <a:avLst/>
          </a:prstGeom>
          <a:noFill/>
          <a:ln>
            <a:noFill/>
          </a:ln>
        </p:spPr>
        <p:txBody>
          <a:bodyPr anchorCtr="0" anchor="t" bIns="91425" lIns="91425" spcFirstLastPara="1" rIns="91425" wrap="square" tIns="91425">
            <a:noAutofit/>
          </a:bodyPr>
          <a:lstStyle/>
          <a:p>
            <a:pPr indent="-381000" lvl="0" marL="457200" rtl="0" algn="l">
              <a:lnSpc>
                <a:spcPct val="90000"/>
              </a:lnSpc>
              <a:spcBef>
                <a:spcPts val="0"/>
              </a:spcBef>
              <a:spcAft>
                <a:spcPts val="0"/>
              </a:spcAft>
              <a:buClr>
                <a:srgbClr val="000000"/>
              </a:buClr>
              <a:buSzPts val="2400"/>
              <a:buFont typeface="Calibri"/>
              <a:buAutoNum type="arabicPeriod"/>
            </a:pPr>
            <a:r>
              <a:rPr lang="en-US" sz="2400">
                <a:highlight>
                  <a:srgbClr val="FFFFFF"/>
                </a:highlight>
                <a:latin typeface="Calibri"/>
                <a:ea typeface="Calibri"/>
                <a:cs typeface="Calibri"/>
                <a:sym typeface="Calibri"/>
              </a:rPr>
              <a:t>FIRST STEP WAS TO COLLECT DATA FROM DIFFERENT SOURCES FOR OUR PROBLEM STATEMENT .</a:t>
            </a:r>
            <a:endParaRPr sz="2400">
              <a:highlight>
                <a:srgbClr val="FFFFFF"/>
              </a:highlight>
              <a:latin typeface="Calibri"/>
              <a:ea typeface="Calibri"/>
              <a:cs typeface="Calibri"/>
              <a:sym typeface="Calibri"/>
            </a:endParaRPr>
          </a:p>
          <a:p>
            <a:pPr indent="-381000" lvl="0" marL="457200" rtl="0" algn="l">
              <a:lnSpc>
                <a:spcPct val="90000"/>
              </a:lnSpc>
              <a:spcBef>
                <a:spcPts val="0"/>
              </a:spcBef>
              <a:spcAft>
                <a:spcPts val="0"/>
              </a:spcAft>
              <a:buClr>
                <a:srgbClr val="000000"/>
              </a:buClr>
              <a:buSzPts val="2400"/>
              <a:buFont typeface="Calibri"/>
              <a:buAutoNum type="arabicPeriod"/>
            </a:pPr>
            <a:r>
              <a:rPr lang="en-US" sz="2400">
                <a:highlight>
                  <a:srgbClr val="FFFFFF"/>
                </a:highlight>
                <a:latin typeface="Calibri"/>
                <a:ea typeface="Calibri"/>
                <a:cs typeface="Calibri"/>
                <a:sym typeface="Calibri"/>
              </a:rPr>
              <a:t>THEN WE HAVE TO CLEAN , PROCESS CATEGORICAL DATA AND NORMALISE IT.</a:t>
            </a:r>
            <a:endParaRPr sz="2400">
              <a:highlight>
                <a:srgbClr val="FFFFFF"/>
              </a:highlight>
              <a:latin typeface="Calibri"/>
              <a:ea typeface="Calibri"/>
              <a:cs typeface="Calibri"/>
              <a:sym typeface="Calibri"/>
            </a:endParaRPr>
          </a:p>
          <a:p>
            <a:pPr indent="-381000" lvl="0" marL="457200" rtl="0" algn="l">
              <a:lnSpc>
                <a:spcPct val="90000"/>
              </a:lnSpc>
              <a:spcBef>
                <a:spcPts val="0"/>
              </a:spcBef>
              <a:spcAft>
                <a:spcPts val="0"/>
              </a:spcAft>
              <a:buClr>
                <a:srgbClr val="000000"/>
              </a:buClr>
              <a:buSzPts val="2400"/>
              <a:buFont typeface="Calibri"/>
              <a:buAutoNum type="arabicPeriod"/>
            </a:pPr>
            <a:r>
              <a:rPr lang="en-US" sz="2400">
                <a:highlight>
                  <a:srgbClr val="FFFFFF"/>
                </a:highlight>
                <a:latin typeface="Calibri"/>
                <a:ea typeface="Calibri"/>
                <a:cs typeface="Calibri"/>
                <a:sym typeface="Calibri"/>
              </a:rPr>
              <a:t>THEN WE SHOW VARIOUS ANALYSIS USING GRAPHS.</a:t>
            </a:r>
            <a:endParaRPr sz="2400">
              <a:highlight>
                <a:srgbClr val="FFFFFF"/>
              </a:highlight>
              <a:latin typeface="Calibri"/>
              <a:ea typeface="Calibri"/>
              <a:cs typeface="Calibri"/>
              <a:sym typeface="Calibri"/>
            </a:endParaRPr>
          </a:p>
          <a:p>
            <a:pPr indent="-381000" lvl="0" marL="457200" rtl="0" algn="l">
              <a:lnSpc>
                <a:spcPct val="107916"/>
              </a:lnSpc>
              <a:spcBef>
                <a:spcPts val="0"/>
              </a:spcBef>
              <a:spcAft>
                <a:spcPts val="0"/>
              </a:spcAft>
              <a:buClr>
                <a:srgbClr val="000000"/>
              </a:buClr>
              <a:buSzPts val="2400"/>
              <a:buFont typeface="Calibri"/>
              <a:buAutoNum type="arabicPeriod"/>
            </a:pPr>
            <a:r>
              <a:rPr lang="en-US" sz="2400">
                <a:highlight>
                  <a:srgbClr val="FFFFFF"/>
                </a:highlight>
                <a:latin typeface="Calibri"/>
                <a:ea typeface="Calibri"/>
                <a:cs typeface="Calibri"/>
                <a:sym typeface="Calibri"/>
              </a:rPr>
              <a:t>SPLIT THE DATA INTO TRAINING AND TEST SET.</a:t>
            </a:r>
            <a:endParaRPr sz="2400">
              <a:highlight>
                <a:srgbClr val="FFFFFF"/>
              </a:highlight>
              <a:latin typeface="Calibri"/>
              <a:ea typeface="Calibri"/>
              <a:cs typeface="Calibri"/>
              <a:sym typeface="Calibri"/>
            </a:endParaRPr>
          </a:p>
          <a:p>
            <a:pPr indent="-381000" lvl="0" marL="457200" rtl="0" algn="l">
              <a:lnSpc>
                <a:spcPct val="107916"/>
              </a:lnSpc>
              <a:spcBef>
                <a:spcPts val="0"/>
              </a:spcBef>
              <a:spcAft>
                <a:spcPts val="0"/>
              </a:spcAft>
              <a:buClr>
                <a:srgbClr val="000000"/>
              </a:buClr>
              <a:buSzPts val="2400"/>
              <a:buFont typeface="Calibri"/>
              <a:buAutoNum type="arabicPeriod"/>
            </a:pPr>
            <a:r>
              <a:rPr lang="en-US" sz="2400">
                <a:highlight>
                  <a:srgbClr val="FFFFFF"/>
                </a:highlight>
                <a:latin typeface="Calibri"/>
                <a:ea typeface="Calibri"/>
                <a:cs typeface="Calibri"/>
                <a:sym typeface="Calibri"/>
              </a:rPr>
              <a:t>SELECT AN ALGORITHM.</a:t>
            </a:r>
            <a:endParaRPr sz="2400">
              <a:highlight>
                <a:srgbClr val="FFFFFF"/>
              </a:highlight>
              <a:latin typeface="Calibri"/>
              <a:ea typeface="Calibri"/>
              <a:cs typeface="Calibri"/>
              <a:sym typeface="Calibri"/>
            </a:endParaRPr>
          </a:p>
          <a:p>
            <a:pPr indent="-381000" lvl="0" marL="457200" rtl="0" algn="l">
              <a:lnSpc>
                <a:spcPct val="107916"/>
              </a:lnSpc>
              <a:spcBef>
                <a:spcPts val="0"/>
              </a:spcBef>
              <a:spcAft>
                <a:spcPts val="0"/>
              </a:spcAft>
              <a:buClr>
                <a:srgbClr val="000000"/>
              </a:buClr>
              <a:buSzPts val="2400"/>
              <a:buFont typeface="Calibri"/>
              <a:buAutoNum type="arabicPeriod"/>
            </a:pPr>
            <a:r>
              <a:rPr lang="en-US" sz="2400">
                <a:highlight>
                  <a:srgbClr val="FFFFFF"/>
                </a:highlight>
                <a:latin typeface="Calibri"/>
                <a:ea typeface="Calibri"/>
                <a:cs typeface="Calibri"/>
                <a:sym typeface="Calibri"/>
              </a:rPr>
              <a:t>FITTING THE MODEL TO TRAINING SET.</a:t>
            </a:r>
            <a:endParaRPr sz="2400">
              <a:highlight>
                <a:srgbClr val="FFFFFF"/>
              </a:highlight>
              <a:latin typeface="Calibri"/>
              <a:ea typeface="Calibri"/>
              <a:cs typeface="Calibri"/>
              <a:sym typeface="Calibri"/>
            </a:endParaRPr>
          </a:p>
          <a:p>
            <a:pPr indent="-381000" lvl="0" marL="457200" rtl="0" algn="l">
              <a:lnSpc>
                <a:spcPct val="107916"/>
              </a:lnSpc>
              <a:spcBef>
                <a:spcPts val="0"/>
              </a:spcBef>
              <a:spcAft>
                <a:spcPts val="0"/>
              </a:spcAft>
              <a:buClr>
                <a:srgbClr val="000000"/>
              </a:buClr>
              <a:buSzPts val="2400"/>
              <a:buFont typeface="Calibri"/>
              <a:buAutoNum type="arabicPeriod"/>
            </a:pPr>
            <a:r>
              <a:rPr lang="en-US" sz="2400">
                <a:highlight>
                  <a:srgbClr val="FFFFFF"/>
                </a:highlight>
                <a:latin typeface="Calibri"/>
                <a:ea typeface="Calibri"/>
                <a:cs typeface="Calibri"/>
                <a:sym typeface="Calibri"/>
              </a:rPr>
              <a:t>SAVING THE MODEL</a:t>
            </a:r>
            <a:endParaRPr sz="2400">
              <a:highlight>
                <a:srgbClr val="FFFFFF"/>
              </a:highlight>
              <a:latin typeface="Calibri"/>
              <a:ea typeface="Calibri"/>
              <a:cs typeface="Calibri"/>
              <a:sym typeface="Calibri"/>
            </a:endParaRPr>
          </a:p>
          <a:p>
            <a:pPr indent="-381000" lvl="0" marL="457200" rtl="0" algn="l">
              <a:lnSpc>
                <a:spcPct val="90000"/>
              </a:lnSpc>
              <a:spcBef>
                <a:spcPts val="0"/>
              </a:spcBef>
              <a:spcAft>
                <a:spcPts val="0"/>
              </a:spcAft>
              <a:buClr>
                <a:srgbClr val="000000"/>
              </a:buClr>
              <a:buSzPts val="2400"/>
              <a:buFont typeface="Calibri"/>
              <a:buAutoNum type="arabicPeriod"/>
            </a:pPr>
            <a:r>
              <a:rPr lang="en-US" sz="2400">
                <a:highlight>
                  <a:srgbClr val="FFFFFF"/>
                </a:highlight>
                <a:latin typeface="Calibri"/>
                <a:ea typeface="Calibri"/>
                <a:cs typeface="Calibri"/>
                <a:sym typeface="Calibri"/>
              </a:rPr>
              <a:t>CHECK ACCURACY OF TRAINED DATA W.R.T TRAIN SET.</a:t>
            </a:r>
            <a:endParaRPr sz="2400">
              <a:highlight>
                <a:srgbClr val="FFFFFF"/>
              </a:highlight>
              <a:latin typeface="Calibri"/>
              <a:ea typeface="Calibri"/>
              <a:cs typeface="Calibri"/>
              <a:sym typeface="Calibri"/>
            </a:endParaRPr>
          </a:p>
          <a:p>
            <a:pPr indent="-381000" lvl="0" marL="457200" rtl="0" algn="l">
              <a:lnSpc>
                <a:spcPct val="90000"/>
              </a:lnSpc>
              <a:spcBef>
                <a:spcPts val="0"/>
              </a:spcBef>
              <a:spcAft>
                <a:spcPts val="0"/>
              </a:spcAft>
              <a:buClr>
                <a:srgbClr val="000000"/>
              </a:buClr>
              <a:buSzPts val="2400"/>
              <a:buFont typeface="Calibri"/>
              <a:buAutoNum type="arabicPeriod"/>
            </a:pPr>
            <a:r>
              <a:rPr lang="en-US" sz="2400">
                <a:highlight>
                  <a:srgbClr val="FFFFFF"/>
                </a:highlight>
                <a:latin typeface="Calibri"/>
                <a:ea typeface="Calibri"/>
                <a:cs typeface="Calibri"/>
                <a:sym typeface="Calibri"/>
              </a:rPr>
              <a:t>TEST THE TRAINED MODEL W.R.T TESTING SET.</a:t>
            </a:r>
            <a:endParaRPr sz="2400">
              <a:highlight>
                <a:srgbClr val="FFFFFF"/>
              </a:highlight>
              <a:latin typeface="Calibri"/>
              <a:ea typeface="Calibri"/>
              <a:cs typeface="Calibri"/>
              <a:sym typeface="Calibri"/>
            </a:endParaRPr>
          </a:p>
          <a:p>
            <a:pPr indent="-381000" lvl="0" marL="457200" rtl="0" algn="l">
              <a:lnSpc>
                <a:spcPct val="90000"/>
              </a:lnSpc>
              <a:spcBef>
                <a:spcPts val="0"/>
              </a:spcBef>
              <a:spcAft>
                <a:spcPts val="0"/>
              </a:spcAft>
              <a:buClr>
                <a:srgbClr val="000000"/>
              </a:buClr>
              <a:buSzPts val="2400"/>
              <a:buFont typeface="Calibri"/>
              <a:buAutoNum type="arabicPeriod"/>
            </a:pPr>
            <a:r>
              <a:rPr lang="en-US" sz="2400">
                <a:highlight>
                  <a:srgbClr val="FFFFFF"/>
                </a:highlight>
                <a:latin typeface="Calibri"/>
                <a:ea typeface="Calibri"/>
                <a:cs typeface="Calibri"/>
                <a:sym typeface="Calibri"/>
              </a:rPr>
              <a:t>CHECK ACCURACY OF TEST DATA W.R.T TEST SET.</a:t>
            </a:r>
            <a:endParaRPr sz="2400">
              <a:highlight>
                <a:srgbClr val="FFFFFF"/>
              </a:highlight>
              <a:latin typeface="Calibri"/>
              <a:ea typeface="Calibri"/>
              <a:cs typeface="Calibri"/>
              <a:sym typeface="Calibri"/>
            </a:endParaRPr>
          </a:p>
          <a:p>
            <a:pPr indent="-381000" lvl="0" marL="457200" rtl="0" algn="l">
              <a:lnSpc>
                <a:spcPct val="90000"/>
              </a:lnSpc>
              <a:spcBef>
                <a:spcPts val="0"/>
              </a:spcBef>
              <a:spcAft>
                <a:spcPts val="0"/>
              </a:spcAft>
              <a:buClr>
                <a:srgbClr val="000000"/>
              </a:buClr>
              <a:buSzPts val="2400"/>
              <a:buFont typeface="Roboto"/>
              <a:buAutoNum type="arabicPeriod"/>
            </a:pPr>
            <a:r>
              <a:rPr lang="en-US" sz="2400">
                <a:highlight>
                  <a:srgbClr val="FFFFFF"/>
                </a:highlight>
                <a:latin typeface="Calibri"/>
                <a:ea typeface="Calibri"/>
                <a:cs typeface="Calibri"/>
                <a:sym typeface="Calibri"/>
              </a:rPr>
              <a:t>BASED ON THE GENERATED GRAPHS WE CAN PREDICT BREAST CANCER.</a:t>
            </a:r>
            <a:endParaRPr>
              <a:highlight>
                <a:srgbClr val="FFFFFF"/>
              </a:highligh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1"/>
                                        </p:tgtEl>
                                        <p:attrNameLst>
                                          <p:attrName>style.visibility</p:attrName>
                                        </p:attrNameLst>
                                      </p:cBhvr>
                                      <p:to>
                                        <p:strVal val="visible"/>
                                      </p:to>
                                    </p:set>
                                    <p:animEffect filter="fade" transition="in">
                                      <p:cBhvr>
                                        <p:cTn dur="500"/>
                                        <p:tgtEl>
                                          <p:spTgt spid="13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7"/>
          <p:cNvSpPr txBox="1"/>
          <p:nvPr>
            <p:ph type="title"/>
          </p:nvPr>
        </p:nvSpPr>
        <p:spPr>
          <a:xfrm>
            <a:off x="2268636" y="365126"/>
            <a:ext cx="7720200" cy="595500"/>
          </a:xfrm>
          <a:prstGeom prst="rect">
            <a:avLst/>
          </a:prstGeom>
          <a:solidFill>
            <a:schemeClr val="accent6"/>
          </a:solidFill>
          <a:ln cap="flat" cmpd="sng" w="25400">
            <a:solidFill>
              <a:srgbClr val="517E33"/>
            </a:solidFill>
            <a:prstDash val="solid"/>
            <a:round/>
            <a:headEnd len="sm" w="sm" type="none"/>
            <a:tailEnd len="sm" w="sm" type="none"/>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959"/>
              <a:buFont typeface="Calibri"/>
              <a:buNone/>
            </a:pPr>
            <a:r>
              <a:rPr lang="en-US" sz="3959">
                <a:solidFill>
                  <a:schemeClr val="lt1"/>
                </a:solidFill>
              </a:rPr>
              <a:t>Working and </a:t>
            </a:r>
            <a:r>
              <a:rPr lang="en-US" sz="3959">
                <a:solidFill>
                  <a:schemeClr val="lt1"/>
                </a:solidFill>
                <a:latin typeface="Calibri"/>
                <a:ea typeface="Calibri"/>
                <a:cs typeface="Calibri"/>
                <a:sym typeface="Calibri"/>
              </a:rPr>
              <a:t>Building </a:t>
            </a:r>
            <a:endParaRPr sz="3959"/>
          </a:p>
        </p:txBody>
      </p:sp>
      <p:pic>
        <p:nvPicPr>
          <p:cNvPr id="140" name="Google Shape;140;p17"/>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141" name="Google Shape;141;p17"/>
          <p:cNvSpPr txBox="1"/>
          <p:nvPr>
            <p:ph idx="1" type="body"/>
          </p:nvPr>
        </p:nvSpPr>
        <p:spPr>
          <a:xfrm>
            <a:off x="810925" y="4635650"/>
            <a:ext cx="10515600" cy="2025300"/>
          </a:xfrm>
          <a:prstGeom prst="rect">
            <a:avLst/>
          </a:prstGeom>
          <a:noFill/>
          <a:ln>
            <a:noFill/>
          </a:ln>
        </p:spPr>
        <p:txBody>
          <a:bodyPr anchorCtr="0" anchor="t" bIns="45700" lIns="91425" spcFirstLastPara="1" rIns="91425" wrap="square" tIns="45700">
            <a:noAutofit/>
          </a:bodyPr>
          <a:lstStyle/>
          <a:p>
            <a:pPr indent="-50800" lvl="0" marL="228600" rtl="0" algn="l">
              <a:lnSpc>
                <a:spcPct val="90000"/>
              </a:lnSpc>
              <a:spcBef>
                <a:spcPts val="0"/>
              </a:spcBef>
              <a:spcAft>
                <a:spcPts val="0"/>
              </a:spcAft>
              <a:buClr>
                <a:schemeClr val="dk1"/>
              </a:buClr>
              <a:buSzPts val="2800"/>
              <a:buNone/>
            </a:pPr>
            <a:r>
              <a:rPr lang="en-US"/>
              <a:t>This is the data that we are using for the prediction of breast cancer. The source of dataset is Kaggle.</a:t>
            </a:r>
            <a:endParaRPr/>
          </a:p>
          <a:p>
            <a:pPr indent="-50800" lvl="0" marL="228600" rtl="0" algn="l">
              <a:spcBef>
                <a:spcPts val="0"/>
              </a:spcBef>
              <a:spcAft>
                <a:spcPts val="0"/>
              </a:spcAft>
              <a:buClr>
                <a:schemeClr val="dk1"/>
              </a:buClr>
              <a:buSzPts val="2800"/>
              <a:buNone/>
            </a:pPr>
            <a:r>
              <a:rPr lang="en-US"/>
              <a:t>We have used the read_csv() function of pandas to read the .csv file for dataset and head() function to display the first five lines of dataset.</a:t>
            </a:r>
            <a:endParaRPr/>
          </a:p>
        </p:txBody>
      </p:sp>
      <p:pic>
        <p:nvPicPr>
          <p:cNvPr id="142" name="Google Shape;142;p17"/>
          <p:cNvPicPr preferRelativeResize="0"/>
          <p:nvPr/>
        </p:nvPicPr>
        <p:blipFill>
          <a:blip r:embed="rId4">
            <a:alphaModFix/>
          </a:blip>
          <a:stretch>
            <a:fillRect/>
          </a:stretch>
        </p:blipFill>
        <p:spPr>
          <a:xfrm>
            <a:off x="152400" y="1113025"/>
            <a:ext cx="11832651" cy="337021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8"/>
          <p:cNvSpPr txBox="1"/>
          <p:nvPr>
            <p:ph type="title"/>
          </p:nvPr>
        </p:nvSpPr>
        <p:spPr>
          <a:xfrm>
            <a:off x="1718975" y="581475"/>
            <a:ext cx="8057700" cy="661800"/>
          </a:xfrm>
          <a:prstGeom prst="rect">
            <a:avLst/>
          </a:prstGeom>
          <a:solidFill>
            <a:schemeClr val="accent6"/>
          </a:solidFill>
          <a:ln cap="flat" cmpd="sng" w="25400">
            <a:solidFill>
              <a:srgbClr val="517E33"/>
            </a:solidFill>
            <a:prstDash val="solid"/>
            <a:round/>
            <a:headEnd len="sm" w="sm" type="none"/>
            <a:tailEnd len="sm" w="sm" type="none"/>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959"/>
              <a:buFont typeface="Calibri"/>
              <a:buNone/>
            </a:pPr>
            <a:r>
              <a:rPr lang="en-US" sz="3959">
                <a:solidFill>
                  <a:schemeClr val="lt1"/>
                </a:solidFill>
              </a:rPr>
              <a:t>Handling Categorical Data</a:t>
            </a:r>
            <a:r>
              <a:rPr lang="en-US" sz="3959">
                <a:solidFill>
                  <a:schemeClr val="lt1"/>
                </a:solidFill>
                <a:latin typeface="Calibri"/>
                <a:ea typeface="Calibri"/>
                <a:cs typeface="Calibri"/>
                <a:sym typeface="Calibri"/>
              </a:rPr>
              <a:t> </a:t>
            </a:r>
            <a:endParaRPr sz="3959"/>
          </a:p>
        </p:txBody>
      </p:sp>
      <p:pic>
        <p:nvPicPr>
          <p:cNvPr id="149" name="Google Shape;149;p18"/>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150" name="Google Shape;150;p18"/>
          <p:cNvSpPr txBox="1"/>
          <p:nvPr>
            <p:ph idx="1" type="body"/>
          </p:nvPr>
        </p:nvSpPr>
        <p:spPr>
          <a:xfrm>
            <a:off x="838200" y="1825625"/>
            <a:ext cx="10335300" cy="3689400"/>
          </a:xfrm>
          <a:prstGeom prst="rect">
            <a:avLst/>
          </a:prstGeom>
          <a:noFill/>
          <a:ln>
            <a:noFill/>
          </a:ln>
        </p:spPr>
        <p:txBody>
          <a:bodyPr anchorCtr="0" anchor="t" bIns="45700" lIns="91425" spcFirstLastPara="1" rIns="91425" wrap="square" tIns="45700">
            <a:noAutofit/>
          </a:bodyPr>
          <a:lstStyle/>
          <a:p>
            <a:pPr indent="-50800" lvl="0" marL="228600" rtl="0" algn="l">
              <a:lnSpc>
                <a:spcPct val="90000"/>
              </a:lnSpc>
              <a:spcBef>
                <a:spcPts val="0"/>
              </a:spcBef>
              <a:spcAft>
                <a:spcPts val="0"/>
              </a:spcAft>
              <a:buClr>
                <a:schemeClr val="dk1"/>
              </a:buClr>
              <a:buSzPts val="2800"/>
              <a:buNone/>
            </a:pPr>
            <a:r>
              <a:t/>
            </a:r>
            <a:endParaRPr b="1"/>
          </a:p>
        </p:txBody>
      </p:sp>
      <p:sp>
        <p:nvSpPr>
          <p:cNvPr id="151" name="Google Shape;151;p18"/>
          <p:cNvSpPr txBox="1"/>
          <p:nvPr>
            <p:ph idx="2" type="body"/>
          </p:nvPr>
        </p:nvSpPr>
        <p:spPr>
          <a:xfrm>
            <a:off x="928350" y="5163450"/>
            <a:ext cx="10335300" cy="6618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Clr>
                <a:schemeClr val="dk1"/>
              </a:buClr>
              <a:buSzPts val="1100"/>
              <a:buFont typeface="Arial"/>
              <a:buNone/>
            </a:pPr>
            <a:r>
              <a:rPr lang="en-US" sz="3000">
                <a:solidFill>
                  <a:srgbClr val="333333"/>
                </a:solidFill>
                <a:latin typeface="Arial"/>
                <a:ea typeface="Arial"/>
                <a:cs typeface="Arial"/>
                <a:sym typeface="Arial"/>
              </a:rPr>
              <a:t>Label encoding is simply converting each value in a column to a number. We have used drop() to drop or delete a column i.e. ’id’.</a:t>
            </a:r>
            <a:endParaRPr sz="2100"/>
          </a:p>
        </p:txBody>
      </p:sp>
      <p:pic>
        <p:nvPicPr>
          <p:cNvPr id="152" name="Google Shape;152;p18"/>
          <p:cNvPicPr preferRelativeResize="0"/>
          <p:nvPr/>
        </p:nvPicPr>
        <p:blipFill>
          <a:blip r:embed="rId4">
            <a:alphaModFix/>
          </a:blip>
          <a:stretch>
            <a:fillRect/>
          </a:stretch>
        </p:blipFill>
        <p:spPr>
          <a:xfrm>
            <a:off x="2524750" y="1825625"/>
            <a:ext cx="7341450" cy="35582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9"/>
          <p:cNvSpPr txBox="1"/>
          <p:nvPr>
            <p:ph type="title"/>
          </p:nvPr>
        </p:nvSpPr>
        <p:spPr>
          <a:xfrm>
            <a:off x="2268636" y="365126"/>
            <a:ext cx="7720200" cy="595500"/>
          </a:xfrm>
          <a:prstGeom prst="rect">
            <a:avLst/>
          </a:prstGeom>
          <a:solidFill>
            <a:schemeClr val="accent6"/>
          </a:solidFill>
          <a:ln cap="flat" cmpd="sng" w="25400">
            <a:solidFill>
              <a:srgbClr val="517E33"/>
            </a:solidFill>
            <a:prstDash val="solid"/>
            <a:round/>
            <a:headEnd len="sm" w="sm" type="none"/>
            <a:tailEnd len="sm" w="sm" type="none"/>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959"/>
              <a:buFont typeface="Calibri"/>
              <a:buNone/>
            </a:pPr>
            <a:r>
              <a:rPr lang="en-US" sz="3959">
                <a:solidFill>
                  <a:schemeClr val="lt1"/>
                </a:solidFill>
              </a:rPr>
              <a:t>Normalise Data</a:t>
            </a:r>
            <a:r>
              <a:rPr lang="en-US" sz="3959">
                <a:solidFill>
                  <a:schemeClr val="lt1"/>
                </a:solidFill>
                <a:latin typeface="Calibri"/>
                <a:ea typeface="Calibri"/>
                <a:cs typeface="Calibri"/>
                <a:sym typeface="Calibri"/>
              </a:rPr>
              <a:t> </a:t>
            </a:r>
            <a:endParaRPr sz="3959"/>
          </a:p>
        </p:txBody>
      </p:sp>
      <p:pic>
        <p:nvPicPr>
          <p:cNvPr id="159" name="Google Shape;159;p19"/>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160" name="Google Shape;160;p19"/>
          <p:cNvSpPr txBox="1"/>
          <p:nvPr>
            <p:ph idx="1" type="body"/>
          </p:nvPr>
        </p:nvSpPr>
        <p:spPr>
          <a:xfrm>
            <a:off x="7431000" y="1113025"/>
            <a:ext cx="4154100" cy="53331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en-US" sz="2400">
                <a:solidFill>
                  <a:srgbClr val="000000"/>
                </a:solidFill>
                <a:highlight>
                  <a:srgbClr val="FFFFFF"/>
                </a:highlight>
              </a:rPr>
              <a:t>Standard</a:t>
            </a:r>
            <a:r>
              <a:rPr lang="en-US" sz="2400">
                <a:solidFill>
                  <a:srgbClr val="000000"/>
                </a:solidFill>
                <a:highlight>
                  <a:srgbClr val="FFFFFF"/>
                </a:highlight>
              </a:rPr>
              <a:t>Scaler transforms features by scaling each feature to a given range.</a:t>
            </a:r>
            <a:endParaRPr sz="2400">
              <a:solidFill>
                <a:srgbClr val="000000"/>
              </a:solidFill>
              <a:highlight>
                <a:srgbClr val="FFFFFF"/>
              </a:highlight>
            </a:endParaRPr>
          </a:p>
          <a:p>
            <a:pPr indent="0" lvl="0" marL="0" rtl="0" algn="l">
              <a:lnSpc>
                <a:spcPct val="110000"/>
              </a:lnSpc>
              <a:spcBef>
                <a:spcPts val="1200"/>
              </a:spcBef>
              <a:spcAft>
                <a:spcPts val="0"/>
              </a:spcAft>
              <a:buNone/>
            </a:pPr>
            <a:r>
              <a:rPr b="1" lang="en-US" sz="2400" u="sng">
                <a:solidFill>
                  <a:srgbClr val="000000"/>
                </a:solidFill>
                <a:highlight>
                  <a:srgbClr val="FFFFFF"/>
                </a:highlight>
                <a:hlinkClick r:id="rId4">
                  <a:extLst>
                    <a:ext uri="{A12FA001-AC4F-418D-AE19-62706E023703}">
                      <ahyp:hlinkClr val="tx"/>
                    </a:ext>
                  </a:extLst>
                </a:hlinkClick>
              </a:rPr>
              <a:t>fit</a:t>
            </a:r>
            <a:r>
              <a:rPr lang="en-US" sz="2400">
                <a:solidFill>
                  <a:srgbClr val="000000"/>
                </a:solidFill>
                <a:highlight>
                  <a:srgbClr val="FFFFFF"/>
                </a:highlight>
              </a:rPr>
              <a:t>(self, X[, y]):</a:t>
            </a:r>
            <a:endParaRPr sz="2400">
              <a:solidFill>
                <a:srgbClr val="000000"/>
              </a:solidFill>
              <a:highlight>
                <a:srgbClr val="FFFFFF"/>
              </a:highlight>
            </a:endParaRPr>
          </a:p>
          <a:p>
            <a:pPr indent="0" lvl="0" marL="0" rtl="0" algn="l">
              <a:lnSpc>
                <a:spcPct val="110000"/>
              </a:lnSpc>
              <a:spcBef>
                <a:spcPts val="0"/>
              </a:spcBef>
              <a:spcAft>
                <a:spcPts val="0"/>
              </a:spcAft>
              <a:buNone/>
            </a:pPr>
            <a:r>
              <a:rPr lang="en-US" sz="2400">
                <a:solidFill>
                  <a:srgbClr val="000000"/>
                </a:solidFill>
                <a:highlight>
                  <a:srgbClr val="FFFFFF"/>
                </a:highlight>
              </a:rPr>
              <a:t>Compute the minimum and maximum to be used for later scaling.</a:t>
            </a:r>
            <a:endParaRPr sz="2400">
              <a:solidFill>
                <a:srgbClr val="000000"/>
              </a:solidFill>
              <a:highlight>
                <a:srgbClr val="FFFFFF"/>
              </a:highlight>
            </a:endParaRPr>
          </a:p>
          <a:p>
            <a:pPr indent="0" lvl="0" marL="0" rtl="0" algn="l">
              <a:lnSpc>
                <a:spcPct val="110000"/>
              </a:lnSpc>
              <a:spcBef>
                <a:spcPts val="0"/>
              </a:spcBef>
              <a:spcAft>
                <a:spcPts val="0"/>
              </a:spcAft>
              <a:buNone/>
            </a:pPr>
            <a:r>
              <a:rPr b="1" lang="en-US" sz="2400">
                <a:solidFill>
                  <a:srgbClr val="000000"/>
                </a:solidFill>
                <a:highlight>
                  <a:srgbClr val="FFFFFF"/>
                </a:highlight>
                <a:uFill>
                  <a:noFill/>
                </a:uFill>
                <a:hlinkClick r:id="rId5">
                  <a:extLst>
                    <a:ext uri="{A12FA001-AC4F-418D-AE19-62706E023703}">
                      <ahyp:hlinkClr val="tx"/>
                    </a:ext>
                  </a:extLst>
                </a:hlinkClick>
              </a:rPr>
              <a:t>transform</a:t>
            </a:r>
            <a:r>
              <a:rPr lang="en-US" sz="2400">
                <a:solidFill>
                  <a:srgbClr val="000000"/>
                </a:solidFill>
                <a:highlight>
                  <a:srgbClr val="FFFFFF"/>
                </a:highlight>
              </a:rPr>
              <a:t>(self, X):</a:t>
            </a:r>
            <a:endParaRPr sz="2400">
              <a:solidFill>
                <a:srgbClr val="000000"/>
              </a:solidFill>
              <a:highlight>
                <a:srgbClr val="FFFFFF"/>
              </a:highlight>
            </a:endParaRPr>
          </a:p>
          <a:p>
            <a:pPr indent="0" lvl="0" marL="0" rtl="0" algn="l">
              <a:lnSpc>
                <a:spcPct val="110000"/>
              </a:lnSpc>
              <a:spcBef>
                <a:spcPts val="0"/>
              </a:spcBef>
              <a:spcAft>
                <a:spcPts val="0"/>
              </a:spcAft>
              <a:buNone/>
            </a:pPr>
            <a:r>
              <a:rPr lang="en-US" sz="2400">
                <a:solidFill>
                  <a:srgbClr val="000000"/>
                </a:solidFill>
                <a:highlight>
                  <a:srgbClr val="FFFFFF"/>
                </a:highlight>
              </a:rPr>
              <a:t>Scale features of X according to feature_range.</a:t>
            </a:r>
            <a:endParaRPr sz="2400">
              <a:solidFill>
                <a:srgbClr val="000000"/>
              </a:solidFill>
              <a:highlight>
                <a:srgbClr val="FFFFFF"/>
              </a:highlight>
            </a:endParaRPr>
          </a:p>
          <a:p>
            <a:pPr indent="-50800" lvl="0" marL="228600" rtl="0" algn="l">
              <a:lnSpc>
                <a:spcPct val="90000"/>
              </a:lnSpc>
              <a:spcBef>
                <a:spcPts val="0"/>
              </a:spcBef>
              <a:spcAft>
                <a:spcPts val="0"/>
              </a:spcAft>
              <a:buClr>
                <a:schemeClr val="dk1"/>
              </a:buClr>
              <a:buSzPts val="2800"/>
              <a:buNone/>
            </a:pPr>
            <a:r>
              <a:t/>
            </a:r>
            <a:endParaRPr sz="2400">
              <a:solidFill>
                <a:srgbClr val="000000"/>
              </a:solidFill>
              <a:highlight>
                <a:srgbClr val="FFFFFF"/>
              </a:highlight>
            </a:endParaRPr>
          </a:p>
        </p:txBody>
      </p:sp>
      <p:pic>
        <p:nvPicPr>
          <p:cNvPr id="161" name="Google Shape;161;p19"/>
          <p:cNvPicPr preferRelativeResize="0"/>
          <p:nvPr/>
        </p:nvPicPr>
        <p:blipFill>
          <a:blip r:embed="rId6">
            <a:alphaModFix/>
          </a:blip>
          <a:stretch>
            <a:fillRect/>
          </a:stretch>
        </p:blipFill>
        <p:spPr>
          <a:xfrm>
            <a:off x="152400" y="1113025"/>
            <a:ext cx="6956275" cy="23428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0"/>
          <p:cNvSpPr txBox="1"/>
          <p:nvPr>
            <p:ph type="title"/>
          </p:nvPr>
        </p:nvSpPr>
        <p:spPr>
          <a:xfrm>
            <a:off x="2268636" y="365126"/>
            <a:ext cx="7720200" cy="595500"/>
          </a:xfrm>
          <a:prstGeom prst="rect">
            <a:avLst/>
          </a:prstGeom>
          <a:solidFill>
            <a:schemeClr val="accent6"/>
          </a:solidFill>
          <a:ln cap="flat" cmpd="sng" w="25400">
            <a:solidFill>
              <a:srgbClr val="517E33"/>
            </a:solidFill>
            <a:prstDash val="solid"/>
            <a:round/>
            <a:headEnd len="sm" w="sm" type="none"/>
            <a:tailEnd len="sm" w="sm" type="none"/>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959"/>
              <a:buFont typeface="Calibri"/>
              <a:buNone/>
            </a:pPr>
            <a:r>
              <a:rPr lang="en-US" sz="3959">
                <a:solidFill>
                  <a:schemeClr val="lt1"/>
                </a:solidFill>
              </a:rPr>
              <a:t>Graphs </a:t>
            </a:r>
            <a:r>
              <a:rPr lang="en-US" sz="3959">
                <a:solidFill>
                  <a:schemeClr val="lt1"/>
                </a:solidFill>
                <a:latin typeface="Calibri"/>
                <a:ea typeface="Calibri"/>
                <a:cs typeface="Calibri"/>
                <a:sym typeface="Calibri"/>
              </a:rPr>
              <a:t> </a:t>
            </a:r>
            <a:endParaRPr sz="3959"/>
          </a:p>
        </p:txBody>
      </p:sp>
      <p:pic>
        <p:nvPicPr>
          <p:cNvPr id="168" name="Google Shape;168;p20"/>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169" name="Google Shape;169;p20"/>
          <p:cNvSpPr txBox="1"/>
          <p:nvPr>
            <p:ph idx="1" type="body"/>
          </p:nvPr>
        </p:nvSpPr>
        <p:spPr>
          <a:xfrm>
            <a:off x="7431000" y="1113025"/>
            <a:ext cx="4154100" cy="5333100"/>
          </a:xfrm>
          <a:prstGeom prst="rect">
            <a:avLst/>
          </a:prstGeom>
          <a:noFill/>
          <a:ln>
            <a:noFill/>
          </a:ln>
        </p:spPr>
        <p:txBody>
          <a:bodyPr anchorCtr="0" anchor="t" bIns="45700" lIns="91425" spcFirstLastPara="1" rIns="91425" wrap="square" tIns="45700">
            <a:noAutofit/>
          </a:bodyPr>
          <a:lstStyle/>
          <a:p>
            <a:pPr indent="0" lvl="0" marL="0" rtl="0" algn="l">
              <a:lnSpc>
                <a:spcPct val="110000"/>
              </a:lnSpc>
              <a:spcBef>
                <a:spcPts val="0"/>
              </a:spcBef>
              <a:spcAft>
                <a:spcPts val="0"/>
              </a:spcAft>
              <a:buClr>
                <a:schemeClr val="dk1"/>
              </a:buClr>
              <a:buSzPts val="1100"/>
              <a:buFont typeface="Arial"/>
              <a:buNone/>
            </a:pPr>
            <a:r>
              <a:rPr b="1" lang="en-US" sz="2400" u="sng">
                <a:solidFill>
                  <a:srgbClr val="222222"/>
                </a:solidFill>
                <a:highlight>
                  <a:srgbClr val="FFFFFF"/>
                </a:highlight>
              </a:rPr>
              <a:t>countplot</a:t>
            </a:r>
            <a:r>
              <a:rPr lang="en-US" sz="2400" u="sng">
                <a:solidFill>
                  <a:srgbClr val="222222"/>
                </a:solidFill>
                <a:highlight>
                  <a:srgbClr val="FFFFFF"/>
                </a:highlight>
              </a:rPr>
              <a:t>.</a:t>
            </a:r>
            <a:r>
              <a:rPr lang="en-US" sz="2400">
                <a:solidFill>
                  <a:srgbClr val="222222"/>
                </a:solidFill>
                <a:highlight>
                  <a:srgbClr val="FFFFFF"/>
                </a:highlight>
              </a:rPr>
              <a:t> Show the counts of observations in each categorical bin using bars. A </a:t>
            </a:r>
            <a:r>
              <a:rPr b="1" lang="en-US" sz="2400">
                <a:solidFill>
                  <a:srgbClr val="222222"/>
                </a:solidFill>
                <a:highlight>
                  <a:srgbClr val="FFFFFF"/>
                </a:highlight>
              </a:rPr>
              <a:t>count plot</a:t>
            </a:r>
            <a:r>
              <a:rPr lang="en-US" sz="2400">
                <a:solidFill>
                  <a:srgbClr val="222222"/>
                </a:solidFill>
                <a:highlight>
                  <a:srgbClr val="FFFFFF"/>
                </a:highlight>
              </a:rPr>
              <a:t> can be thought of as a histogram across a categoric</a:t>
            </a:r>
            <a:r>
              <a:rPr lang="en-US" sz="2400">
                <a:solidFill>
                  <a:srgbClr val="222222"/>
                </a:solidFill>
                <a:highlight>
                  <a:srgbClr val="FFFFFF"/>
                </a:highlight>
              </a:rPr>
              <a:t>al</a:t>
            </a:r>
            <a:r>
              <a:rPr lang="en-US" sz="2400">
                <a:solidFill>
                  <a:srgbClr val="222222"/>
                </a:solidFill>
                <a:highlight>
                  <a:srgbClr val="FFFFFF"/>
                </a:highlight>
              </a:rPr>
              <a:t>.</a:t>
            </a:r>
            <a:endParaRPr sz="2400">
              <a:solidFill>
                <a:srgbClr val="212529"/>
              </a:solidFill>
              <a:highlight>
                <a:schemeClr val="lt1"/>
              </a:highlight>
            </a:endParaRPr>
          </a:p>
        </p:txBody>
      </p:sp>
      <p:pic>
        <p:nvPicPr>
          <p:cNvPr id="170" name="Google Shape;170;p20"/>
          <p:cNvPicPr preferRelativeResize="0"/>
          <p:nvPr/>
        </p:nvPicPr>
        <p:blipFill>
          <a:blip r:embed="rId4">
            <a:alphaModFix/>
          </a:blip>
          <a:stretch>
            <a:fillRect/>
          </a:stretch>
        </p:blipFill>
        <p:spPr>
          <a:xfrm>
            <a:off x="152400" y="1113024"/>
            <a:ext cx="7278600" cy="4933612"/>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1"/>
          <p:cNvSpPr txBox="1"/>
          <p:nvPr>
            <p:ph type="title"/>
          </p:nvPr>
        </p:nvSpPr>
        <p:spPr>
          <a:xfrm>
            <a:off x="2268636" y="365126"/>
            <a:ext cx="7720200" cy="595500"/>
          </a:xfrm>
          <a:prstGeom prst="rect">
            <a:avLst/>
          </a:prstGeom>
          <a:solidFill>
            <a:schemeClr val="accent6"/>
          </a:solidFill>
          <a:ln cap="flat" cmpd="sng" w="25400">
            <a:solidFill>
              <a:srgbClr val="517E33"/>
            </a:solidFill>
            <a:prstDash val="solid"/>
            <a:round/>
            <a:headEnd len="sm" w="sm" type="none"/>
            <a:tailEnd len="sm" w="sm" type="none"/>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959"/>
              <a:buFont typeface="Calibri"/>
              <a:buNone/>
            </a:pPr>
            <a:r>
              <a:rPr lang="en-US" sz="3959">
                <a:solidFill>
                  <a:schemeClr val="lt1"/>
                </a:solidFill>
              </a:rPr>
              <a:t>Splitting Data</a:t>
            </a:r>
            <a:r>
              <a:rPr lang="en-US" sz="3959">
                <a:solidFill>
                  <a:schemeClr val="lt1"/>
                </a:solidFill>
                <a:latin typeface="Calibri"/>
                <a:ea typeface="Calibri"/>
                <a:cs typeface="Calibri"/>
                <a:sym typeface="Calibri"/>
              </a:rPr>
              <a:t> </a:t>
            </a:r>
            <a:endParaRPr sz="3959"/>
          </a:p>
        </p:txBody>
      </p:sp>
      <p:pic>
        <p:nvPicPr>
          <p:cNvPr id="177" name="Google Shape;177;p21"/>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178" name="Google Shape;178;p21"/>
          <p:cNvSpPr txBox="1"/>
          <p:nvPr>
            <p:ph idx="1" type="body"/>
          </p:nvPr>
        </p:nvSpPr>
        <p:spPr>
          <a:xfrm>
            <a:off x="429750" y="3240975"/>
            <a:ext cx="11155200" cy="32052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800"/>
              <a:buNone/>
            </a:pPr>
            <a:r>
              <a:rPr lang="en-US" sz="1800">
                <a:solidFill>
                  <a:srgbClr val="212529"/>
                </a:solidFill>
                <a:highlight>
                  <a:srgbClr val="FFFFFF"/>
                </a:highlight>
              </a:rPr>
              <a:t>Python has a library sklearn which contains a function ‘train_test_split’. This function is used to Split arrays or matrices into random train and test subsets.</a:t>
            </a:r>
            <a:endParaRPr sz="1800">
              <a:solidFill>
                <a:srgbClr val="212529"/>
              </a:solidFill>
              <a:highlight>
                <a:srgbClr val="FFFFFF"/>
              </a:highlight>
            </a:endParaRPr>
          </a:p>
          <a:p>
            <a:pPr indent="0" lvl="0" marL="0" rtl="0" algn="l">
              <a:lnSpc>
                <a:spcPct val="90000"/>
              </a:lnSpc>
              <a:spcBef>
                <a:spcPts val="0"/>
              </a:spcBef>
              <a:spcAft>
                <a:spcPts val="0"/>
              </a:spcAft>
              <a:buClr>
                <a:schemeClr val="dk1"/>
              </a:buClr>
              <a:buSzPts val="1100"/>
              <a:buFont typeface="Arial"/>
              <a:buNone/>
            </a:pPr>
            <a:r>
              <a:t/>
            </a:r>
            <a:endParaRPr b="1" sz="1800">
              <a:solidFill>
                <a:srgbClr val="212529"/>
              </a:solidFill>
              <a:highlight>
                <a:srgbClr val="FFFFFF"/>
              </a:highlight>
            </a:endParaRPr>
          </a:p>
          <a:p>
            <a:pPr indent="0" lvl="0" marL="0" rtl="0" algn="l">
              <a:lnSpc>
                <a:spcPct val="90000"/>
              </a:lnSpc>
              <a:spcBef>
                <a:spcPts val="0"/>
              </a:spcBef>
              <a:spcAft>
                <a:spcPts val="0"/>
              </a:spcAft>
              <a:buClr>
                <a:schemeClr val="dk1"/>
              </a:buClr>
              <a:buSzPts val="1100"/>
              <a:buFont typeface="Arial"/>
              <a:buNone/>
            </a:pPr>
            <a:r>
              <a:rPr b="1" lang="en-US" sz="1800">
                <a:solidFill>
                  <a:srgbClr val="212529"/>
                </a:solidFill>
                <a:highlight>
                  <a:srgbClr val="FFFFFF"/>
                </a:highlight>
              </a:rPr>
              <a:t>test_size </a:t>
            </a:r>
            <a:r>
              <a:rPr b="1" i="1" lang="en-US" sz="1800">
                <a:solidFill>
                  <a:srgbClr val="212529"/>
                </a:solidFill>
                <a:highlight>
                  <a:srgbClr val="FFFFFF"/>
                </a:highlight>
              </a:rPr>
              <a:t>float or int, default=None:</a:t>
            </a:r>
            <a:endParaRPr b="1" i="1" sz="1800">
              <a:solidFill>
                <a:srgbClr val="212529"/>
              </a:solidFill>
              <a:highlight>
                <a:srgbClr val="FFFFFF"/>
              </a:highlight>
            </a:endParaRPr>
          </a:p>
          <a:p>
            <a:pPr indent="0" lvl="0" marL="0" rtl="0" algn="l">
              <a:lnSpc>
                <a:spcPct val="115000"/>
              </a:lnSpc>
              <a:spcBef>
                <a:spcPts val="0"/>
              </a:spcBef>
              <a:spcAft>
                <a:spcPts val="0"/>
              </a:spcAft>
              <a:buClr>
                <a:schemeClr val="dk1"/>
              </a:buClr>
              <a:buSzPts val="1100"/>
              <a:buNone/>
            </a:pPr>
            <a:r>
              <a:rPr lang="en-US" sz="1800">
                <a:solidFill>
                  <a:srgbClr val="212529"/>
                </a:solidFill>
                <a:highlight>
                  <a:srgbClr val="FFFFFF"/>
                </a:highlight>
              </a:rPr>
              <a:t>If float, should be between 0.0 and 1.0 and represent the proportion of the dataset to include in the test split. If int, represents the absolute number of test samples. If None, the value is set to the complement of the train size. If </a:t>
            </a:r>
            <a:r>
              <a:rPr lang="en-US" sz="1800">
                <a:solidFill>
                  <a:srgbClr val="222222"/>
                </a:solidFill>
                <a:highlight>
                  <a:srgbClr val="FFFFFF"/>
                </a:highlight>
              </a:rPr>
              <a:t>train_size</a:t>
            </a:r>
            <a:r>
              <a:rPr lang="en-US" sz="1800">
                <a:solidFill>
                  <a:srgbClr val="212529"/>
                </a:solidFill>
                <a:highlight>
                  <a:srgbClr val="FFFFFF"/>
                </a:highlight>
              </a:rPr>
              <a:t> is also None, it will be set to 0.25.</a:t>
            </a:r>
            <a:endParaRPr sz="1800">
              <a:solidFill>
                <a:srgbClr val="212529"/>
              </a:solidFill>
              <a:highlight>
                <a:srgbClr val="FFFFFF"/>
              </a:highlight>
            </a:endParaRPr>
          </a:p>
          <a:p>
            <a:pPr indent="0" lvl="0" marL="0" rtl="0" algn="l">
              <a:lnSpc>
                <a:spcPct val="115000"/>
              </a:lnSpc>
              <a:spcBef>
                <a:spcPts val="1200"/>
              </a:spcBef>
              <a:spcAft>
                <a:spcPts val="0"/>
              </a:spcAft>
              <a:buClr>
                <a:schemeClr val="dk1"/>
              </a:buClr>
              <a:buSzPts val="1100"/>
              <a:buNone/>
            </a:pPr>
            <a:r>
              <a:rPr b="1" lang="en-US" sz="1800">
                <a:solidFill>
                  <a:srgbClr val="212529"/>
                </a:solidFill>
                <a:highlight>
                  <a:srgbClr val="FFFFFF"/>
                </a:highlight>
              </a:rPr>
              <a:t>random_state </a:t>
            </a:r>
            <a:r>
              <a:rPr b="1" i="1" lang="en-US" sz="1800">
                <a:solidFill>
                  <a:srgbClr val="212529"/>
                </a:solidFill>
                <a:highlight>
                  <a:srgbClr val="FFFFFF"/>
                </a:highlight>
              </a:rPr>
              <a:t>int or RandomState instance, default=None</a:t>
            </a:r>
            <a:endParaRPr b="1" i="1" sz="1800">
              <a:solidFill>
                <a:srgbClr val="212529"/>
              </a:solidFill>
              <a:highlight>
                <a:srgbClr val="FFFFFF"/>
              </a:highlight>
            </a:endParaRPr>
          </a:p>
          <a:p>
            <a:pPr indent="0" lvl="0" marL="0" rtl="0" algn="l">
              <a:lnSpc>
                <a:spcPct val="115000"/>
              </a:lnSpc>
              <a:spcBef>
                <a:spcPts val="1200"/>
              </a:spcBef>
              <a:spcAft>
                <a:spcPts val="0"/>
              </a:spcAft>
              <a:buClr>
                <a:schemeClr val="dk1"/>
              </a:buClr>
              <a:buSzPts val="1100"/>
              <a:buFont typeface="Arial"/>
              <a:buNone/>
            </a:pPr>
            <a:r>
              <a:rPr lang="en-US" sz="1800">
                <a:solidFill>
                  <a:srgbClr val="212529"/>
                </a:solidFill>
                <a:highlight>
                  <a:srgbClr val="FFFFFF"/>
                </a:highlight>
              </a:rPr>
              <a:t>Controls the shuffling applied to the data before applying the split. Pass an int for reproducible output across multiple function calls. </a:t>
            </a:r>
            <a:endParaRPr sz="1800">
              <a:solidFill>
                <a:srgbClr val="212529"/>
              </a:solidFill>
              <a:highlight>
                <a:srgbClr val="FFFFFF"/>
              </a:highlight>
            </a:endParaRPr>
          </a:p>
          <a:p>
            <a:pPr indent="-50800" lvl="0" marL="228600" rtl="0" algn="l">
              <a:lnSpc>
                <a:spcPct val="90000"/>
              </a:lnSpc>
              <a:spcBef>
                <a:spcPts val="1200"/>
              </a:spcBef>
              <a:spcAft>
                <a:spcPts val="0"/>
              </a:spcAft>
              <a:buClr>
                <a:schemeClr val="dk1"/>
              </a:buClr>
              <a:buSzPts val="2800"/>
              <a:buNone/>
            </a:pPr>
            <a:r>
              <a:t/>
            </a:r>
            <a:endParaRPr sz="1800">
              <a:solidFill>
                <a:srgbClr val="212529"/>
              </a:solidFill>
              <a:highlight>
                <a:srgbClr val="FFFFFF"/>
              </a:highlight>
            </a:endParaRPr>
          </a:p>
        </p:txBody>
      </p:sp>
      <p:pic>
        <p:nvPicPr>
          <p:cNvPr id="179" name="Google Shape;179;p21"/>
          <p:cNvPicPr preferRelativeResize="0"/>
          <p:nvPr/>
        </p:nvPicPr>
        <p:blipFill>
          <a:blip r:embed="rId4">
            <a:alphaModFix/>
          </a:blip>
          <a:stretch>
            <a:fillRect/>
          </a:stretch>
        </p:blipFill>
        <p:spPr>
          <a:xfrm>
            <a:off x="1069138" y="1454150"/>
            <a:ext cx="10119175" cy="9461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