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C25AC8A-69E7-4C8E-A88D-8D2A8B9433BB}">
  <a:tblStyle styleId="{6C25AC8A-69E7-4C8E-A88D-8D2A8B9433B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91377ba6d_0_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891377ba6d_0_4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891377ba6d_0_4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91377ba6d_0_5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891377ba6d_0_5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891377ba6d_0_5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891377ba6d_0_6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g891377ba6d_0_6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891377ba6d_0_6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891377ba6d_0_6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891377ba6d_0_6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891377ba6d_0_6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91377ba6d_0_7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891377ba6d_0_7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891377ba6d_0_7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891377ba6d_0_8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g891377ba6d_0_8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891377ba6d_0_8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891377ba6d_0_8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g891377ba6d_0_8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891377ba6d_0_8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891377ba6d_0_9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891377ba6d_0_9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891377ba6d_0_9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891377ba6d_0_10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g891377ba6d_0_10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891377ba6d_0_10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91377ba6d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891377ba6d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891377ba6d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91377ba6d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891377ba6d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891377ba6d_0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91377ba6d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891377ba6d_0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891377ba6d_0_1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a1ea57a50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8a1ea57a50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8a1ea57a50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91377ba6d_0_3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891377ba6d_0_3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891377ba6d_0_3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 Id="rId4" Type="http://schemas.openxmlformats.org/officeDocument/2006/relationships/image" Target="../media/image3.png"/><Relationship Id="rId9"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9.png"/><Relationship Id="rId8"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22.png"/><Relationship Id="rId5"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23.png"/><Relationship Id="rId5"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25.png"/><Relationship Id="rId5"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hyperlink" Target="https://scikit-learn.org/stable/modules/generated/sklearn.preprocessing.MinMaxScaler.html#sklearn.preprocessing.MinMaxScaler.fit" TargetMode="External"/><Relationship Id="rId5" Type="http://schemas.openxmlformats.org/officeDocument/2006/relationships/hyperlink" Target="https://scikit-learn.org/stable/modules/generated/sklearn.preprocessing.MinMaxScaler.html#sklearn.preprocessing.MinMaxScaler.transform" TargetMode="External"/><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90" name="Google Shape;90;p13"/>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92" name="Google Shape;92;p13"/>
          <p:cNvGrpSpPr/>
          <p:nvPr/>
        </p:nvGrpSpPr>
        <p:grpSpPr>
          <a:xfrm>
            <a:off x="855352" y="3208850"/>
            <a:ext cx="4993082" cy="1083164"/>
            <a:chOff x="855352" y="3208850"/>
            <a:chExt cx="4993082" cy="1083164"/>
          </a:xfrm>
        </p:grpSpPr>
        <p:sp>
          <p:nvSpPr>
            <p:cNvPr id="93" name="Google Shape;93;p13"/>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94" name="Google Shape;94;p13"/>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95" name="Google Shape;95;p13"/>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96" name="Google Shape;96;p13"/>
          <p:cNvGrpSpPr/>
          <p:nvPr/>
        </p:nvGrpSpPr>
        <p:grpSpPr>
          <a:xfrm>
            <a:off x="6965811" y="3208850"/>
            <a:ext cx="4173960" cy="1083164"/>
            <a:chOff x="6965811" y="3208850"/>
            <a:chExt cx="4173960" cy="1083164"/>
          </a:xfrm>
        </p:grpSpPr>
        <p:pic>
          <p:nvPicPr>
            <p:cNvPr descr="Email Icons - Free Download, PNG and SVG" id="97" name="Google Shape;97;p13"/>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98" name="Google Shape;98;p13"/>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99" name="Google Shape;99;p13"/>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00" name="Google Shape;100;p13"/>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01" name="Google Shape;101;p13"/>
          <p:cNvGrpSpPr/>
          <p:nvPr/>
        </p:nvGrpSpPr>
        <p:grpSpPr>
          <a:xfrm>
            <a:off x="3046148" y="5755558"/>
            <a:ext cx="5584964" cy="675566"/>
            <a:chOff x="3046148" y="5755558"/>
            <a:chExt cx="5584964" cy="675566"/>
          </a:xfrm>
        </p:grpSpPr>
        <p:pic>
          <p:nvPicPr>
            <p:cNvPr descr="Call, contact us, phone icon" id="102" name="Google Shape;102;p13"/>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03" name="Google Shape;103;p13"/>
            <p:cNvSpPr/>
            <p:nvPr/>
          </p:nvSpPr>
          <p:spPr>
            <a:xfrm>
              <a:off x="4190473" y="5857460"/>
              <a:ext cx="4440639" cy="4462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300" u="none" cap="none" strike="noStrike">
                  <a:solidFill>
                    <a:schemeClr val="dk1"/>
                  </a:solidFill>
                  <a:latin typeface="Calibri"/>
                  <a:ea typeface="Calibri"/>
                  <a:cs typeface="Calibri"/>
                  <a:sym typeface="Calibri"/>
                </a:rPr>
                <a:t>+91 9967478289 / +91 9167769993</a:t>
              </a:r>
              <a:endParaRPr/>
            </a:p>
          </p:txBody>
        </p:sp>
      </p:grpSp>
      <p:pic>
        <p:nvPicPr>
          <p:cNvPr id="104" name="Google Shape;104;p13"/>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05" name="Google Shape;105;p13"/>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06" name="Google Shape;106;p13"/>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07" name="Google Shape;107;p13"/>
          <p:cNvGraphicFramePr/>
          <p:nvPr/>
        </p:nvGraphicFramePr>
        <p:xfrm>
          <a:off x="1784434" y="1373406"/>
          <a:ext cx="3000000" cy="3000000"/>
        </p:xfrm>
        <a:graphic>
          <a:graphicData uri="http://schemas.openxmlformats.org/drawingml/2006/table">
            <a:tbl>
              <a:tblPr bandRow="1" firstRow="1">
                <a:noFill/>
                <a:tableStyleId>{6C25AC8A-69E7-4C8E-A88D-8D2A8B9433BB}</a:tableStyleId>
              </a:tblPr>
              <a:tblGrid>
                <a:gridCol w="2032000"/>
                <a:gridCol w="2032000"/>
                <a:gridCol w="2032000"/>
                <a:gridCol w="2032000"/>
              </a:tblGrid>
              <a:tr h="370850">
                <a:tc>
                  <a:txBody>
                    <a:bodyPr/>
                    <a:lstStyle/>
                    <a:p>
                      <a:pPr indent="0" lvl="0" marL="0" marR="0" rtl="0" algn="ctr">
                        <a:spcBef>
                          <a:spcPts val="0"/>
                        </a:spcBef>
                        <a:spcAft>
                          <a:spcPts val="0"/>
                        </a:spcAft>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08" name="Google Shape;108;p13"/>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86" name="Google Shape;186;p2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87" name="Google Shape;187;p22"/>
          <p:cNvSpPr txBox="1"/>
          <p:nvPr>
            <p:ph idx="1" type="body"/>
          </p:nvPr>
        </p:nvSpPr>
        <p:spPr>
          <a:xfrm>
            <a:off x="429750" y="3706550"/>
            <a:ext cx="11155200" cy="27396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r>
              <a:rPr lang="en-US" sz="3000">
                <a:solidFill>
                  <a:srgbClr val="212529"/>
                </a:solidFill>
                <a:highlight>
                  <a:srgbClr val="FFFFFF"/>
                </a:highlight>
              </a:rPr>
              <a:t>WE ARE USING THE SVM ALGORITHM.</a:t>
            </a:r>
            <a:endParaRPr sz="3000">
              <a:solidFill>
                <a:srgbClr val="212529"/>
              </a:solidFill>
              <a:highlight>
                <a:srgbClr val="FFFFFF"/>
              </a:highlight>
            </a:endParaRPr>
          </a:p>
          <a:p>
            <a:pPr indent="-50800" lvl="0" marL="228600" rtl="0" algn="ctr">
              <a:lnSpc>
                <a:spcPct val="90000"/>
              </a:lnSpc>
              <a:spcBef>
                <a:spcPts val="1200"/>
              </a:spcBef>
              <a:spcAft>
                <a:spcPts val="0"/>
              </a:spcAft>
              <a:buClr>
                <a:schemeClr val="dk1"/>
              </a:buClr>
              <a:buSzPts val="2800"/>
              <a:buNone/>
            </a:pPr>
            <a:r>
              <a:t/>
            </a:r>
            <a:endParaRPr sz="3000">
              <a:solidFill>
                <a:srgbClr val="212529"/>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Fitting the model to trained dataset</a:t>
            </a:r>
            <a:r>
              <a:rPr lang="en-US" sz="3959">
                <a:solidFill>
                  <a:schemeClr val="lt1"/>
                </a:solidFill>
                <a:latin typeface="Calibri"/>
                <a:ea typeface="Calibri"/>
                <a:cs typeface="Calibri"/>
                <a:sym typeface="Calibri"/>
              </a:rPr>
              <a:t> </a:t>
            </a:r>
            <a:endParaRPr sz="3959"/>
          </a:p>
        </p:txBody>
      </p:sp>
      <p:pic>
        <p:nvPicPr>
          <p:cNvPr id="194" name="Google Shape;194;p2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95" name="Google Shape;195;p23"/>
          <p:cNvSpPr txBox="1"/>
          <p:nvPr>
            <p:ph idx="1" type="body"/>
          </p:nvPr>
        </p:nvSpPr>
        <p:spPr>
          <a:xfrm>
            <a:off x="429750" y="4154200"/>
            <a:ext cx="11155200" cy="2292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have used the fit() function to fit our model to the training dataset and hence passed the parameters for the same.</a:t>
            </a:r>
            <a:endParaRPr sz="2400">
              <a:solidFill>
                <a:srgbClr val="212529"/>
              </a:solidFill>
              <a:highlight>
                <a:srgbClr val="FFFFFF"/>
              </a:highlight>
            </a:endParaRPr>
          </a:p>
        </p:txBody>
      </p:sp>
      <p:pic>
        <p:nvPicPr>
          <p:cNvPr id="196" name="Google Shape;196;p23"/>
          <p:cNvPicPr preferRelativeResize="0"/>
          <p:nvPr/>
        </p:nvPicPr>
        <p:blipFill>
          <a:blip r:embed="rId4">
            <a:alphaModFix/>
          </a:blip>
          <a:stretch>
            <a:fillRect/>
          </a:stretch>
        </p:blipFill>
        <p:spPr>
          <a:xfrm>
            <a:off x="2268625" y="1113024"/>
            <a:ext cx="7165305" cy="3041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Saving the model</a:t>
            </a:r>
            <a:endParaRPr sz="3959"/>
          </a:p>
        </p:txBody>
      </p:sp>
      <p:pic>
        <p:nvPicPr>
          <p:cNvPr id="203" name="Google Shape;203;p2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04" name="Google Shape;204;p24"/>
          <p:cNvSpPr txBox="1"/>
          <p:nvPr>
            <p:ph idx="1" type="body"/>
          </p:nvPr>
        </p:nvSpPr>
        <p:spPr>
          <a:xfrm>
            <a:off x="429750" y="4942050"/>
            <a:ext cx="11155200" cy="1504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can use the Pickle library in Python to save our model. In this code we can see that the model has been saved as a string.</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So, first we save the model as a string, then we load it and use it to make predictions.</a:t>
            </a:r>
            <a:endParaRPr sz="2400">
              <a:solidFill>
                <a:srgbClr val="212529"/>
              </a:solidFill>
              <a:highlight>
                <a:srgbClr val="FFFFFF"/>
              </a:highlight>
            </a:endParaRPr>
          </a:p>
        </p:txBody>
      </p:sp>
      <p:pic>
        <p:nvPicPr>
          <p:cNvPr id="205" name="Google Shape;205;p24"/>
          <p:cNvPicPr preferRelativeResize="0"/>
          <p:nvPr/>
        </p:nvPicPr>
        <p:blipFill>
          <a:blip r:embed="rId4">
            <a:alphaModFix/>
          </a:blip>
          <a:stretch>
            <a:fillRect/>
          </a:stretch>
        </p:blipFill>
        <p:spPr>
          <a:xfrm>
            <a:off x="2285951" y="1130300"/>
            <a:ext cx="7720200" cy="3642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Confusion Matrix</a:t>
            </a:r>
            <a:endParaRPr sz="3959"/>
          </a:p>
        </p:txBody>
      </p:sp>
      <p:pic>
        <p:nvPicPr>
          <p:cNvPr id="212" name="Google Shape;212;p2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13" name="Google Shape;213;p25"/>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Confusion Matrix function is present in the sklearn library of Python. </a:t>
            </a:r>
            <a:r>
              <a:rPr lang="en-US" sz="2400">
                <a:solidFill>
                  <a:srgbClr val="222222"/>
                </a:solidFill>
                <a:highlight>
                  <a:srgbClr val="FFFFFF"/>
                </a:highlight>
              </a:rPr>
              <a:t>A </a:t>
            </a:r>
            <a:r>
              <a:rPr b="1" lang="en-US" sz="2400">
                <a:solidFill>
                  <a:srgbClr val="222222"/>
                </a:solidFill>
                <a:highlight>
                  <a:srgbClr val="FFFFFF"/>
                </a:highlight>
              </a:rPr>
              <a:t>confusion matrix</a:t>
            </a:r>
            <a:r>
              <a:rPr lang="en-US" sz="2400">
                <a:solidFill>
                  <a:srgbClr val="222222"/>
                </a:solidFill>
                <a:highlight>
                  <a:srgbClr val="FFFFFF"/>
                </a:highlight>
              </a:rPr>
              <a:t> is a table that is often used to describe the performance of a classification model (or “classifier”) on a set of test data for which the true values are known. It allows the visualization of the performance of an algorithm.</a:t>
            </a:r>
            <a:endParaRPr sz="2400">
              <a:solidFill>
                <a:srgbClr val="222222"/>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222222"/>
              </a:solidFill>
              <a:highlight>
                <a:srgbClr val="FFFFFF"/>
              </a:highlight>
            </a:endParaRPr>
          </a:p>
        </p:txBody>
      </p:sp>
      <p:pic>
        <p:nvPicPr>
          <p:cNvPr id="214" name="Google Shape;214;p25"/>
          <p:cNvPicPr preferRelativeResize="0"/>
          <p:nvPr/>
        </p:nvPicPr>
        <p:blipFill>
          <a:blip r:embed="rId4">
            <a:alphaModFix/>
          </a:blip>
          <a:stretch>
            <a:fillRect/>
          </a:stretch>
        </p:blipFill>
        <p:spPr>
          <a:xfrm>
            <a:off x="152400" y="1113025"/>
            <a:ext cx="11253725" cy="856625"/>
          </a:xfrm>
          <a:prstGeom prst="rect">
            <a:avLst/>
          </a:prstGeom>
          <a:noFill/>
          <a:ln>
            <a:noFill/>
          </a:ln>
        </p:spPr>
      </p:pic>
      <p:pic>
        <p:nvPicPr>
          <p:cNvPr id="215" name="Google Shape;215;p25"/>
          <p:cNvPicPr preferRelativeResize="0"/>
          <p:nvPr/>
        </p:nvPicPr>
        <p:blipFill>
          <a:blip r:embed="rId5">
            <a:alphaModFix/>
          </a:blip>
          <a:stretch>
            <a:fillRect/>
          </a:stretch>
        </p:blipFill>
        <p:spPr>
          <a:xfrm>
            <a:off x="3805225" y="2132000"/>
            <a:ext cx="3428800" cy="2129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Precision, Recall, Support, Fscore</a:t>
            </a:r>
            <a:endParaRPr sz="3959"/>
          </a:p>
        </p:txBody>
      </p:sp>
      <p:pic>
        <p:nvPicPr>
          <p:cNvPr id="222" name="Google Shape;222;p2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23" name="Google Shape;223;p26"/>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The </a:t>
            </a:r>
            <a:r>
              <a:rPr b="1" lang="en-US" sz="2100">
                <a:solidFill>
                  <a:srgbClr val="212529"/>
                </a:solidFill>
                <a:highlight>
                  <a:srgbClr val="FFFFFF"/>
                </a:highlight>
              </a:rPr>
              <a:t>precision</a:t>
            </a:r>
            <a:r>
              <a:rPr lang="en-US" sz="2100">
                <a:solidFill>
                  <a:srgbClr val="212529"/>
                </a:solidFill>
                <a:highlight>
                  <a:srgbClr val="FFFFFF"/>
                </a:highlight>
              </a:rPr>
              <a:t> is intuitively the ability of the classifier not to label as positive a sample that is negative. The </a:t>
            </a:r>
            <a:r>
              <a:rPr b="1" lang="en-US" sz="2100">
                <a:solidFill>
                  <a:srgbClr val="212529"/>
                </a:solidFill>
                <a:highlight>
                  <a:srgbClr val="FFFFFF"/>
                </a:highlight>
              </a:rPr>
              <a:t>recall</a:t>
            </a:r>
            <a:r>
              <a:rPr lang="en-US" sz="2100">
                <a:solidFill>
                  <a:srgbClr val="212529"/>
                </a:solidFill>
                <a:highlight>
                  <a:srgbClr val="FFFFFF"/>
                </a:highlight>
              </a:rPr>
              <a:t> is intuitively the ability of the classifier to find all the positive samples.The </a:t>
            </a:r>
            <a:r>
              <a:rPr b="1" lang="en-US" sz="2100">
                <a:solidFill>
                  <a:srgbClr val="212529"/>
                </a:solidFill>
                <a:highlight>
                  <a:srgbClr val="FFFFFF"/>
                </a:highlight>
              </a:rPr>
              <a:t>F-beta score</a:t>
            </a:r>
            <a:r>
              <a:rPr lang="en-US" sz="2100">
                <a:solidFill>
                  <a:srgbClr val="212529"/>
                </a:solidFill>
                <a:highlight>
                  <a:srgbClr val="FFFFFF"/>
                </a:highlight>
              </a:rPr>
              <a:t> can be interpreted as a weighted harmonic mean of the precision and recall, where an F-beta score reaches its best value at 1 and worst score at 0.The support is the number of occurrences of each class in </a:t>
            </a:r>
            <a:r>
              <a:rPr lang="en-US" sz="2100">
                <a:solidFill>
                  <a:srgbClr val="222222"/>
                </a:solidFill>
                <a:highlight>
                  <a:srgbClr val="FFFFFF"/>
                </a:highlight>
              </a:rPr>
              <a:t>y_true</a:t>
            </a:r>
            <a:r>
              <a:rPr lang="en-US" sz="2100">
                <a:solidFill>
                  <a:srgbClr val="212529"/>
                </a:solidFill>
                <a:highlight>
                  <a:srgbClr val="FFFFFF"/>
                </a:highlight>
              </a:rPr>
              <a:t>. We have used the </a:t>
            </a:r>
            <a:r>
              <a:rPr lang="en-US" sz="2100">
                <a:highlight>
                  <a:srgbClr val="FFFFFF"/>
                </a:highlight>
              </a:rPr>
              <a:t>classification_report</a:t>
            </a:r>
            <a:r>
              <a:rPr lang="en-US" sz="2100">
                <a:solidFill>
                  <a:srgbClr val="212529"/>
                </a:solidFill>
                <a:highlight>
                  <a:srgbClr val="FFFFFF"/>
                </a:highlight>
              </a:rPr>
              <a:t>() function for the same. </a:t>
            </a:r>
            <a:endParaRPr sz="2100">
              <a:solidFill>
                <a:srgbClr val="212529"/>
              </a:solidFill>
              <a:highlight>
                <a:srgbClr val="FFFFFF"/>
              </a:highlight>
            </a:endParaRPr>
          </a:p>
          <a:p>
            <a:pPr indent="-50800" lvl="0" marL="228600" rtl="0" algn="l">
              <a:spcBef>
                <a:spcPts val="0"/>
              </a:spcBef>
              <a:spcAft>
                <a:spcPts val="0"/>
              </a:spcAft>
              <a:buClr>
                <a:schemeClr val="dk1"/>
              </a:buClr>
              <a:buSzPts val="2800"/>
              <a:buNone/>
            </a:pPr>
            <a:r>
              <a:rPr lang="en-US" sz="2100">
                <a:highlight>
                  <a:srgbClr val="FFFFFF"/>
                </a:highlight>
              </a:rPr>
              <a:t>**In the same way we will calculate the confusion matrix, precision, recall, support and fscore for the test dataset.**</a:t>
            </a:r>
            <a:endParaRPr sz="1400">
              <a:solidFill>
                <a:srgbClr val="212529"/>
              </a:solidFill>
              <a:highlight>
                <a:srgbClr val="FFFFFF"/>
              </a:highlight>
            </a:endParaRPr>
          </a:p>
        </p:txBody>
      </p:sp>
      <p:pic>
        <p:nvPicPr>
          <p:cNvPr id="224" name="Google Shape;224;p26"/>
          <p:cNvPicPr preferRelativeResize="0"/>
          <p:nvPr/>
        </p:nvPicPr>
        <p:blipFill>
          <a:blip r:embed="rId4">
            <a:alphaModFix/>
          </a:blip>
          <a:stretch>
            <a:fillRect/>
          </a:stretch>
        </p:blipFill>
        <p:spPr>
          <a:xfrm>
            <a:off x="152400" y="1113025"/>
            <a:ext cx="11155200" cy="874550"/>
          </a:xfrm>
          <a:prstGeom prst="rect">
            <a:avLst/>
          </a:prstGeom>
          <a:noFill/>
          <a:ln>
            <a:noFill/>
          </a:ln>
        </p:spPr>
      </p:pic>
      <p:pic>
        <p:nvPicPr>
          <p:cNvPr id="225" name="Google Shape;225;p26"/>
          <p:cNvPicPr preferRelativeResize="0"/>
          <p:nvPr/>
        </p:nvPicPr>
        <p:blipFill>
          <a:blip r:embed="rId5">
            <a:alphaModFix/>
          </a:blip>
          <a:stretch>
            <a:fillRect/>
          </a:stretch>
        </p:blipFill>
        <p:spPr>
          <a:xfrm>
            <a:off x="2695050" y="1987575"/>
            <a:ext cx="4556875" cy="2436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Prediction</a:t>
            </a:r>
            <a:endParaRPr sz="3959"/>
          </a:p>
        </p:txBody>
      </p:sp>
      <p:pic>
        <p:nvPicPr>
          <p:cNvPr id="232" name="Google Shape;232;p2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33" name="Google Shape;233;p27"/>
          <p:cNvSpPr txBox="1"/>
          <p:nvPr>
            <p:ph idx="1" type="body"/>
          </p:nvPr>
        </p:nvSpPr>
        <p:spPr>
          <a:xfrm>
            <a:off x="429750" y="5461325"/>
            <a:ext cx="11155200" cy="984900"/>
          </a:xfrm>
          <a:prstGeom prst="rect">
            <a:avLst/>
          </a:prstGeom>
          <a:noFill/>
          <a:ln>
            <a:noFill/>
          </a:ln>
        </p:spPr>
        <p:txBody>
          <a:bodyPr anchorCtr="0" anchor="t" bIns="45700" lIns="91425" spcFirstLastPara="1" rIns="91425" wrap="square" tIns="45700">
            <a:noAutofit/>
          </a:bodyPr>
          <a:lstStyle/>
          <a:p>
            <a:pPr indent="-50800" lvl="0" marL="228600" rtl="0" algn="l">
              <a:spcBef>
                <a:spcPts val="0"/>
              </a:spcBef>
              <a:spcAft>
                <a:spcPts val="0"/>
              </a:spcAft>
              <a:buClr>
                <a:schemeClr val="dk1"/>
              </a:buClr>
              <a:buSzPts val="2800"/>
              <a:buNone/>
            </a:pPr>
            <a:r>
              <a:rPr lang="en-US" sz="2100">
                <a:solidFill>
                  <a:srgbClr val="212529"/>
                </a:solidFill>
                <a:highlight>
                  <a:srgbClr val="FFFFFF"/>
                </a:highlight>
              </a:rPr>
              <a:t>We have used the predict() function for making the predictions on our model.</a:t>
            </a:r>
            <a:endParaRPr sz="1400">
              <a:solidFill>
                <a:srgbClr val="212529"/>
              </a:solidFill>
              <a:highlight>
                <a:srgbClr val="FFFFFF"/>
              </a:highlight>
            </a:endParaRPr>
          </a:p>
        </p:txBody>
      </p:sp>
      <p:pic>
        <p:nvPicPr>
          <p:cNvPr id="234" name="Google Shape;234;p27"/>
          <p:cNvPicPr preferRelativeResize="0"/>
          <p:nvPr/>
        </p:nvPicPr>
        <p:blipFill>
          <a:blip r:embed="rId4">
            <a:alphaModFix/>
          </a:blip>
          <a:stretch>
            <a:fillRect/>
          </a:stretch>
        </p:blipFill>
        <p:spPr>
          <a:xfrm>
            <a:off x="502288" y="2348521"/>
            <a:ext cx="11010125" cy="1572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ph type="title"/>
          </p:nvPr>
        </p:nvSpPr>
        <p:spPr>
          <a:xfrm>
            <a:off x="1022855" y="763642"/>
            <a:ext cx="10146300" cy="202650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5400"/>
              <a:buFont typeface="Calibri"/>
              <a:buNone/>
            </a:pPr>
            <a:r>
              <a:rPr lang="en-US" sz="5400">
                <a:solidFill>
                  <a:srgbClr val="00B050"/>
                </a:solidFill>
              </a:rPr>
              <a:t>Evaluate, Tune and Improve Neural Network</a:t>
            </a:r>
            <a:br>
              <a:rPr lang="en-US" sz="5400"/>
            </a:br>
            <a:endParaRPr b="1" sz="5400">
              <a:solidFill>
                <a:srgbClr val="00B050"/>
              </a:solidFill>
            </a:endParaRPr>
          </a:p>
        </p:txBody>
      </p:sp>
      <p:pic>
        <p:nvPicPr>
          <p:cNvPr id="241" name="Google Shape;241;p2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42" name="Google Shape;242;p28"/>
          <p:cNvSpPr txBox="1"/>
          <p:nvPr/>
        </p:nvSpPr>
        <p:spPr>
          <a:xfrm>
            <a:off x="1110175" y="2940300"/>
            <a:ext cx="10059000" cy="3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u="sng">
                <a:solidFill>
                  <a:schemeClr val="dk1"/>
                </a:solidFill>
                <a:highlight>
                  <a:srgbClr val="FDFDFD"/>
                </a:highlight>
                <a:latin typeface="Calibri"/>
                <a:ea typeface="Calibri"/>
                <a:cs typeface="Calibri"/>
                <a:sym typeface="Calibri"/>
              </a:rPr>
              <a:t>score(X,Y)</a:t>
            </a:r>
            <a:r>
              <a:rPr lang="en-US" sz="2400">
                <a:solidFill>
                  <a:schemeClr val="dk1"/>
                </a:solidFill>
                <a:highlight>
                  <a:srgbClr val="FDFDFD"/>
                </a:highlight>
                <a:latin typeface="Calibri"/>
                <a:ea typeface="Calibri"/>
                <a:cs typeface="Calibri"/>
                <a:sym typeface="Calibri"/>
              </a:rPr>
              <a:t> internally calculates Y'=predictor.predict(X) and then compares Y' against Y to give an accuracy measure. This applies not only to logistic regression but to any other model.</a:t>
            </a:r>
            <a:endParaRPr sz="2400">
              <a:solidFill>
                <a:schemeClr val="dk1"/>
              </a:solidFill>
              <a:highlight>
                <a:srgbClr val="FDFDFD"/>
              </a:highlight>
              <a:latin typeface="Calibri"/>
              <a:ea typeface="Calibri"/>
              <a:cs typeface="Calibri"/>
              <a:sym typeface="Calibri"/>
            </a:endParaRPr>
          </a:p>
          <a:p>
            <a:pPr indent="0" lvl="0" marL="0" rtl="0" algn="l">
              <a:spcBef>
                <a:spcPts val="0"/>
              </a:spcBef>
              <a:spcAft>
                <a:spcPts val="0"/>
              </a:spcAft>
              <a:buNone/>
            </a:pPr>
            <a:r>
              <a:t/>
            </a:r>
            <a:endParaRPr sz="2400">
              <a:solidFill>
                <a:schemeClr val="dk1"/>
              </a:solidFill>
              <a:highlight>
                <a:srgbClr val="FDFDFD"/>
              </a:highlight>
              <a:latin typeface="Calibri"/>
              <a:ea typeface="Calibri"/>
              <a:cs typeface="Calibri"/>
              <a:sym typeface="Calibri"/>
            </a:endParaRPr>
          </a:p>
          <a:p>
            <a:pPr indent="0" lvl="0" marL="0" rtl="0" algn="l">
              <a:spcBef>
                <a:spcPts val="0"/>
              </a:spcBef>
              <a:spcAft>
                <a:spcPts val="0"/>
              </a:spcAft>
              <a:buNone/>
            </a:pPr>
            <a:r>
              <a:rPr lang="en-US" sz="2400">
                <a:solidFill>
                  <a:schemeClr val="dk1"/>
                </a:solidFill>
                <a:highlight>
                  <a:srgbClr val="FDFDFD"/>
                </a:highlight>
                <a:latin typeface="Calibri"/>
                <a:ea typeface="Calibri"/>
                <a:cs typeface="Calibri"/>
                <a:sym typeface="Calibri"/>
              </a:rPr>
              <a:t>We have used this function for calculating accuracy of our model.</a:t>
            </a:r>
            <a:endParaRPr sz="2400">
              <a:solidFill>
                <a:schemeClr val="dk1"/>
              </a:solidFill>
              <a:highlight>
                <a:srgbClr val="FDFDFD"/>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20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Calculating Efficiency:</a:t>
            </a:r>
            <a:endParaRPr>
              <a:solidFill>
                <a:srgbClr val="00B050"/>
              </a:solidFill>
            </a:endParaRPr>
          </a:p>
        </p:txBody>
      </p:sp>
      <p:sp>
        <p:nvSpPr>
          <p:cNvPr id="249" name="Google Shape;249;p29"/>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50" name="Google Shape;250;p2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1" name="Google Shape;251;p29"/>
          <p:cNvPicPr preferRelativeResize="0"/>
          <p:nvPr/>
        </p:nvPicPr>
        <p:blipFill>
          <a:blip r:embed="rId4">
            <a:alphaModFix/>
          </a:blip>
          <a:stretch>
            <a:fillRect/>
          </a:stretch>
        </p:blipFill>
        <p:spPr>
          <a:xfrm>
            <a:off x="1656500" y="1503000"/>
            <a:ext cx="6201900" cy="1952850"/>
          </a:xfrm>
          <a:prstGeom prst="rect">
            <a:avLst/>
          </a:prstGeom>
          <a:noFill/>
          <a:ln>
            <a:noFill/>
          </a:ln>
        </p:spPr>
      </p:pic>
      <p:pic>
        <p:nvPicPr>
          <p:cNvPr id="252" name="Google Shape;252;p29"/>
          <p:cNvPicPr preferRelativeResize="0"/>
          <p:nvPr/>
        </p:nvPicPr>
        <p:blipFill>
          <a:blip r:embed="rId5">
            <a:alphaModFix/>
          </a:blip>
          <a:stretch>
            <a:fillRect/>
          </a:stretch>
        </p:blipFill>
        <p:spPr>
          <a:xfrm>
            <a:off x="1656500" y="3741275"/>
            <a:ext cx="3607564" cy="2333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59" name="Google Shape;259;p30"/>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374650" lvl="0" marL="457200" rtl="0" algn="l">
              <a:lnSpc>
                <a:spcPct val="90000"/>
              </a:lnSpc>
              <a:spcBef>
                <a:spcPts val="0"/>
              </a:spcBef>
              <a:spcAft>
                <a:spcPts val="0"/>
              </a:spcAft>
              <a:buSzPts val="2300"/>
              <a:buFont typeface="Calibri"/>
              <a:buAutoNum type="arabicPeriod"/>
            </a:pPr>
            <a:r>
              <a:rPr b="1" lang="en-US" sz="2300"/>
              <a:t>When is SVM used?</a:t>
            </a:r>
            <a:endParaRPr b="1" sz="2300"/>
          </a:p>
          <a:p>
            <a:pPr indent="0" lvl="0" marL="457200" rtl="0" algn="l">
              <a:lnSpc>
                <a:spcPct val="115000"/>
              </a:lnSpc>
              <a:spcBef>
                <a:spcPts val="1400"/>
              </a:spcBef>
              <a:spcAft>
                <a:spcPts val="0"/>
              </a:spcAft>
              <a:buNone/>
            </a:pPr>
            <a:r>
              <a:rPr lang="en-US" sz="2300">
                <a:solidFill>
                  <a:srgbClr val="3E3E3E"/>
                </a:solidFill>
                <a:highlight>
                  <a:srgbClr val="FFFFFF"/>
                </a:highlight>
              </a:rPr>
              <a:t>SVM is a supervised machine learning algorithm which can be used for classification or regression problems. It uses a technique called the kernel trick to transform your data and then based on these transformations it finds an optimal boundary between the possible outputs.</a:t>
            </a:r>
            <a:endParaRPr sz="2300">
              <a:highlight>
                <a:srgbClr val="FFFFFF"/>
              </a:highlight>
            </a:endParaRPr>
          </a:p>
          <a:p>
            <a:pPr indent="-374650" lvl="0" marL="457200" rtl="0" algn="l">
              <a:lnSpc>
                <a:spcPct val="115000"/>
              </a:lnSpc>
              <a:spcBef>
                <a:spcPts val="1400"/>
              </a:spcBef>
              <a:spcAft>
                <a:spcPts val="0"/>
              </a:spcAft>
              <a:buSzPts val="2300"/>
              <a:buFont typeface="Calibri"/>
              <a:buAutoNum type="arabicPeriod"/>
            </a:pPr>
            <a:r>
              <a:rPr b="1" lang="en-US" sz="2300">
                <a:highlight>
                  <a:srgbClr val="FFFFFF"/>
                </a:highlight>
              </a:rPr>
              <a:t>What makes SVM unique?</a:t>
            </a:r>
            <a:endParaRPr b="1" sz="2300">
              <a:highlight>
                <a:srgbClr val="FFFFFF"/>
              </a:highlight>
            </a:endParaRPr>
          </a:p>
          <a:p>
            <a:pPr indent="0" lvl="0" marL="457200" rtl="0" algn="l">
              <a:lnSpc>
                <a:spcPct val="115000"/>
              </a:lnSpc>
              <a:spcBef>
                <a:spcPts val="1400"/>
              </a:spcBef>
              <a:spcAft>
                <a:spcPts val="0"/>
              </a:spcAft>
              <a:buNone/>
            </a:pPr>
            <a:r>
              <a:rPr lang="en-US" sz="2300">
                <a:solidFill>
                  <a:srgbClr val="3E3E3E"/>
                </a:solidFill>
                <a:highlight>
                  <a:srgbClr val="FFFFFF"/>
                </a:highlight>
              </a:rPr>
              <a:t>Well SVM it capable of doing both classification and regression.The benefit is that you can capture much more complex relationships between your datapoints without having to perform difficult transformations on your own. The downside is that the training time is much longer as it's much more computationally intensive.</a:t>
            </a:r>
            <a:endParaRPr sz="2300">
              <a:highlight>
                <a:srgbClr val="FFFFFF"/>
              </a:highlight>
            </a:endParaRPr>
          </a:p>
          <a:p>
            <a:pPr indent="0" lvl="0" marL="457200" rtl="0" algn="l">
              <a:lnSpc>
                <a:spcPct val="90000"/>
              </a:lnSpc>
              <a:spcBef>
                <a:spcPts val="1400"/>
              </a:spcBef>
              <a:spcAft>
                <a:spcPts val="0"/>
              </a:spcAft>
              <a:buNone/>
            </a:pPr>
            <a:r>
              <a:t/>
            </a:r>
            <a:endParaRPr sz="2300"/>
          </a:p>
          <a:p>
            <a:pPr indent="0" lvl="0" marL="457200" rtl="0" algn="l">
              <a:lnSpc>
                <a:spcPct val="90000"/>
              </a:lnSpc>
              <a:spcBef>
                <a:spcPts val="1000"/>
              </a:spcBef>
              <a:spcAft>
                <a:spcPts val="0"/>
              </a:spcAft>
              <a:buNone/>
            </a:pPr>
            <a:r>
              <a:t/>
            </a:r>
            <a:endParaRPr sz="2300"/>
          </a:p>
        </p:txBody>
      </p:sp>
      <p:pic>
        <p:nvPicPr>
          <p:cNvPr id="260" name="Google Shape;260;p3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1826425" y="1345525"/>
            <a:ext cx="9346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chemeClr val="dk1"/>
                </a:solidFill>
                <a:latin typeface="Calibri"/>
                <a:ea typeface="Calibri"/>
                <a:cs typeface="Calibri"/>
                <a:sym typeface="Calibri"/>
              </a:rPr>
              <a:t>Facial Recognition</a:t>
            </a:r>
            <a:endParaRPr b="1" sz="5400">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16" name="Google Shape;116;p14"/>
          <p:cNvSpPr txBox="1"/>
          <p:nvPr/>
        </p:nvSpPr>
        <p:spPr>
          <a:xfrm>
            <a:off x="4573670" y="3346316"/>
            <a:ext cx="178016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Relevant Image</a:t>
            </a:r>
            <a:endParaRPr i="1" sz="1800">
              <a:solidFill>
                <a:schemeClr val="dk1"/>
              </a:solidFill>
              <a:latin typeface="Calibri"/>
              <a:ea typeface="Calibri"/>
              <a:cs typeface="Calibri"/>
              <a:sym typeface="Calibri"/>
            </a:endParaRPr>
          </a:p>
        </p:txBody>
      </p:sp>
      <p:pic>
        <p:nvPicPr>
          <p:cNvPr id="117" name="Google Shape;117;p14"/>
          <p:cNvPicPr preferRelativeResize="0"/>
          <p:nvPr/>
        </p:nvPicPr>
        <p:blipFill>
          <a:blip r:embed="rId4">
            <a:alphaModFix/>
          </a:blip>
          <a:stretch>
            <a:fillRect/>
          </a:stretch>
        </p:blipFill>
        <p:spPr>
          <a:xfrm>
            <a:off x="1826426" y="3000950"/>
            <a:ext cx="9346800" cy="3112525"/>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24" name="Google Shape;124;p1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25" name="Google Shape;125;p15"/>
          <p:cNvSpPr txBox="1"/>
          <p:nvPr/>
        </p:nvSpPr>
        <p:spPr>
          <a:xfrm>
            <a:off x="533700" y="1601575"/>
            <a:ext cx="10820100" cy="4743000"/>
          </a:xfrm>
          <a:prstGeom prst="rect">
            <a:avLst/>
          </a:prstGeom>
          <a:noFill/>
          <a:ln>
            <a:noFill/>
          </a:ln>
        </p:spPr>
        <p:txBody>
          <a:bodyPr anchorCtr="0" anchor="t" bIns="91425" lIns="91425" spcFirstLastPara="1" rIns="91425" wrap="square" tIns="91425">
            <a:noAutofit/>
          </a:bodyPr>
          <a:lstStyle/>
          <a:p>
            <a:pPr indent="0" lvl="0" marL="0" rtl="0" algn="l">
              <a:lnSpc>
                <a:spcPct val="132352"/>
              </a:lnSpc>
              <a:spcBef>
                <a:spcPts val="0"/>
              </a:spcBef>
              <a:spcAft>
                <a:spcPts val="0"/>
              </a:spcAft>
              <a:buNone/>
            </a:pPr>
            <a:r>
              <a:rPr lang="en-US" sz="3000">
                <a:highlight>
                  <a:srgbClr val="FFFFFF"/>
                </a:highlight>
                <a:latin typeface="Calibri"/>
                <a:ea typeface="Calibri"/>
                <a:cs typeface="Calibri"/>
                <a:sym typeface="Calibri"/>
              </a:rPr>
              <a:t>The objective is build a machine to recognise the facial expressions of the person in the image provided using SVM.</a:t>
            </a:r>
            <a:endParaRPr sz="3000">
              <a:highlight>
                <a:srgbClr val="FFFFFF"/>
              </a:highlight>
              <a:latin typeface="Calibri"/>
              <a:ea typeface="Calibri"/>
              <a:cs typeface="Calibri"/>
              <a:sym typeface="Calibri"/>
            </a:endParaRPr>
          </a:p>
          <a:p>
            <a:pPr indent="0" lvl="0" marL="0" rtl="0" algn="l">
              <a:lnSpc>
                <a:spcPct val="132352"/>
              </a:lnSpc>
              <a:spcBef>
                <a:spcPts val="0"/>
              </a:spcBef>
              <a:spcAft>
                <a:spcPts val="0"/>
              </a:spcAft>
              <a:buNone/>
            </a:pPr>
            <a:r>
              <a:rPr lang="en-US" sz="3000">
                <a:highlight>
                  <a:srgbClr val="FFFFFF"/>
                </a:highlight>
                <a:latin typeface="Calibri"/>
                <a:ea typeface="Calibri"/>
                <a:cs typeface="Calibri"/>
                <a:sym typeface="Calibri"/>
              </a:rPr>
              <a:t>The objective of the support vector machine algorithm is to find a hyperplane in an N-dimensional space(N — the number of features) that distinctly classifies the data points.</a:t>
            </a:r>
            <a:endParaRPr sz="3000">
              <a:highlight>
                <a:srgbClr val="FFFFFF"/>
              </a:highlight>
              <a:latin typeface="Calibri"/>
              <a:ea typeface="Calibri"/>
              <a:cs typeface="Calibri"/>
              <a:sym typeface="Calibri"/>
            </a:endParaRPr>
          </a:p>
          <a:p>
            <a:pPr indent="0" lvl="0" marL="0" rtl="0" algn="l">
              <a:lnSpc>
                <a:spcPct val="132352"/>
              </a:lnSpc>
              <a:spcBef>
                <a:spcPts val="0"/>
              </a:spcBef>
              <a:spcAft>
                <a:spcPts val="0"/>
              </a:spcAft>
              <a:buNone/>
            </a:pPr>
            <a:r>
              <a:t/>
            </a:r>
            <a:endParaRPr sz="3000">
              <a:highlight>
                <a:srgbClr val="FFFFFF"/>
              </a:highlight>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p:nvPr/>
        </p:nvSpPr>
        <p:spPr>
          <a:xfrm>
            <a:off x="4688109" y="613492"/>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Working</a:t>
            </a:r>
            <a:endParaRPr/>
          </a:p>
        </p:txBody>
      </p:sp>
      <p:pic>
        <p:nvPicPr>
          <p:cNvPr id="132" name="Google Shape;132;p1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33" name="Google Shape;133;p16"/>
          <p:cNvSpPr txBox="1"/>
          <p:nvPr/>
        </p:nvSpPr>
        <p:spPr>
          <a:xfrm>
            <a:off x="411825" y="1929000"/>
            <a:ext cx="11119800" cy="4374000"/>
          </a:xfrm>
          <a:prstGeom prst="rect">
            <a:avLst/>
          </a:prstGeom>
          <a:noFill/>
          <a:ln>
            <a:noFill/>
          </a:ln>
        </p:spPr>
        <p:txBody>
          <a:bodyPr anchorCtr="0" anchor="t" bIns="91425" lIns="91425" spcFirstLastPara="1" rIns="91425" wrap="square" tIns="91425">
            <a:noAutofit/>
          </a:bodyPr>
          <a:lstStyle/>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FIRST STEP WAS TO COLLECT DATA FROM DIFFERENT SOURCES FOR OUR PROBLEM STATEMENT .</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HAVE TO CLEAN , PROCESS CATEGORICAL DATA AND NORMALISE IT.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SHOW VARIOUS ANALYSIS USING GRAPHS.</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SPLIT THE DATA INTO TRAINING AND TEST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SELECT AN ALGORITHM.</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FITTING THE MODEL TO TRAINING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SAVING THE MODEL</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TRAINED DATA W.R.T TRAIN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TEST THE TRAINED MODEL W.R.T TESTING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TEST DATA W.R.T TEST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Roboto"/>
              <a:buAutoNum type="arabicPeriod"/>
            </a:pPr>
            <a:r>
              <a:rPr lang="en-US" sz="2400">
                <a:highlight>
                  <a:srgbClr val="FFFFFF"/>
                </a:highlight>
                <a:latin typeface="Calibri"/>
                <a:ea typeface="Calibri"/>
                <a:cs typeface="Calibri"/>
                <a:sym typeface="Calibri"/>
              </a:rPr>
              <a:t>BASED ON THE GENERATED GRAPHS WE RECOGNISE THE EXPRESSIONS OF THE FACE.</a:t>
            </a:r>
            <a:endParaRPr>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40" name="Google Shape;140;p1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1" name="Google Shape;141;p17"/>
          <p:cNvSpPr txBox="1"/>
          <p:nvPr>
            <p:ph idx="1" type="body"/>
          </p:nvPr>
        </p:nvSpPr>
        <p:spPr>
          <a:xfrm>
            <a:off x="838200" y="5581325"/>
            <a:ext cx="10515600" cy="595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in the recognition of face expressions The source of dataset is sklearn.datasets.</a:t>
            </a:r>
            <a:endParaRPr/>
          </a:p>
        </p:txBody>
      </p:sp>
      <p:pic>
        <p:nvPicPr>
          <p:cNvPr id="142" name="Google Shape;142;p17"/>
          <p:cNvPicPr preferRelativeResize="0"/>
          <p:nvPr/>
        </p:nvPicPr>
        <p:blipFill>
          <a:blip r:embed="rId4">
            <a:alphaModFix/>
          </a:blip>
          <a:stretch>
            <a:fillRect/>
          </a:stretch>
        </p:blipFill>
        <p:spPr>
          <a:xfrm>
            <a:off x="152400" y="1113025"/>
            <a:ext cx="11522325" cy="42783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149" name="Google Shape;149;p1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0" name="Google Shape;150;p18"/>
          <p:cNvSpPr txBox="1"/>
          <p:nvPr>
            <p:ph idx="1" type="body"/>
          </p:nvPr>
        </p:nvSpPr>
        <p:spPr>
          <a:xfrm>
            <a:off x="838200" y="1825625"/>
            <a:ext cx="10335300" cy="36894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b="1"/>
          </a:p>
        </p:txBody>
      </p:sp>
      <p:sp>
        <p:nvSpPr>
          <p:cNvPr id="151" name="Google Shape;151;p18"/>
          <p:cNvSpPr txBox="1"/>
          <p:nvPr>
            <p:ph idx="2" type="body"/>
          </p:nvPr>
        </p:nvSpPr>
        <p:spPr>
          <a:xfrm>
            <a:off x="928350" y="5163450"/>
            <a:ext cx="10335300" cy="66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100"/>
              <a:t>The objective of a Linear SVC (Support Vector Classifier) is to fit to the data you provide, returning a "best fit" hyperplane that divides, or categorizes, your data. From there, after getting the hyperplane, you can then feed some features to your classifier to see what the "predicted" class is.</a:t>
            </a:r>
            <a:endParaRPr sz="2100"/>
          </a:p>
        </p:txBody>
      </p:sp>
      <p:pic>
        <p:nvPicPr>
          <p:cNvPr id="152" name="Google Shape;152;p18"/>
          <p:cNvPicPr preferRelativeResize="0"/>
          <p:nvPr/>
        </p:nvPicPr>
        <p:blipFill>
          <a:blip r:embed="rId4">
            <a:alphaModFix/>
          </a:blip>
          <a:stretch>
            <a:fillRect/>
          </a:stretch>
        </p:blipFill>
        <p:spPr>
          <a:xfrm>
            <a:off x="2959677" y="2201650"/>
            <a:ext cx="6272628" cy="2003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Normalise Data</a:t>
            </a:r>
            <a:r>
              <a:rPr lang="en-US" sz="3959">
                <a:solidFill>
                  <a:schemeClr val="lt1"/>
                </a:solidFill>
                <a:latin typeface="Calibri"/>
                <a:ea typeface="Calibri"/>
                <a:cs typeface="Calibri"/>
                <a:sym typeface="Calibri"/>
              </a:rPr>
              <a:t> </a:t>
            </a:r>
            <a:endParaRPr sz="3959"/>
          </a:p>
        </p:txBody>
      </p:sp>
      <p:pic>
        <p:nvPicPr>
          <p:cNvPr id="159" name="Google Shape;159;p1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0" name="Google Shape;160;p19"/>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000000"/>
                </a:solidFill>
                <a:highlight>
                  <a:srgbClr val="FFFFFF"/>
                </a:highlight>
              </a:rPr>
              <a:t>MinMaxScaler transforms features by scaling each feature to a given range.</a:t>
            </a:r>
            <a:endParaRPr sz="2400">
              <a:solidFill>
                <a:srgbClr val="000000"/>
              </a:solidFill>
              <a:highlight>
                <a:srgbClr val="FFFFFF"/>
              </a:highlight>
            </a:endParaRPr>
          </a:p>
          <a:p>
            <a:pPr indent="0" lvl="0" marL="0" rtl="0" algn="l">
              <a:lnSpc>
                <a:spcPct val="110000"/>
              </a:lnSpc>
              <a:spcBef>
                <a:spcPts val="1200"/>
              </a:spcBef>
              <a:spcAft>
                <a:spcPts val="0"/>
              </a:spcAft>
              <a:buNone/>
            </a:pPr>
            <a:r>
              <a:rPr b="1" lang="en-US" sz="2400" u="sng">
                <a:solidFill>
                  <a:srgbClr val="000000"/>
                </a:solidFill>
                <a:highlight>
                  <a:srgbClr val="FFFFFF"/>
                </a:highlight>
                <a:hlinkClick r:id="rId4">
                  <a:extLst>
                    <a:ext uri="{A12FA001-AC4F-418D-AE19-62706E023703}">
                      <ahyp:hlinkClr val="tx"/>
                    </a:ext>
                  </a:extLst>
                </a:hlinkClick>
              </a:rPr>
              <a:t>fit</a:t>
            </a:r>
            <a:r>
              <a:rPr lang="en-US" sz="2400">
                <a:solidFill>
                  <a:srgbClr val="000000"/>
                </a:solidFill>
                <a:highlight>
                  <a:srgbClr val="FFFFFF"/>
                </a:highlight>
              </a:rPr>
              <a:t>(self, X[, y]):</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Compute the minimum and maximum to be used for later scaling.</a:t>
            </a:r>
            <a:endParaRPr sz="2400">
              <a:solidFill>
                <a:srgbClr val="000000"/>
              </a:solidFill>
              <a:highlight>
                <a:srgbClr val="FFFFFF"/>
              </a:highlight>
            </a:endParaRPr>
          </a:p>
          <a:p>
            <a:pPr indent="0" lvl="0" marL="0" rtl="0" algn="l">
              <a:lnSpc>
                <a:spcPct val="110000"/>
              </a:lnSpc>
              <a:spcBef>
                <a:spcPts val="0"/>
              </a:spcBef>
              <a:spcAft>
                <a:spcPts val="0"/>
              </a:spcAft>
              <a:buNone/>
            </a:pPr>
            <a:r>
              <a:rPr b="1" lang="en-US" sz="2400">
                <a:solidFill>
                  <a:srgbClr val="000000"/>
                </a:solidFill>
                <a:highlight>
                  <a:srgbClr val="FFFFFF"/>
                </a:highlight>
                <a:uFill>
                  <a:noFill/>
                </a:uFill>
                <a:hlinkClick r:id="rId5">
                  <a:extLst>
                    <a:ext uri="{A12FA001-AC4F-418D-AE19-62706E023703}">
                      <ahyp:hlinkClr val="tx"/>
                    </a:ext>
                  </a:extLst>
                </a:hlinkClick>
              </a:rPr>
              <a:t>transform</a:t>
            </a:r>
            <a:r>
              <a:rPr lang="en-US" sz="2400">
                <a:solidFill>
                  <a:srgbClr val="000000"/>
                </a:solidFill>
                <a:highlight>
                  <a:srgbClr val="FFFFFF"/>
                </a:highlight>
              </a:rPr>
              <a:t>(self, X):</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Scale features of X according to feature_range.</a:t>
            </a:r>
            <a:endParaRPr sz="2400">
              <a:solidFill>
                <a:srgbClr val="000000"/>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000000"/>
              </a:solidFill>
              <a:highlight>
                <a:srgbClr val="FFFFFF"/>
              </a:highlight>
            </a:endParaRPr>
          </a:p>
        </p:txBody>
      </p:sp>
      <p:pic>
        <p:nvPicPr>
          <p:cNvPr id="161" name="Google Shape;161;p19"/>
          <p:cNvPicPr preferRelativeResize="0"/>
          <p:nvPr/>
        </p:nvPicPr>
        <p:blipFill>
          <a:blip r:embed="rId6">
            <a:alphaModFix/>
          </a:blip>
          <a:stretch>
            <a:fillRect/>
          </a:stretch>
        </p:blipFill>
        <p:spPr>
          <a:xfrm>
            <a:off x="152400" y="1113024"/>
            <a:ext cx="6957019" cy="533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a:t>
            </a:r>
            <a:r>
              <a:rPr lang="en-US" sz="3959">
                <a:solidFill>
                  <a:schemeClr val="lt1"/>
                </a:solidFill>
                <a:latin typeface="Calibri"/>
                <a:ea typeface="Calibri"/>
                <a:cs typeface="Calibri"/>
                <a:sym typeface="Calibri"/>
              </a:rPr>
              <a:t> </a:t>
            </a:r>
            <a:endParaRPr sz="3959"/>
          </a:p>
        </p:txBody>
      </p:sp>
      <p:pic>
        <p:nvPicPr>
          <p:cNvPr id="168" name="Google Shape;168;p2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9" name="Google Shape;169;p20"/>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100"/>
              <a:buFont typeface="Arial"/>
              <a:buNone/>
            </a:pPr>
            <a:r>
              <a:rPr lang="en-US" sz="2000">
                <a:solidFill>
                  <a:srgbClr val="212529"/>
                </a:solidFill>
                <a:highlight>
                  <a:schemeClr val="lt1"/>
                </a:highlight>
              </a:rPr>
              <a:t>Here we have created a graph for data using matplotlib library of Python.</a:t>
            </a:r>
            <a:endParaRPr sz="20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b="1" lang="en-US" sz="2000">
                <a:solidFill>
                  <a:srgbClr val="333333"/>
                </a:solidFill>
                <a:highlight>
                  <a:schemeClr val="lt1"/>
                </a:highlight>
              </a:rPr>
              <a:t>figsize():</a:t>
            </a:r>
            <a:endParaRPr b="1" sz="2000">
              <a:solidFill>
                <a:srgbClr val="333333"/>
              </a:solidFill>
              <a:highlight>
                <a:schemeClr val="lt1"/>
              </a:highlight>
            </a:endParaRPr>
          </a:p>
          <a:p>
            <a:pPr indent="0" lvl="0" marL="0" marR="101600" rtl="0" algn="l">
              <a:lnSpc>
                <a:spcPct val="115000"/>
              </a:lnSpc>
              <a:spcBef>
                <a:spcPts val="300"/>
              </a:spcBef>
              <a:spcAft>
                <a:spcPts val="0"/>
              </a:spcAft>
              <a:buClr>
                <a:schemeClr val="dk1"/>
              </a:buClr>
              <a:buSzPts val="1100"/>
              <a:buFont typeface="Arial"/>
              <a:buNone/>
            </a:pPr>
            <a:r>
              <a:rPr lang="en-US" sz="2000">
                <a:solidFill>
                  <a:srgbClr val="333333"/>
                </a:solidFill>
                <a:highlight>
                  <a:schemeClr val="lt1"/>
                </a:highlight>
              </a:rPr>
              <a:t>width, height in inches. </a:t>
            </a:r>
            <a:endParaRPr sz="2000">
              <a:solidFill>
                <a:srgbClr val="333333"/>
              </a:solidFill>
              <a:highlight>
                <a:schemeClr val="lt1"/>
              </a:highlight>
            </a:endParaRPr>
          </a:p>
          <a:p>
            <a:pPr indent="0" lvl="0" marL="0" rtl="0" algn="l">
              <a:lnSpc>
                <a:spcPct val="110000"/>
              </a:lnSpc>
              <a:spcBef>
                <a:spcPts val="1600"/>
              </a:spcBef>
              <a:spcAft>
                <a:spcPts val="0"/>
              </a:spcAft>
              <a:buClr>
                <a:schemeClr val="dk1"/>
              </a:buClr>
              <a:buSzPts val="1100"/>
              <a:buFont typeface="Arial"/>
              <a:buNone/>
            </a:pPr>
            <a:r>
              <a:rPr b="1" lang="en-US" sz="2000">
                <a:solidFill>
                  <a:srgbClr val="333333"/>
                </a:solidFill>
                <a:highlight>
                  <a:schemeClr val="lt1"/>
                </a:highlight>
              </a:rPr>
              <a:t>tight_layout():</a:t>
            </a:r>
            <a:endParaRPr b="1" sz="2000">
              <a:solidFill>
                <a:srgbClr val="333333"/>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lang="en-US" sz="2000">
                <a:solidFill>
                  <a:srgbClr val="333333"/>
                </a:solidFill>
                <a:highlight>
                  <a:schemeClr val="lt1"/>
                </a:highlight>
              </a:rPr>
              <a:t>automatically adjusts subplot params so that the subplot(s) fits in to the figure area.</a:t>
            </a:r>
            <a:endParaRPr sz="2000">
              <a:solidFill>
                <a:srgbClr val="333333"/>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t/>
            </a:r>
            <a:endParaRPr sz="2000">
              <a:solidFill>
                <a:srgbClr val="333333"/>
              </a:solidFill>
              <a:highlight>
                <a:schemeClr val="lt1"/>
              </a:highlight>
            </a:endParaRPr>
          </a:p>
          <a:p>
            <a:pPr indent="0" lvl="0" marL="38100" rtl="0" algn="l">
              <a:lnSpc>
                <a:spcPct val="184600"/>
              </a:lnSpc>
              <a:spcBef>
                <a:spcPts val="0"/>
              </a:spcBef>
              <a:spcAft>
                <a:spcPts val="0"/>
              </a:spcAft>
              <a:buClr>
                <a:schemeClr val="dk1"/>
              </a:buClr>
              <a:buSzPts val="1100"/>
              <a:buFont typeface="Arial"/>
              <a:buNone/>
            </a:pPr>
            <a:r>
              <a:rPr b="1" lang="en-US" sz="2000">
                <a:solidFill>
                  <a:srgbClr val="444444"/>
                </a:solidFill>
                <a:highlight>
                  <a:schemeClr val="lt1"/>
                </a:highlight>
              </a:rPr>
              <a:t>seaborn.distplot():</a:t>
            </a:r>
            <a:endParaRPr b="1" sz="2000">
              <a:solidFill>
                <a:srgbClr val="2196F3"/>
              </a:solidFill>
              <a:highlight>
                <a:schemeClr val="lt1"/>
              </a:highlight>
            </a:endParaRPr>
          </a:p>
          <a:p>
            <a:pPr indent="0" lvl="0" marL="38100" rtl="0" algn="l">
              <a:lnSpc>
                <a:spcPct val="184600"/>
              </a:lnSpc>
              <a:spcBef>
                <a:spcPts val="0"/>
              </a:spcBef>
              <a:spcAft>
                <a:spcPts val="0"/>
              </a:spcAft>
              <a:buClr>
                <a:schemeClr val="dk1"/>
              </a:buClr>
              <a:buSzPts val="1100"/>
              <a:buFont typeface="Arial"/>
              <a:buNone/>
            </a:pPr>
            <a:r>
              <a:rPr lang="en-US" sz="2000">
                <a:solidFill>
                  <a:srgbClr val="444444"/>
                </a:solidFill>
                <a:highlight>
                  <a:schemeClr val="lt1"/>
                </a:highlight>
              </a:rPr>
              <a:t>Flexibly plot a univariate distribution of observations.</a:t>
            </a:r>
            <a:endParaRPr sz="2400">
              <a:solidFill>
                <a:srgbClr val="212529"/>
              </a:solidFill>
              <a:highlight>
                <a:schemeClr val="lt1"/>
              </a:highlight>
            </a:endParaRPr>
          </a:p>
        </p:txBody>
      </p:sp>
      <p:pic>
        <p:nvPicPr>
          <p:cNvPr id="170" name="Google Shape;170;p20"/>
          <p:cNvPicPr preferRelativeResize="0"/>
          <p:nvPr/>
        </p:nvPicPr>
        <p:blipFill>
          <a:blip r:embed="rId4">
            <a:alphaModFix/>
          </a:blip>
          <a:stretch>
            <a:fillRect/>
          </a:stretch>
        </p:blipFill>
        <p:spPr>
          <a:xfrm>
            <a:off x="940275" y="2115749"/>
            <a:ext cx="5053800" cy="1895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Splitting Data</a:t>
            </a:r>
            <a:r>
              <a:rPr lang="en-US" sz="3959">
                <a:solidFill>
                  <a:schemeClr val="lt1"/>
                </a:solidFill>
                <a:latin typeface="Calibri"/>
                <a:ea typeface="Calibri"/>
                <a:cs typeface="Calibri"/>
                <a:sym typeface="Calibri"/>
              </a:rPr>
              <a:t> </a:t>
            </a:r>
            <a:endParaRPr sz="3959"/>
          </a:p>
        </p:txBody>
      </p:sp>
      <p:pic>
        <p:nvPicPr>
          <p:cNvPr id="177" name="Google Shape;177;p2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78" name="Google Shape;178;p21"/>
          <p:cNvSpPr txBox="1"/>
          <p:nvPr>
            <p:ph idx="1" type="body"/>
          </p:nvPr>
        </p:nvSpPr>
        <p:spPr>
          <a:xfrm>
            <a:off x="429750" y="3240975"/>
            <a:ext cx="11155200" cy="320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800">
                <a:solidFill>
                  <a:srgbClr val="212529"/>
                </a:solidFill>
                <a:highlight>
                  <a:srgbClr val="FFFFFF"/>
                </a:highlight>
              </a:rPr>
              <a:t>Python has a library sklearn which contains a function ‘train_test_split’. This function is used to Split arrays or matrices into random train and test subsets.</a:t>
            </a:r>
            <a:endParaRPr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b="1"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US" sz="1800">
                <a:solidFill>
                  <a:srgbClr val="212529"/>
                </a:solidFill>
                <a:highlight>
                  <a:srgbClr val="FFFFFF"/>
                </a:highlight>
              </a:rPr>
              <a:t>test_size </a:t>
            </a:r>
            <a:r>
              <a:rPr b="1" i="1" lang="en-US" sz="1800">
                <a:solidFill>
                  <a:srgbClr val="212529"/>
                </a:solidFill>
                <a:highlight>
                  <a:srgbClr val="FFFFFF"/>
                </a:highlight>
              </a:rPr>
              <a:t>float or int, default=None:</a:t>
            </a:r>
            <a:endParaRPr b="1" i="1" sz="1800">
              <a:solidFill>
                <a:srgbClr val="212529"/>
              </a:solidFill>
              <a:highlight>
                <a:srgbClr val="FFFFFF"/>
              </a:highlight>
            </a:endParaRPr>
          </a:p>
          <a:p>
            <a:pPr indent="0" lvl="0" marL="0" rtl="0" algn="l">
              <a:lnSpc>
                <a:spcPct val="115000"/>
              </a:lnSpc>
              <a:spcBef>
                <a:spcPts val="0"/>
              </a:spcBef>
              <a:spcAft>
                <a:spcPts val="0"/>
              </a:spcAft>
              <a:buClr>
                <a:schemeClr val="dk1"/>
              </a:buClr>
              <a:buSzPts val="1100"/>
              <a:buNone/>
            </a:pPr>
            <a:r>
              <a:rPr lang="en-US" sz="1800">
                <a:solidFill>
                  <a:srgbClr val="212529"/>
                </a:solidFill>
                <a:highlight>
                  <a:srgbClr val="FFFFFF"/>
                </a:highlight>
              </a:rPr>
              <a:t>If float, should be between 0.0 and 1.0 and represent the proportion of the dataset to include in the test split. If int, represents the absolute number of test samples. If None, the value is set to the complement of the train size. If </a:t>
            </a:r>
            <a:r>
              <a:rPr lang="en-US" sz="1800">
                <a:solidFill>
                  <a:srgbClr val="222222"/>
                </a:solidFill>
                <a:highlight>
                  <a:srgbClr val="ECF0F3"/>
                </a:highlight>
              </a:rPr>
              <a:t>train_size</a:t>
            </a:r>
            <a:r>
              <a:rPr lang="en-US" sz="1800">
                <a:solidFill>
                  <a:srgbClr val="212529"/>
                </a:solidFill>
                <a:highlight>
                  <a:srgbClr val="FFFFFF"/>
                </a:highlight>
              </a:rPr>
              <a:t> is also None, it will be set to 0.25.</a:t>
            </a:r>
            <a:endParaRPr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b="1" lang="en-US" sz="1800">
                <a:solidFill>
                  <a:srgbClr val="212529"/>
                </a:solidFill>
                <a:highlight>
                  <a:srgbClr val="FFFFFF"/>
                </a:highlight>
              </a:rPr>
              <a:t>random_state </a:t>
            </a:r>
            <a:r>
              <a:rPr b="1" i="1" lang="en-US" sz="1800">
                <a:solidFill>
                  <a:srgbClr val="212529"/>
                </a:solidFill>
                <a:highlight>
                  <a:srgbClr val="FFFFFF"/>
                </a:highlight>
              </a:rPr>
              <a:t>int or RandomState instance, default=None</a:t>
            </a:r>
            <a:endParaRPr b="1" i="1"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1800">
                <a:solidFill>
                  <a:srgbClr val="212529"/>
                </a:solidFill>
                <a:highlight>
                  <a:srgbClr val="FFFFFF"/>
                </a:highlight>
              </a:rPr>
              <a:t>Controls the shuffling applied to the data before applying the split. Pass an int for reproducible output across multiple function calls. </a:t>
            </a:r>
            <a:endParaRPr sz="18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79" name="Google Shape;179;p21"/>
          <p:cNvPicPr preferRelativeResize="0"/>
          <p:nvPr/>
        </p:nvPicPr>
        <p:blipFill rotWithShape="1">
          <a:blip r:embed="rId4">
            <a:alphaModFix/>
          </a:blip>
          <a:srcRect b="0" l="0" r="0" t="0"/>
          <a:stretch/>
        </p:blipFill>
        <p:spPr>
          <a:xfrm>
            <a:off x="152400" y="1113025"/>
            <a:ext cx="11432550" cy="1590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