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6CDCC9-F042-4140-B1C9-3B0D0E48531A}">
  <a:tblStyle styleId="{416CDCC9-F042-4140-B1C9-3B0D0E48531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91377ba6d_0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891377ba6d_0_9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891377ba6d_0_9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243b8c4a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9243b8c4a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9243b8c4a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a1ea57a5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a1ea57a5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a1ea57a5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 Id="rId9"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4.png"/><Relationship Id="rId7" Type="http://schemas.openxmlformats.org/officeDocument/2006/relationships/image" Target="../media/image4.png"/><Relationship Id="rId8"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{416CDCC9-F042-4140-B1C9-3B0D0E48531A}</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A support vector machine (</a:t>
            </a:r>
            <a:r>
              <a:rPr b="1" lang="en-US" sz="2400">
                <a:solidFill>
                  <a:srgbClr val="222222"/>
                </a:solidFill>
                <a:highlight>
                  <a:srgbClr val="FFFFFF"/>
                </a:highlight>
              </a:rPr>
              <a:t>SVM</a:t>
            </a:r>
            <a:r>
              <a:rPr lang="en-US" sz="2400">
                <a:solidFill>
                  <a:srgbClr val="222222"/>
                </a:solidFill>
                <a:highlight>
                  <a:srgbClr val="FFFFFF"/>
                </a:highlight>
              </a:rPr>
              <a:t>) is a supervised machine learning model that uses classification algorithms for two-group classification problems. After giving an </a:t>
            </a:r>
            <a:r>
              <a:rPr b="1" lang="en-US" sz="2400">
                <a:solidFill>
                  <a:srgbClr val="222222"/>
                </a:solidFill>
                <a:highlight>
                  <a:srgbClr val="FFFFFF"/>
                </a:highlight>
              </a:rPr>
              <a:t>SVM</a:t>
            </a:r>
            <a:r>
              <a:rPr lang="en-US" sz="2400">
                <a:solidFill>
                  <a:srgbClr val="222222"/>
                </a:solidFill>
                <a:highlight>
                  <a:srgbClr val="FFFFFF"/>
                </a:highlight>
              </a:rPr>
              <a:t> model sets of labeled training data for each category, they're able to categorize new text.</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The objective of a Linear </a:t>
            </a:r>
            <a:r>
              <a:rPr b="1" lang="en-US" sz="2400">
                <a:solidFill>
                  <a:srgbClr val="222222"/>
                </a:solidFill>
                <a:highlight>
                  <a:srgbClr val="FFFFFF"/>
                </a:highlight>
              </a:rPr>
              <a:t>SVC</a:t>
            </a:r>
            <a:r>
              <a:rPr lang="en-US" sz="2400">
                <a:solidFill>
                  <a:srgbClr val="222222"/>
                </a:solidFill>
                <a:highlight>
                  <a:srgbClr val="FFFFFF"/>
                </a:highlight>
              </a:rPr>
              <a:t> (Support Vector Classifier) is to fit to the data you provide, returning a "best fit" hyperplane that divides, or categorizes, your data.</a:t>
            </a:r>
            <a:endParaRPr sz="2400">
              <a:solidFill>
                <a:srgbClr val="222222"/>
              </a:solidFill>
              <a:highlight>
                <a:srgbClr val="FFFFFF"/>
              </a:highlight>
            </a:endParaRPr>
          </a:p>
        </p:txBody>
      </p:sp>
      <p:pic>
        <p:nvPicPr>
          <p:cNvPr id="188" name="Google Shape;188;p22"/>
          <p:cNvPicPr preferRelativeResize="0"/>
          <p:nvPr/>
        </p:nvPicPr>
        <p:blipFill>
          <a:blip r:embed="rId4">
            <a:alphaModFix/>
          </a:blip>
          <a:stretch>
            <a:fillRect/>
          </a:stretch>
        </p:blipFill>
        <p:spPr>
          <a:xfrm>
            <a:off x="152400" y="1113022"/>
            <a:ext cx="11560875" cy="1411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922350" y="1837672"/>
            <a:ext cx="9836425" cy="14394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2686400" y="1095124"/>
            <a:ext cx="6884650" cy="349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5" name="Google Shape;215;p25"/>
          <p:cNvPicPr preferRelativeResize="0"/>
          <p:nvPr/>
        </p:nvPicPr>
        <p:blipFill>
          <a:blip r:embed="rId4">
            <a:alphaModFix/>
          </a:blip>
          <a:stretch>
            <a:fillRect/>
          </a:stretch>
        </p:blipFill>
        <p:spPr>
          <a:xfrm>
            <a:off x="2963650" y="1166724"/>
            <a:ext cx="6633975" cy="2593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ECF0F3"/>
                </a:highlight>
              </a:rPr>
              <a:t>y_true</a:t>
            </a:r>
            <a:r>
              <a:rPr lang="en-US" sz="2100">
                <a:solidFill>
                  <a:srgbClr val="212529"/>
                </a:solidFill>
                <a:highlight>
                  <a:srgbClr val="FFFFFF"/>
                </a:highlight>
              </a:rPr>
              <a:t>. We have used the </a:t>
            </a:r>
            <a:r>
              <a:rPr lang="en-US" sz="2100">
                <a:highlight>
                  <a:srgbClr val="FFFFFE"/>
                </a:highlight>
              </a:rPr>
              <a:t>precision_recall_fscore_support</a:t>
            </a:r>
            <a:r>
              <a:rPr lang="en-US" sz="2100">
                <a:solidFill>
                  <a:srgbClr val="212529"/>
                </a:solidFill>
                <a:highlight>
                  <a:srgbClr val="FFFFFF"/>
                </a:highlight>
              </a:rPr>
              <a:t>() function for the same. </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t>**In the same way we will calculate the confusion matrix, precision, recall, support and fscore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152400" y="1113024"/>
            <a:ext cx="11832649" cy="193186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we have used scatter() function to plot the graph.</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3178525" y="1036825"/>
            <a:ext cx="5465741" cy="4348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In this code we have used the MSE, MAE and RMSE method for evaluation. </a:t>
            </a:r>
            <a:endParaRPr sz="2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chemeClr val="dk1"/>
                </a:solidFill>
                <a:latin typeface="Calibri"/>
                <a:ea typeface="Calibri"/>
                <a:cs typeface="Calibri"/>
                <a:sym typeface="Calibri"/>
              </a:rPr>
              <a:t>Mean Absolute Error:</a:t>
            </a:r>
            <a:r>
              <a:rPr lang="en-US" sz="2300">
                <a:solidFill>
                  <a:schemeClr val="dk1"/>
                </a:solidFill>
                <a:latin typeface="Calibri"/>
                <a:ea typeface="Calibri"/>
                <a:cs typeface="Calibri"/>
                <a:sym typeface="Calibri"/>
              </a:rPr>
              <a:t> </a:t>
            </a:r>
            <a:r>
              <a:rPr lang="en-US" sz="2300">
                <a:solidFill>
                  <a:srgbClr val="333333"/>
                </a:solidFill>
                <a:highlight>
                  <a:schemeClr val="lt1"/>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Mean Square Error:</a:t>
            </a:r>
            <a:r>
              <a:rPr lang="en-US" sz="2300">
                <a:solidFill>
                  <a:srgbClr val="333333"/>
                </a:solidFill>
                <a:highlight>
                  <a:schemeClr val="lt1"/>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Root Mean Square Error:</a:t>
            </a:r>
            <a:r>
              <a:rPr lang="en-US" sz="2300">
                <a:solidFill>
                  <a:srgbClr val="333333"/>
                </a:solidFill>
                <a:highlight>
                  <a:schemeClr val="lt1"/>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b="1" sz="2400" u="sng">
              <a:solidFill>
                <a:schemeClr val="dk1"/>
              </a:solidFill>
              <a:highlight>
                <a:srgbClr val="FDFDFD"/>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8" name="Google Shape;248;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0" name="Google Shape;250;p29"/>
          <p:cNvPicPr preferRelativeResize="0"/>
          <p:nvPr/>
        </p:nvPicPr>
        <p:blipFill>
          <a:blip r:embed="rId4">
            <a:alphaModFix/>
          </a:blip>
          <a:stretch>
            <a:fillRect/>
          </a:stretch>
        </p:blipFill>
        <p:spPr>
          <a:xfrm>
            <a:off x="713375" y="1690825"/>
            <a:ext cx="11271671" cy="2290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a:t>
            </a:r>
            <a:r>
              <a:rPr lang="en-US">
                <a:solidFill>
                  <a:srgbClr val="00B050"/>
                </a:solidFill>
              </a:rPr>
              <a:t>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US" sz="1800">
                <a:highlight>
                  <a:schemeClr val="lt1"/>
                </a:highlight>
              </a:rPr>
              <a:t>Accuracy = TP+TN/TP+FP+FN+TN</a:t>
            </a:r>
            <a:endParaRPr sz="1800">
              <a:highlight>
                <a:schemeClr val="lt1"/>
              </a:highlight>
            </a:endParaRPr>
          </a:p>
          <a:p>
            <a:pPr indent="-50800" lvl="0" marL="228600" rtl="0" algn="l">
              <a:spcBef>
                <a:spcPts val="150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sz="1800">
              <a:highlight>
                <a:schemeClr val="lt1"/>
              </a:highlight>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1000775" y="2020575"/>
            <a:ext cx="9853750" cy="17635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6" name="Google Shape;266;p3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74650" lvl="0" marL="457200" rtl="0" algn="l">
              <a:spcBef>
                <a:spcPts val="0"/>
              </a:spcBef>
              <a:spcAft>
                <a:spcPts val="0"/>
              </a:spcAft>
              <a:buSzPts val="2300"/>
              <a:buFont typeface="Calibri"/>
              <a:buAutoNum type="arabicPeriod"/>
            </a:pPr>
            <a:r>
              <a:rPr b="1" lang="en-US" sz="2300"/>
              <a:t>When is SVM used?</a:t>
            </a:r>
            <a:endParaRPr b="1" sz="2300"/>
          </a:p>
          <a:p>
            <a:pPr indent="0" lvl="0" marL="457200" rtl="0" algn="l">
              <a:lnSpc>
                <a:spcPct val="115000"/>
              </a:lnSpc>
              <a:spcBef>
                <a:spcPts val="1400"/>
              </a:spcBef>
              <a:spcAft>
                <a:spcPts val="0"/>
              </a:spcAft>
              <a:buClr>
                <a:schemeClr val="dk1"/>
              </a:buClr>
              <a:buSzPts val="1100"/>
              <a:buFont typeface="Arial"/>
              <a:buNone/>
            </a:pPr>
            <a:r>
              <a:rPr lang="en-US" sz="2300">
                <a:solidFill>
                  <a:srgbClr val="3E3E3E"/>
                </a:solidFill>
                <a:highlight>
                  <a:schemeClr val="lt1"/>
                </a:highlight>
              </a:rPr>
              <a:t>SVM is a supervised machine learning algorithm which can be used for classification or regression problems. It uses a technique called the kernel trick to transform your data and then based on these transformations it finds an optimal boundary between the possible outputs.</a:t>
            </a:r>
            <a:endParaRPr sz="2300">
              <a:highlight>
                <a:schemeClr val="lt1"/>
              </a:highlight>
            </a:endParaRPr>
          </a:p>
          <a:p>
            <a:pPr indent="-374650" lvl="0" marL="457200" rtl="0" algn="l">
              <a:lnSpc>
                <a:spcPct val="115000"/>
              </a:lnSpc>
              <a:spcBef>
                <a:spcPts val="1400"/>
              </a:spcBef>
              <a:spcAft>
                <a:spcPts val="0"/>
              </a:spcAft>
              <a:buSzPts val="2300"/>
              <a:buFont typeface="Calibri"/>
              <a:buAutoNum type="arabicPeriod"/>
            </a:pPr>
            <a:r>
              <a:rPr b="1" lang="en-US" sz="2300">
                <a:highlight>
                  <a:schemeClr val="lt1"/>
                </a:highlight>
              </a:rPr>
              <a:t>What makes SVM unique?</a:t>
            </a:r>
            <a:endParaRPr b="1" sz="2300">
              <a:highlight>
                <a:schemeClr val="lt1"/>
              </a:highlight>
            </a:endParaRPr>
          </a:p>
          <a:p>
            <a:pPr indent="0" lvl="0" marL="457200" rtl="0" algn="l">
              <a:lnSpc>
                <a:spcPct val="115000"/>
              </a:lnSpc>
              <a:spcBef>
                <a:spcPts val="1400"/>
              </a:spcBef>
              <a:spcAft>
                <a:spcPts val="0"/>
              </a:spcAft>
              <a:buClr>
                <a:schemeClr val="dk1"/>
              </a:buClr>
              <a:buSzPts val="1100"/>
              <a:buFont typeface="Arial"/>
              <a:buNone/>
            </a:pPr>
            <a:r>
              <a:rPr lang="en-US" sz="2300">
                <a:solidFill>
                  <a:srgbClr val="3E3E3E"/>
                </a:solidFill>
                <a:highlight>
                  <a:schemeClr val="lt1"/>
                </a:highlight>
              </a:rPr>
              <a:t>Well SVM it capable of doing both classification and regression.The benefit is that you can capture much more complex relationships between your datapoints without having to perform difficult transformations on your own. The downside is that the training time is much longer as it's much more computationally intensive.</a:t>
            </a:r>
            <a:endParaRPr sz="2300">
              <a:highlight>
                <a:schemeClr val="lt1"/>
              </a:highlight>
            </a:endParaRPr>
          </a:p>
          <a:p>
            <a:pPr indent="0" lvl="0" marL="457200" rtl="0" algn="l">
              <a:spcBef>
                <a:spcPts val="1400"/>
              </a:spcBef>
              <a:spcAft>
                <a:spcPts val="0"/>
              </a:spcAft>
              <a:buClr>
                <a:schemeClr val="dk1"/>
              </a:buClr>
              <a:buSzPts val="1100"/>
              <a:buFont typeface="Arial"/>
              <a:buNone/>
            </a:pPr>
            <a:r>
              <a:t/>
            </a:r>
            <a:endParaRPr sz="2300"/>
          </a:p>
          <a:p>
            <a:pPr indent="0" lvl="0" marL="457200" rtl="0" algn="l">
              <a:spcBef>
                <a:spcPts val="1000"/>
              </a:spcBef>
              <a:spcAft>
                <a:spcPts val="0"/>
              </a:spcAft>
              <a:buClr>
                <a:schemeClr val="dk1"/>
              </a:buClr>
              <a:buSzPts val="1100"/>
              <a:buFont typeface="Arial"/>
              <a:buNone/>
            </a:pPr>
            <a:r>
              <a:t/>
            </a:r>
            <a:endParaRPr sz="2300"/>
          </a:p>
          <a:p>
            <a:pPr indent="0" lvl="0" marL="457200" rtl="0" algn="l">
              <a:lnSpc>
                <a:spcPct val="90000"/>
              </a:lnSpc>
              <a:spcBef>
                <a:spcPts val="1000"/>
              </a:spcBef>
              <a:spcAft>
                <a:spcPts val="0"/>
              </a:spcAft>
              <a:buNone/>
            </a:pPr>
            <a:r>
              <a:t/>
            </a:r>
            <a:endParaRPr b="1" sz="2300"/>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1826425" y="1345525"/>
            <a:ext cx="9346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chemeClr val="dk1"/>
                </a:solidFill>
                <a:latin typeface="Calibri"/>
                <a:ea typeface="Calibri"/>
                <a:cs typeface="Calibri"/>
                <a:sym typeface="Calibri"/>
              </a:rPr>
              <a:t>Heart Disease Prediction</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3211506" y="2582500"/>
            <a:ext cx="5533368" cy="3688912"/>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lang="en-US" sz="3000">
                <a:highlight>
                  <a:srgbClr val="FFFFFF"/>
                </a:highlight>
                <a:latin typeface="Calibri"/>
                <a:ea typeface="Calibri"/>
                <a:cs typeface="Calibri"/>
                <a:sym typeface="Calibri"/>
              </a:rPr>
              <a:t>The objective is build a machine to predict heart disease with the help of SVM. This can prove to be very helpful in medical sector.</a:t>
            </a:r>
            <a:endParaRPr sz="3000">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WE CAN PREDICT HEART DISEASE.</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38200" y="5581325"/>
            <a:ext cx="10515600" cy="595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prediction of heart disease in the citizens of South Africa. The source of dataset is OpenML.</a:t>
            </a:r>
            <a:endParaRPr/>
          </a:p>
        </p:txBody>
      </p:sp>
      <p:pic>
        <p:nvPicPr>
          <p:cNvPr id="142" name="Google Shape;142;p17"/>
          <p:cNvPicPr preferRelativeResize="0"/>
          <p:nvPr/>
        </p:nvPicPr>
        <p:blipFill>
          <a:blip r:embed="rId4">
            <a:alphaModFix/>
          </a:blip>
          <a:stretch>
            <a:fillRect/>
          </a:stretch>
        </p:blipFill>
        <p:spPr>
          <a:xfrm>
            <a:off x="2516000" y="1103649"/>
            <a:ext cx="6837148" cy="43346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b="1"/>
          </a:p>
        </p:txBody>
      </p:sp>
      <p:sp>
        <p:nvSpPr>
          <p:cNvPr id="151" name="Google Shape;151;p18"/>
          <p:cNvSpPr txBox="1"/>
          <p:nvPr>
            <p:ph idx="2" type="body"/>
          </p:nvPr>
        </p:nvSpPr>
        <p:spPr>
          <a:xfrm>
            <a:off x="928350" y="51634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3000">
                <a:solidFill>
                  <a:srgbClr val="333333"/>
                </a:solidFill>
                <a:latin typeface="Arial"/>
                <a:ea typeface="Arial"/>
                <a:cs typeface="Arial"/>
                <a:sym typeface="Arial"/>
              </a:rPr>
              <a:t>Label encoding is simply converting each value in a column to a number.</a:t>
            </a:r>
            <a:endParaRPr sz="2100"/>
          </a:p>
        </p:txBody>
      </p:sp>
      <p:pic>
        <p:nvPicPr>
          <p:cNvPr id="152" name="Google Shape;152;p18"/>
          <p:cNvPicPr preferRelativeResize="0"/>
          <p:nvPr/>
        </p:nvPicPr>
        <p:blipFill>
          <a:blip r:embed="rId4">
            <a:alphaModFix/>
          </a:blip>
          <a:stretch>
            <a:fillRect/>
          </a:stretch>
        </p:blipFill>
        <p:spPr>
          <a:xfrm>
            <a:off x="2087580" y="1825625"/>
            <a:ext cx="7918575" cy="31674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Standard</a:t>
            </a:r>
            <a:r>
              <a:rPr lang="en-US" sz="2400">
                <a:solidFill>
                  <a:srgbClr val="000000"/>
                </a:solidFill>
                <a:highlight>
                  <a:srgbClr val="FFFFFF"/>
                </a:highlight>
              </a:rPr>
              <a:t>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5"/>
            <a:ext cx="6956275" cy="234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b="1" lang="en-US" sz="2400" u="sng">
                <a:solidFill>
                  <a:srgbClr val="222222"/>
                </a:solidFill>
                <a:highlight>
                  <a:srgbClr val="FFFFFF"/>
                </a:highlight>
              </a:rPr>
              <a:t>countplot</a:t>
            </a:r>
            <a:r>
              <a:rPr lang="en-US" sz="2400" u="sng">
                <a:solidFill>
                  <a:srgbClr val="222222"/>
                </a:solidFill>
                <a:highlight>
                  <a:srgbClr val="FFFFFF"/>
                </a:highlight>
              </a:rPr>
              <a:t>.</a:t>
            </a:r>
            <a:r>
              <a:rPr lang="en-US" sz="2400">
                <a:solidFill>
                  <a:srgbClr val="222222"/>
                </a:solidFill>
                <a:highlight>
                  <a:srgbClr val="FFFFFF"/>
                </a:highlight>
              </a:rPr>
              <a:t> Show the counts of observations in each categorical bin using bars. A </a:t>
            </a:r>
            <a:r>
              <a:rPr b="1" lang="en-US" sz="2400">
                <a:solidFill>
                  <a:srgbClr val="222222"/>
                </a:solidFill>
                <a:highlight>
                  <a:srgbClr val="FFFFFF"/>
                </a:highlight>
              </a:rPr>
              <a:t>count plot</a:t>
            </a:r>
            <a:r>
              <a:rPr lang="en-US" sz="2400">
                <a:solidFill>
                  <a:srgbClr val="222222"/>
                </a:solidFill>
                <a:highlight>
                  <a:srgbClr val="FFFFFF"/>
                </a:highlight>
              </a:rPr>
              <a:t> can be thought of as a histogram across a categoric</a:t>
            </a:r>
            <a:r>
              <a:rPr lang="en-US" sz="2400">
                <a:solidFill>
                  <a:srgbClr val="222222"/>
                </a:solidFill>
                <a:highlight>
                  <a:srgbClr val="FFFFFF"/>
                </a:highlight>
              </a:rPr>
              <a:t>al</a:t>
            </a:r>
            <a:r>
              <a:rPr lang="en-US" sz="2400">
                <a:solidFill>
                  <a:srgbClr val="222222"/>
                </a:solidFill>
                <a:highlight>
                  <a:srgbClr val="FFFFFF"/>
                </a:highlight>
              </a:rPr>
              <a:t>.</a:t>
            </a:r>
            <a:endParaRPr sz="2400">
              <a:solidFill>
                <a:srgbClr val="212529"/>
              </a:solidFill>
              <a:highlight>
                <a:schemeClr val="lt1"/>
              </a:highlight>
            </a:endParaRPr>
          </a:p>
        </p:txBody>
      </p:sp>
      <p:pic>
        <p:nvPicPr>
          <p:cNvPr id="170" name="Google Shape;170;p20"/>
          <p:cNvPicPr preferRelativeResize="0"/>
          <p:nvPr/>
        </p:nvPicPr>
        <p:blipFill>
          <a:blip r:embed="rId4">
            <a:alphaModFix/>
          </a:blip>
          <a:stretch>
            <a:fillRect/>
          </a:stretch>
        </p:blipFill>
        <p:spPr>
          <a:xfrm>
            <a:off x="152400" y="1113024"/>
            <a:ext cx="6956275" cy="497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1069138" y="1454150"/>
            <a:ext cx="10119175" cy="946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