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BA3514-7D14-49F1-A9CB-73B3EA389C3C}">
  <a:tblStyle styleId="{27BA3514-7D14-49F1-A9CB-73B3EA389C3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91377ba6d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91377ba6d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891377ba6d_0_4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91377ba6d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891377ba6d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91377ba6d_0_5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91377ba6d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91377ba6d_0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91377ba6d_0_6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91377ba6d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91377ba6d_0_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891377ba6d_0_6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91377ba6d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891377ba6d_0_7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91377ba6d_0_7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91377ba6d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891377ba6d_0_8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891377ba6d_0_8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91377ba6d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891377ba6d_0_8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891377ba6d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91377ba6d_0_9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891377ba6d_0_9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891377ba6d_0_9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46ccdb8e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946ccdb8e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946ccdb8e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91377ba6d_0_10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891377ba6d_0_10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891377ba6d_0_10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1377ba6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891377ba6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1377ba6d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1377ba6d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91377ba6d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91377ba6d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91377ba6d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91377ba6d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91377ba6d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a1ea57a5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8a1ea57a50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a1ea57a50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91377ba6d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91377ba6d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91377ba6d_0_3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6.png"/><Relationship Id="rId9"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10.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{27BA3514-7D14-49F1-A9CB-73B3EA389C3C}</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A support vector machine (</a:t>
            </a:r>
            <a:r>
              <a:rPr b="1" lang="en-US" sz="2400">
                <a:solidFill>
                  <a:srgbClr val="222222"/>
                </a:solidFill>
                <a:highlight>
                  <a:srgbClr val="FFFFFF"/>
                </a:highlight>
              </a:rPr>
              <a:t>SVM</a:t>
            </a:r>
            <a:r>
              <a:rPr lang="en-US" sz="2400">
                <a:solidFill>
                  <a:srgbClr val="222222"/>
                </a:solidFill>
                <a:highlight>
                  <a:srgbClr val="FFFFFF"/>
                </a:highlight>
              </a:rPr>
              <a:t>) is a supervised machine learning model that uses classification algorithms for two-group classification problems. After giving an </a:t>
            </a:r>
            <a:r>
              <a:rPr b="1" lang="en-US" sz="2400">
                <a:solidFill>
                  <a:srgbClr val="222222"/>
                </a:solidFill>
                <a:highlight>
                  <a:srgbClr val="FFFFFF"/>
                </a:highlight>
              </a:rPr>
              <a:t>SVM</a:t>
            </a:r>
            <a:r>
              <a:rPr lang="en-US" sz="2400">
                <a:solidFill>
                  <a:srgbClr val="222222"/>
                </a:solidFill>
                <a:highlight>
                  <a:srgbClr val="FFFFFF"/>
                </a:highlight>
              </a:rPr>
              <a:t> model sets of labeled training data for each category, they're able to categorize new text.</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The objective of a Linear </a:t>
            </a:r>
            <a:r>
              <a:rPr b="1" lang="en-US" sz="2400">
                <a:solidFill>
                  <a:srgbClr val="222222"/>
                </a:solidFill>
                <a:highlight>
                  <a:srgbClr val="FFFFFF"/>
                </a:highlight>
              </a:rPr>
              <a:t>SVC</a:t>
            </a:r>
            <a:r>
              <a:rPr lang="en-US" sz="2400">
                <a:solidFill>
                  <a:srgbClr val="222222"/>
                </a:solidFill>
                <a:highlight>
                  <a:srgbClr val="FFFFFF"/>
                </a:highlight>
              </a:rPr>
              <a:t> (Support Vector Classifier) is to fit to the data you provide, returning a "best fit" hyperplane that divides, or categorizes, your data.</a:t>
            </a:r>
            <a:endParaRPr sz="2400">
              <a:solidFill>
                <a:srgbClr val="222222"/>
              </a:solidFill>
              <a:highlight>
                <a:srgbClr val="FFFFFF"/>
              </a:highlight>
            </a:endParaRPr>
          </a:p>
        </p:txBody>
      </p:sp>
      <p:pic>
        <p:nvPicPr>
          <p:cNvPr id="188" name="Google Shape;188;p22"/>
          <p:cNvPicPr preferRelativeResize="0"/>
          <p:nvPr/>
        </p:nvPicPr>
        <p:blipFill>
          <a:blip r:embed="rId4">
            <a:alphaModFix/>
          </a:blip>
          <a:stretch>
            <a:fillRect/>
          </a:stretch>
        </p:blipFill>
        <p:spPr>
          <a:xfrm>
            <a:off x="152400" y="1113023"/>
            <a:ext cx="11432550" cy="10836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922350" y="1837672"/>
            <a:ext cx="9836425" cy="14394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2686400" y="1095124"/>
            <a:ext cx="6884650" cy="349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15" name="Google Shape;215;p25"/>
          <p:cNvPicPr preferRelativeResize="0"/>
          <p:nvPr/>
        </p:nvPicPr>
        <p:blipFill>
          <a:blip r:embed="rId4">
            <a:alphaModFix/>
          </a:blip>
          <a:stretch>
            <a:fillRect/>
          </a:stretch>
        </p:blipFill>
        <p:spPr>
          <a:xfrm>
            <a:off x="3178500" y="1601324"/>
            <a:ext cx="5472375" cy="2181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We have used the </a:t>
            </a:r>
            <a:r>
              <a:rPr lang="en-US" sz="2100">
                <a:highlight>
                  <a:srgbClr val="FFFFFF"/>
                </a:highlight>
              </a:rPr>
              <a:t>precision_recall_fscore_support</a:t>
            </a:r>
            <a:r>
              <a:rPr lang="en-US" sz="2100">
                <a:solidFill>
                  <a:srgbClr val="212529"/>
                </a:solidFill>
                <a:highlight>
                  <a:srgbClr val="FFFFFF"/>
                </a:highlight>
              </a:rPr>
              <a:t>() function for the same. </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152400" y="1113024"/>
            <a:ext cx="11343700" cy="1787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Also, we have used scatter() function to plot the graph.</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2268625" y="1130925"/>
            <a:ext cx="7720200" cy="3989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In this code we have used the MSE, MAE and RMSE method for evaluation. </a:t>
            </a:r>
            <a:endParaRPr sz="2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chemeClr val="dk1"/>
                </a:solidFill>
                <a:latin typeface="Calibri"/>
                <a:ea typeface="Calibri"/>
                <a:cs typeface="Calibri"/>
                <a:sym typeface="Calibri"/>
              </a:rPr>
              <a:t>Mean Absolute Error:</a:t>
            </a:r>
            <a:r>
              <a:rPr lang="en-US" sz="2300">
                <a:solidFill>
                  <a:schemeClr val="dk1"/>
                </a:solidFill>
                <a:latin typeface="Calibri"/>
                <a:ea typeface="Calibri"/>
                <a:cs typeface="Calibri"/>
                <a:sym typeface="Calibri"/>
              </a:rPr>
              <a:t> </a:t>
            </a:r>
            <a:r>
              <a:rPr lang="en-US" sz="2300">
                <a:solidFill>
                  <a:srgbClr val="333333"/>
                </a:solidFill>
                <a:highlight>
                  <a:schemeClr val="lt1"/>
                </a:highlight>
                <a:latin typeface="Calibri"/>
                <a:ea typeface="Calibri"/>
                <a:cs typeface="Calibri"/>
                <a:sym typeface="Calibri"/>
              </a:rPr>
              <a:t>We know that an error basically is the absolute difference between the actual or true values and the values that are predicted.</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Mean Square Error:</a:t>
            </a:r>
            <a:r>
              <a:rPr lang="en-US" sz="2300">
                <a:solidFill>
                  <a:srgbClr val="333333"/>
                </a:solidFill>
                <a:highlight>
                  <a:schemeClr val="lt1"/>
                </a:highlight>
                <a:latin typeface="Calibri"/>
                <a:ea typeface="Calibri"/>
                <a:cs typeface="Calibri"/>
                <a:sym typeface="Calibri"/>
              </a:rPr>
              <a:t> MSE is calculated by taking the average of the square of the difference between the original and predicted values of the data.</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Root Mean Square Error:</a:t>
            </a:r>
            <a:r>
              <a:rPr lang="en-US" sz="2300">
                <a:solidFill>
                  <a:srgbClr val="333333"/>
                </a:solidFill>
                <a:highlight>
                  <a:schemeClr val="lt1"/>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b="1" sz="2400" u="sng">
              <a:solidFill>
                <a:schemeClr val="dk1"/>
              </a:solidFill>
              <a:highlight>
                <a:srgbClr val="FDFDFD"/>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48" name="Google Shape;248;p29"/>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0" name="Google Shape;250;p29"/>
          <p:cNvPicPr preferRelativeResize="0"/>
          <p:nvPr/>
        </p:nvPicPr>
        <p:blipFill>
          <a:blip r:embed="rId4">
            <a:alphaModFix/>
          </a:blip>
          <a:stretch>
            <a:fillRect/>
          </a:stretch>
        </p:blipFill>
        <p:spPr>
          <a:xfrm>
            <a:off x="517588" y="1876900"/>
            <a:ext cx="11156825" cy="227028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Accurac</a:t>
            </a:r>
            <a:r>
              <a:rPr lang="en-US">
                <a:solidFill>
                  <a:srgbClr val="00B050"/>
                </a:solidFill>
              </a:rPr>
              <a:t>y:</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highlight>
                  <a:schemeClr val="lt1"/>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en-US" sz="1800">
                <a:highlight>
                  <a:schemeClr val="lt1"/>
                </a:highlight>
              </a:rPr>
              <a:t>Accuracy = TP+TN/TP+FP+FN+TN</a:t>
            </a:r>
            <a:endParaRPr sz="1800">
              <a:highlight>
                <a:schemeClr val="lt1"/>
              </a:highlight>
            </a:endParaRPr>
          </a:p>
          <a:p>
            <a:pPr indent="-50800" lvl="0" marL="228600" rtl="0" algn="l">
              <a:spcBef>
                <a:spcPts val="150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1533200" y="2271850"/>
            <a:ext cx="8472952" cy="1325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6" name="Google Shape;266;p31"/>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74650" lvl="0" marL="457200" rtl="0" algn="l">
              <a:spcBef>
                <a:spcPts val="0"/>
              </a:spcBef>
              <a:spcAft>
                <a:spcPts val="0"/>
              </a:spcAft>
              <a:buSzPts val="2300"/>
              <a:buFont typeface="Calibri"/>
              <a:buAutoNum type="arabicPeriod"/>
            </a:pPr>
            <a:r>
              <a:rPr b="1" lang="en-US" sz="2300"/>
              <a:t>When is SVM used?</a:t>
            </a:r>
            <a:endParaRPr b="1" sz="2300"/>
          </a:p>
          <a:p>
            <a:pPr indent="0" lvl="0" marL="457200" rtl="0" algn="l">
              <a:lnSpc>
                <a:spcPct val="115000"/>
              </a:lnSpc>
              <a:spcBef>
                <a:spcPts val="1400"/>
              </a:spcBef>
              <a:spcAft>
                <a:spcPts val="0"/>
              </a:spcAft>
              <a:buClr>
                <a:schemeClr val="dk1"/>
              </a:buClr>
              <a:buSzPts val="1100"/>
              <a:buFont typeface="Arial"/>
              <a:buNone/>
            </a:pPr>
            <a:r>
              <a:rPr lang="en-US" sz="2300">
                <a:solidFill>
                  <a:srgbClr val="3E3E3E"/>
                </a:solidFill>
                <a:highlight>
                  <a:schemeClr val="lt1"/>
                </a:highlight>
              </a:rPr>
              <a:t>SVM is a supervised machine learning algorithm which can be used for classification or regression problems. It uses a technique called the kernel trick to transform your data and then based on these transformations it finds an optimal boundary between the possible outputs.</a:t>
            </a:r>
            <a:endParaRPr sz="2300">
              <a:highlight>
                <a:schemeClr val="lt1"/>
              </a:highlight>
            </a:endParaRPr>
          </a:p>
          <a:p>
            <a:pPr indent="-374650" lvl="0" marL="457200" rtl="0" algn="l">
              <a:lnSpc>
                <a:spcPct val="115000"/>
              </a:lnSpc>
              <a:spcBef>
                <a:spcPts val="1400"/>
              </a:spcBef>
              <a:spcAft>
                <a:spcPts val="0"/>
              </a:spcAft>
              <a:buSzPts val="2300"/>
              <a:buFont typeface="Calibri"/>
              <a:buAutoNum type="arabicPeriod"/>
            </a:pPr>
            <a:r>
              <a:rPr b="1" lang="en-US" sz="2300">
                <a:highlight>
                  <a:schemeClr val="lt1"/>
                </a:highlight>
              </a:rPr>
              <a:t>What makes SVM unique?</a:t>
            </a:r>
            <a:endParaRPr b="1" sz="2300">
              <a:highlight>
                <a:schemeClr val="lt1"/>
              </a:highlight>
            </a:endParaRPr>
          </a:p>
          <a:p>
            <a:pPr indent="0" lvl="0" marL="457200" rtl="0" algn="l">
              <a:lnSpc>
                <a:spcPct val="115000"/>
              </a:lnSpc>
              <a:spcBef>
                <a:spcPts val="1400"/>
              </a:spcBef>
              <a:spcAft>
                <a:spcPts val="0"/>
              </a:spcAft>
              <a:buClr>
                <a:schemeClr val="dk1"/>
              </a:buClr>
              <a:buSzPts val="1100"/>
              <a:buFont typeface="Arial"/>
              <a:buNone/>
            </a:pPr>
            <a:r>
              <a:rPr lang="en-US" sz="2300">
                <a:solidFill>
                  <a:srgbClr val="3E3E3E"/>
                </a:solidFill>
                <a:highlight>
                  <a:schemeClr val="lt1"/>
                </a:highlight>
              </a:rPr>
              <a:t>Well SVM it capable of doing both classification and regression.The benefit is that you can capture much more complex relationships between your datapoints without having to perform difficult transformations on your own. The downside is that the training time is much longer as it's much more computationally intensive.</a:t>
            </a:r>
            <a:endParaRPr sz="2300">
              <a:highlight>
                <a:schemeClr val="lt1"/>
              </a:highlight>
            </a:endParaRPr>
          </a:p>
          <a:p>
            <a:pPr indent="0" lvl="0" marL="457200" rtl="0" algn="l">
              <a:spcBef>
                <a:spcPts val="1400"/>
              </a:spcBef>
              <a:spcAft>
                <a:spcPts val="0"/>
              </a:spcAft>
              <a:buClr>
                <a:schemeClr val="dk1"/>
              </a:buClr>
              <a:buSzPts val="1100"/>
              <a:buFont typeface="Arial"/>
              <a:buNone/>
            </a:pPr>
            <a:r>
              <a:t/>
            </a:r>
            <a:endParaRPr sz="2300"/>
          </a:p>
          <a:p>
            <a:pPr indent="0" lvl="0" marL="457200" rtl="0" algn="l">
              <a:spcBef>
                <a:spcPts val="1000"/>
              </a:spcBef>
              <a:spcAft>
                <a:spcPts val="0"/>
              </a:spcAft>
              <a:buClr>
                <a:schemeClr val="dk1"/>
              </a:buClr>
              <a:buSzPts val="1100"/>
              <a:buFont typeface="Arial"/>
              <a:buNone/>
            </a:pPr>
            <a:r>
              <a:t/>
            </a:r>
            <a:endParaRPr sz="2300"/>
          </a:p>
          <a:p>
            <a:pPr indent="0" lvl="0" marL="457200" rtl="0" algn="l">
              <a:lnSpc>
                <a:spcPct val="90000"/>
              </a:lnSpc>
              <a:spcBef>
                <a:spcPts val="1000"/>
              </a:spcBef>
              <a:spcAft>
                <a:spcPts val="0"/>
              </a:spcAft>
              <a:buNone/>
            </a:pPr>
            <a:r>
              <a:t/>
            </a:r>
            <a:endParaRPr b="1" sz="2300"/>
          </a:p>
        </p:txBody>
      </p:sp>
      <p:pic>
        <p:nvPicPr>
          <p:cNvPr id="267" name="Google Shape;267;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1826425" y="1345525"/>
            <a:ext cx="9346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chemeClr val="dk1"/>
                </a:solidFill>
                <a:latin typeface="Calibri"/>
                <a:ea typeface="Calibri"/>
                <a:cs typeface="Calibri"/>
                <a:sym typeface="Calibri"/>
              </a:rPr>
              <a:t>Social Media Ads Purchases</a:t>
            </a:r>
            <a:endParaRPr b="1" sz="54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4035206" y="3209175"/>
            <a:ext cx="5533369" cy="3381503"/>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533700" y="1601575"/>
            <a:ext cx="10820100" cy="47430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None/>
            </a:pPr>
            <a:r>
              <a:rPr lang="en-US" sz="3000">
                <a:highlight>
                  <a:srgbClr val="FFFFFF"/>
                </a:highlight>
                <a:latin typeface="Calibri"/>
                <a:ea typeface="Calibri"/>
                <a:cs typeface="Calibri"/>
                <a:sym typeface="Calibri"/>
              </a:rPr>
              <a:t>The objective is build a machine to classify the purchases made by the users of various social media by clicking the advertisements using categories like age and estimated salary with the help of SVM.</a:t>
            </a:r>
            <a:endParaRPr sz="3000">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688109" y="6134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411825" y="1929000"/>
            <a:ext cx="11119800" cy="43740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WE CLASSIFY THE USERS  OF SOCIAL MEDIA FOR THEIR PURCHASES.</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712850" y="4417425"/>
            <a:ext cx="10515600" cy="23511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for the classification of users for the purchases made by the users by clicking on the social media ads. The source of dataset is Kaggle. </a:t>
            </a:r>
            <a:r>
              <a:rPr lang="en-US"/>
              <a:t>We have used the read_csv() function of pandas to read the .csv file for dataset and head() function to display the first five lines of dataset.</a:t>
            </a:r>
            <a:endParaRPr/>
          </a:p>
        </p:txBody>
      </p:sp>
      <p:pic>
        <p:nvPicPr>
          <p:cNvPr id="142" name="Google Shape;142;p17"/>
          <p:cNvPicPr preferRelativeResize="0"/>
          <p:nvPr/>
        </p:nvPicPr>
        <p:blipFill>
          <a:blip r:embed="rId4">
            <a:alphaModFix/>
          </a:blip>
          <a:stretch>
            <a:fillRect/>
          </a:stretch>
        </p:blipFill>
        <p:spPr>
          <a:xfrm>
            <a:off x="2963650" y="1095125"/>
            <a:ext cx="5684950" cy="342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b="1"/>
          </a:p>
        </p:txBody>
      </p:sp>
      <p:sp>
        <p:nvSpPr>
          <p:cNvPr id="151" name="Google Shape;151;p18"/>
          <p:cNvSpPr txBox="1"/>
          <p:nvPr>
            <p:ph idx="2" type="body"/>
          </p:nvPr>
        </p:nvSpPr>
        <p:spPr>
          <a:xfrm>
            <a:off x="928350" y="5163450"/>
            <a:ext cx="10335300" cy="6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3000">
                <a:solidFill>
                  <a:srgbClr val="333333"/>
                </a:solidFill>
                <a:latin typeface="Arial"/>
                <a:ea typeface="Arial"/>
                <a:cs typeface="Arial"/>
                <a:sym typeface="Arial"/>
              </a:rPr>
              <a:t>Label encoding is simply converting each value in a column to a number.</a:t>
            </a:r>
            <a:endParaRPr sz="2100"/>
          </a:p>
        </p:txBody>
      </p:sp>
      <p:pic>
        <p:nvPicPr>
          <p:cNvPr id="152" name="Google Shape;152;p18"/>
          <p:cNvPicPr preferRelativeResize="0"/>
          <p:nvPr/>
        </p:nvPicPr>
        <p:blipFill>
          <a:blip r:embed="rId4">
            <a:alphaModFix/>
          </a:blip>
          <a:stretch>
            <a:fillRect/>
          </a:stretch>
        </p:blipFill>
        <p:spPr>
          <a:xfrm>
            <a:off x="1002725" y="1825625"/>
            <a:ext cx="9937850" cy="324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212529"/>
                </a:solidFill>
                <a:highlight>
                  <a:srgbClr val="FFFFFF"/>
                </a:highlight>
              </a:rPr>
              <a:t>Standard</a:t>
            </a:r>
            <a:r>
              <a:rPr lang="en-US" sz="2400">
                <a:solidFill>
                  <a:srgbClr val="212529"/>
                </a:solidFill>
                <a:highlight>
                  <a:srgbClr val="FFFFFF"/>
                </a:highlight>
              </a:rPr>
              <a:t>Scaler transforms features by scaling each feature to a given range.</a:t>
            </a:r>
            <a:endParaRPr sz="2400">
              <a:solidFill>
                <a:srgbClr val="212529"/>
              </a:solidFill>
              <a:highlight>
                <a:srgbClr val="FFFFFF"/>
              </a:highlight>
            </a:endParaRPr>
          </a:p>
          <a:p>
            <a:pPr indent="0" lvl="0" marL="0" rtl="0" algn="l">
              <a:lnSpc>
                <a:spcPct val="110000"/>
              </a:lnSpc>
              <a:spcBef>
                <a:spcPts val="1200"/>
              </a:spcBef>
              <a:spcAft>
                <a:spcPts val="0"/>
              </a:spcAft>
              <a:buNone/>
            </a:pPr>
            <a:r>
              <a:rPr b="1" lang="en-US" sz="2400" u="sng">
                <a:solidFill>
                  <a:srgbClr val="2878A2"/>
                </a:solidFill>
                <a:highlight>
                  <a:srgbClr val="FFFFFF"/>
                </a:highlight>
                <a:hlinkClick r:id="rId4">
                  <a:extLst>
                    <a:ext uri="{A12FA001-AC4F-418D-AE19-62706E023703}">
                      <ahyp:hlinkClr val="tx"/>
                    </a:ext>
                  </a:extLst>
                </a:hlinkClick>
              </a:rPr>
              <a:t>fit</a:t>
            </a:r>
            <a:r>
              <a:rPr lang="en-US" sz="2400">
                <a:solidFill>
                  <a:srgbClr val="212529"/>
                </a:solidFill>
                <a:highlight>
                  <a:srgbClr val="FFFFFF"/>
                </a:highlight>
              </a:rPr>
              <a:t>(self, X[, y]):</a:t>
            </a:r>
            <a:endParaRPr sz="2400">
              <a:solidFill>
                <a:srgbClr val="212529"/>
              </a:solidFill>
              <a:highlight>
                <a:srgbClr val="FFFFFF"/>
              </a:highlight>
            </a:endParaRPr>
          </a:p>
          <a:p>
            <a:pPr indent="0" lvl="0" marL="0" rtl="0" algn="l">
              <a:lnSpc>
                <a:spcPct val="110000"/>
              </a:lnSpc>
              <a:spcBef>
                <a:spcPts val="0"/>
              </a:spcBef>
              <a:spcAft>
                <a:spcPts val="0"/>
              </a:spcAft>
              <a:buNone/>
            </a:pPr>
            <a:r>
              <a:rPr lang="en-US" sz="2400">
                <a:solidFill>
                  <a:srgbClr val="212529"/>
                </a:solidFill>
                <a:highlight>
                  <a:srgbClr val="FFFFFF"/>
                </a:highlight>
              </a:rPr>
              <a:t>Compute the minimum and maximum to be used for later scaling.</a:t>
            </a:r>
            <a:endParaRPr sz="2400">
              <a:solidFill>
                <a:srgbClr val="212529"/>
              </a:solidFill>
              <a:highlight>
                <a:srgbClr val="FFFFFF"/>
              </a:highlight>
            </a:endParaRPr>
          </a:p>
          <a:p>
            <a:pPr indent="0" lvl="0" marL="0" rtl="0" algn="l">
              <a:lnSpc>
                <a:spcPct val="110000"/>
              </a:lnSpc>
              <a:spcBef>
                <a:spcPts val="0"/>
              </a:spcBef>
              <a:spcAft>
                <a:spcPts val="0"/>
              </a:spcAft>
              <a:buNone/>
            </a:pPr>
            <a:r>
              <a:rPr b="1" lang="en-US" sz="2400">
                <a:solidFill>
                  <a:srgbClr val="2878A2"/>
                </a:solidFill>
                <a:highlight>
                  <a:srgbClr val="FFFFFF"/>
                </a:highlight>
                <a:uFill>
                  <a:noFill/>
                </a:uFill>
                <a:hlinkClick r:id="rId5">
                  <a:extLst>
                    <a:ext uri="{A12FA001-AC4F-418D-AE19-62706E023703}">
                      <ahyp:hlinkClr val="tx"/>
                    </a:ext>
                  </a:extLst>
                </a:hlinkClick>
              </a:rPr>
              <a:t>transform</a:t>
            </a:r>
            <a:r>
              <a:rPr lang="en-US" sz="2400">
                <a:solidFill>
                  <a:srgbClr val="212529"/>
                </a:solidFill>
                <a:highlight>
                  <a:srgbClr val="FFFFFF"/>
                </a:highlight>
              </a:rPr>
              <a:t>(self, X):</a:t>
            </a:r>
            <a:endParaRPr sz="2400">
              <a:solidFill>
                <a:srgbClr val="212529"/>
              </a:solidFill>
              <a:highlight>
                <a:srgbClr val="FFFFFF"/>
              </a:highlight>
            </a:endParaRPr>
          </a:p>
          <a:p>
            <a:pPr indent="0" lvl="0" marL="0" rtl="0" algn="l">
              <a:lnSpc>
                <a:spcPct val="110000"/>
              </a:lnSpc>
              <a:spcBef>
                <a:spcPts val="0"/>
              </a:spcBef>
              <a:spcAft>
                <a:spcPts val="0"/>
              </a:spcAft>
              <a:buNone/>
            </a:pPr>
            <a:r>
              <a:rPr lang="en-US" sz="2400">
                <a:solidFill>
                  <a:srgbClr val="212529"/>
                </a:solidFill>
                <a:highlight>
                  <a:srgbClr val="FFFFFF"/>
                </a:highlight>
              </a:rPr>
              <a:t>Scale features of X according to feature_range.</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212529"/>
              </a:solidFill>
              <a:highlight>
                <a:srgbClr val="FFFFFF"/>
              </a:highlight>
            </a:endParaRPr>
          </a:p>
        </p:txBody>
      </p:sp>
      <p:pic>
        <p:nvPicPr>
          <p:cNvPr id="161" name="Google Shape;161;p19"/>
          <p:cNvPicPr preferRelativeResize="0"/>
          <p:nvPr/>
        </p:nvPicPr>
        <p:blipFill>
          <a:blip r:embed="rId6">
            <a:alphaModFix/>
          </a:blip>
          <a:stretch>
            <a:fillRect/>
          </a:stretch>
        </p:blipFill>
        <p:spPr>
          <a:xfrm>
            <a:off x="152400" y="1113025"/>
            <a:ext cx="6956275" cy="234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b="1" lang="en-US" sz="2400" u="sng">
                <a:solidFill>
                  <a:srgbClr val="222222"/>
                </a:solidFill>
                <a:highlight>
                  <a:srgbClr val="FFFFFF"/>
                </a:highlight>
              </a:rPr>
              <a:t>countplot</a:t>
            </a:r>
            <a:r>
              <a:rPr lang="en-US" sz="2400" u="sng">
                <a:solidFill>
                  <a:srgbClr val="222222"/>
                </a:solidFill>
                <a:highlight>
                  <a:srgbClr val="FFFFFF"/>
                </a:highlight>
              </a:rPr>
              <a:t>.</a:t>
            </a:r>
            <a:r>
              <a:rPr lang="en-US" sz="2400">
                <a:solidFill>
                  <a:srgbClr val="222222"/>
                </a:solidFill>
                <a:highlight>
                  <a:srgbClr val="FFFFFF"/>
                </a:highlight>
              </a:rPr>
              <a:t> Show the counts of observations in each categorical bin using bars. A </a:t>
            </a:r>
            <a:r>
              <a:rPr b="1" lang="en-US" sz="2400">
                <a:solidFill>
                  <a:srgbClr val="222222"/>
                </a:solidFill>
                <a:highlight>
                  <a:srgbClr val="FFFFFF"/>
                </a:highlight>
              </a:rPr>
              <a:t>count plot</a:t>
            </a:r>
            <a:r>
              <a:rPr lang="en-US" sz="2400">
                <a:solidFill>
                  <a:srgbClr val="222222"/>
                </a:solidFill>
                <a:highlight>
                  <a:srgbClr val="FFFFFF"/>
                </a:highlight>
              </a:rPr>
              <a:t> can be thought of as a histogram across a categoric</a:t>
            </a:r>
            <a:r>
              <a:rPr lang="en-US" sz="2400">
                <a:solidFill>
                  <a:srgbClr val="222222"/>
                </a:solidFill>
                <a:highlight>
                  <a:srgbClr val="FFFFFF"/>
                </a:highlight>
              </a:rPr>
              <a:t>al</a:t>
            </a:r>
            <a:r>
              <a:rPr lang="en-US" sz="2400">
                <a:solidFill>
                  <a:srgbClr val="222222"/>
                </a:solidFill>
                <a:highlight>
                  <a:srgbClr val="FFFFFF"/>
                </a:highlight>
              </a:rPr>
              <a:t>.</a:t>
            </a:r>
            <a:endParaRPr sz="2400">
              <a:solidFill>
                <a:srgbClr val="212529"/>
              </a:solidFill>
              <a:highlight>
                <a:schemeClr val="lt1"/>
              </a:highlight>
            </a:endParaRPr>
          </a:p>
        </p:txBody>
      </p:sp>
      <p:pic>
        <p:nvPicPr>
          <p:cNvPr id="170" name="Google Shape;170;p20"/>
          <p:cNvPicPr preferRelativeResize="0"/>
          <p:nvPr/>
        </p:nvPicPr>
        <p:blipFill>
          <a:blip r:embed="rId4">
            <a:alphaModFix/>
          </a:blip>
          <a:stretch>
            <a:fillRect/>
          </a:stretch>
        </p:blipFill>
        <p:spPr>
          <a:xfrm>
            <a:off x="152400" y="1113024"/>
            <a:ext cx="7099525" cy="4540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ECF0F3"/>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9" name="Google Shape;179;p21"/>
          <p:cNvPicPr preferRelativeResize="0"/>
          <p:nvPr/>
        </p:nvPicPr>
        <p:blipFill>
          <a:blip r:embed="rId4">
            <a:alphaModFix/>
          </a:blip>
          <a:stretch>
            <a:fillRect/>
          </a:stretch>
        </p:blipFill>
        <p:spPr>
          <a:xfrm>
            <a:off x="1069138" y="1454150"/>
            <a:ext cx="10119175" cy="946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