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1848BC-B0AC-4272-A43D-A40596D8A1F6}">
  <a:tblStyle styleId="{1E1848BC-B0AC-4272-A43D-A40596D8A1F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4687410a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94687410a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94687410a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9.png"/><Relationship Id="rId9"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{1E1848BC-B0AC-4272-A43D-A40596D8A1F6}</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88" name="Google Shape;188;p22"/>
          <p:cNvPicPr preferRelativeResize="0"/>
          <p:nvPr/>
        </p:nvPicPr>
        <p:blipFill>
          <a:blip r:embed="rId4">
            <a:alphaModFix/>
          </a:blip>
          <a:stretch>
            <a:fillRect/>
          </a:stretch>
        </p:blipFill>
        <p:spPr>
          <a:xfrm>
            <a:off x="922350" y="1837672"/>
            <a:ext cx="9836425" cy="14394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2686400" y="1095124"/>
            <a:ext cx="6884650" cy="349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06" name="Google Shape;206;p24"/>
          <p:cNvPicPr preferRelativeResize="0"/>
          <p:nvPr/>
        </p:nvPicPr>
        <p:blipFill>
          <a:blip r:embed="rId4">
            <a:alphaModFix/>
          </a:blip>
          <a:stretch>
            <a:fillRect/>
          </a:stretch>
        </p:blipFill>
        <p:spPr>
          <a:xfrm>
            <a:off x="1876362" y="1750699"/>
            <a:ext cx="8655938" cy="1882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function for the same. </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15" name="Google Shape;215;p25"/>
          <p:cNvPicPr preferRelativeResize="0"/>
          <p:nvPr/>
        </p:nvPicPr>
        <p:blipFill>
          <a:blip r:embed="rId4">
            <a:alphaModFix/>
          </a:blip>
          <a:stretch>
            <a:fillRect/>
          </a:stretch>
        </p:blipFill>
        <p:spPr>
          <a:xfrm>
            <a:off x="152400" y="1113025"/>
            <a:ext cx="11506175" cy="216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510525" y="1918772"/>
            <a:ext cx="10826275" cy="13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We can use the MSE, MAE and RMSE method for evaluation. </a:t>
            </a:r>
            <a:endParaRPr sz="2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chemeClr val="dk1"/>
                </a:solidFill>
                <a:latin typeface="Calibri"/>
                <a:ea typeface="Calibri"/>
                <a:cs typeface="Calibri"/>
                <a:sym typeface="Calibri"/>
              </a:rPr>
              <a:t>Mean Absolute Error:</a:t>
            </a:r>
            <a:r>
              <a:rPr lang="en-US" sz="2300">
                <a:solidFill>
                  <a:schemeClr val="dk1"/>
                </a:solidFill>
                <a:latin typeface="Calibri"/>
                <a:ea typeface="Calibri"/>
                <a:cs typeface="Calibri"/>
                <a:sym typeface="Calibri"/>
              </a:rPr>
              <a:t> </a:t>
            </a:r>
            <a:r>
              <a:rPr lang="en-US" sz="2300">
                <a:solidFill>
                  <a:srgbClr val="333333"/>
                </a:solidFill>
                <a:highlight>
                  <a:schemeClr val="lt1"/>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Mean Square Error:</a:t>
            </a:r>
            <a:r>
              <a:rPr lang="en-US" sz="2300">
                <a:solidFill>
                  <a:srgbClr val="333333"/>
                </a:solidFill>
                <a:highlight>
                  <a:schemeClr val="lt1"/>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Root Mean Square Error:</a:t>
            </a:r>
            <a:r>
              <a:rPr lang="en-US" sz="2300">
                <a:solidFill>
                  <a:srgbClr val="333333"/>
                </a:solidFill>
                <a:highlight>
                  <a:schemeClr val="lt1"/>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2400" u="sng">
              <a:solidFill>
                <a:schemeClr val="dk1"/>
              </a:solidFill>
              <a:highlight>
                <a:srgbClr val="FDFDFD"/>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2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022850" y="763647"/>
            <a:ext cx="10146300" cy="12318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Accuracy:</a:t>
            </a:r>
            <a:endParaRPr b="1" sz="5400">
              <a:solidFill>
                <a:srgbClr val="00B050"/>
              </a:solidFill>
            </a:endParaRPr>
          </a:p>
        </p:txBody>
      </p:sp>
      <p:pic>
        <p:nvPicPr>
          <p:cNvPr id="239" name="Google Shape;239;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0" name="Google Shape;240;p28"/>
          <p:cNvSpPr txBox="1"/>
          <p:nvPr/>
        </p:nvSpPr>
        <p:spPr>
          <a:xfrm>
            <a:off x="1066500" y="4374925"/>
            <a:ext cx="10059000" cy="159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dk1"/>
                </a:solidFill>
                <a:highlight>
                  <a:schemeClr val="lt1"/>
                </a:highlight>
                <a:latin typeface="Calibri"/>
                <a:ea typeface="Calibri"/>
                <a:cs typeface="Calibri"/>
                <a:sym typeface="Calibri"/>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solidFill>
                <a:schemeClr val="dk1"/>
              </a:solidFill>
              <a:highlight>
                <a:schemeClr val="lt1"/>
              </a:highlight>
              <a:latin typeface="Calibri"/>
              <a:ea typeface="Calibri"/>
              <a:cs typeface="Calibri"/>
              <a:sym typeface="Calibri"/>
            </a:endParaRPr>
          </a:p>
          <a:p>
            <a:pPr indent="0" lvl="0" marL="0" rtl="0" algn="l">
              <a:lnSpc>
                <a:spcPct val="115000"/>
              </a:lnSpc>
              <a:spcBef>
                <a:spcPts val="1500"/>
              </a:spcBef>
              <a:spcAft>
                <a:spcPts val="0"/>
              </a:spcAft>
              <a:buClr>
                <a:schemeClr val="dk1"/>
              </a:buClr>
              <a:buSzPts val="1100"/>
              <a:buFont typeface="Arial"/>
              <a:buNone/>
            </a:pPr>
            <a:r>
              <a:rPr lang="en-US" sz="1800">
                <a:solidFill>
                  <a:schemeClr val="dk1"/>
                </a:solidFill>
                <a:highlight>
                  <a:schemeClr val="lt1"/>
                </a:highlight>
                <a:latin typeface="Calibri"/>
                <a:ea typeface="Calibri"/>
                <a:cs typeface="Calibri"/>
                <a:sym typeface="Calibri"/>
              </a:rPr>
              <a:t>Accuracy = TP+TN/TP+FP+FN+TN</a:t>
            </a:r>
            <a:endParaRPr sz="1800">
              <a:solidFill>
                <a:schemeClr val="dk1"/>
              </a:solidFill>
              <a:highlight>
                <a:schemeClr val="lt1"/>
              </a:highlight>
              <a:latin typeface="Calibri"/>
              <a:ea typeface="Calibri"/>
              <a:cs typeface="Calibri"/>
              <a:sym typeface="Calibri"/>
            </a:endParaRPr>
          </a:p>
          <a:p>
            <a:pPr indent="-50800" lvl="0" marL="228600" rtl="0" algn="l">
              <a:lnSpc>
                <a:spcPct val="90000"/>
              </a:lnSpc>
              <a:spcBef>
                <a:spcPts val="1500"/>
              </a:spcBef>
              <a:spcAft>
                <a:spcPts val="0"/>
              </a:spcAft>
              <a:buClr>
                <a:schemeClr val="dk1"/>
              </a:buClr>
              <a:buSzPts val="2800"/>
              <a:buFont typeface="Arial"/>
              <a:buNone/>
            </a:pPr>
            <a:r>
              <a:t/>
            </a:r>
            <a:endParaRPr sz="1800">
              <a:solidFill>
                <a:schemeClr val="dk1"/>
              </a:solidFill>
              <a:highlight>
                <a:schemeClr val="lt1"/>
              </a:highlight>
              <a:latin typeface="Calibri"/>
              <a:ea typeface="Calibri"/>
              <a:cs typeface="Calibri"/>
              <a:sym typeface="Calibri"/>
            </a:endParaRPr>
          </a:p>
          <a:p>
            <a:pPr indent="-50800" lvl="0" marL="22860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241" name="Google Shape;241;p28"/>
          <p:cNvPicPr preferRelativeResize="0"/>
          <p:nvPr/>
        </p:nvPicPr>
        <p:blipFill>
          <a:blip r:embed="rId4">
            <a:alphaModFix/>
          </a:blip>
          <a:stretch>
            <a:fillRect/>
          </a:stretch>
        </p:blipFill>
        <p:spPr>
          <a:xfrm>
            <a:off x="1022850" y="2443454"/>
            <a:ext cx="9661600" cy="178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2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48" name="Google Shape;248;p29"/>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74650" lvl="0" marL="457200" rtl="0" algn="l">
              <a:spcBef>
                <a:spcPts val="0"/>
              </a:spcBef>
              <a:spcAft>
                <a:spcPts val="0"/>
              </a:spcAft>
              <a:buSzPts val="2300"/>
              <a:buFont typeface="Calibri"/>
              <a:buAutoNum type="arabicPeriod"/>
            </a:pPr>
            <a:r>
              <a:rPr b="1" lang="en-US" sz="2300"/>
              <a:t>When is SVM used?</a:t>
            </a:r>
            <a:endParaRPr b="1" sz="2300"/>
          </a:p>
          <a:p>
            <a:pPr indent="0" lvl="0" marL="457200" rtl="0" algn="l">
              <a:lnSpc>
                <a:spcPct val="115000"/>
              </a:lnSpc>
              <a:spcBef>
                <a:spcPts val="1400"/>
              </a:spcBef>
              <a:spcAft>
                <a:spcPts val="0"/>
              </a:spcAft>
              <a:buClr>
                <a:schemeClr val="dk1"/>
              </a:buClr>
              <a:buSzPts val="1100"/>
              <a:buFont typeface="Arial"/>
              <a:buNone/>
            </a:pPr>
            <a:r>
              <a:rPr lang="en-US" sz="2300">
                <a:solidFill>
                  <a:srgbClr val="3E3E3E"/>
                </a:solidFill>
                <a:highlight>
                  <a:schemeClr val="lt1"/>
                </a:highlight>
              </a:rPr>
              <a:t>SVM is a supervised machine learning algorithm which can be used for classification or regression problems. It uses a technique called the kernel trick to transform your data and then based on these transformations it finds an optimal boundary between the possible outputs.</a:t>
            </a:r>
            <a:endParaRPr sz="2300">
              <a:highlight>
                <a:schemeClr val="lt1"/>
              </a:highlight>
            </a:endParaRPr>
          </a:p>
          <a:p>
            <a:pPr indent="-374650" lvl="0" marL="457200" rtl="0" algn="l">
              <a:lnSpc>
                <a:spcPct val="115000"/>
              </a:lnSpc>
              <a:spcBef>
                <a:spcPts val="1400"/>
              </a:spcBef>
              <a:spcAft>
                <a:spcPts val="0"/>
              </a:spcAft>
              <a:buSzPts val="2300"/>
              <a:buFont typeface="Calibri"/>
              <a:buAutoNum type="arabicPeriod"/>
            </a:pPr>
            <a:r>
              <a:rPr b="1" lang="en-US" sz="2300">
                <a:highlight>
                  <a:schemeClr val="lt1"/>
                </a:highlight>
              </a:rPr>
              <a:t>What makes SVM unique?</a:t>
            </a:r>
            <a:endParaRPr b="1" sz="2300">
              <a:highlight>
                <a:schemeClr val="lt1"/>
              </a:highlight>
            </a:endParaRPr>
          </a:p>
          <a:p>
            <a:pPr indent="0" lvl="0" marL="457200" rtl="0" algn="l">
              <a:lnSpc>
                <a:spcPct val="115000"/>
              </a:lnSpc>
              <a:spcBef>
                <a:spcPts val="1400"/>
              </a:spcBef>
              <a:spcAft>
                <a:spcPts val="0"/>
              </a:spcAft>
              <a:buClr>
                <a:schemeClr val="dk1"/>
              </a:buClr>
              <a:buSzPts val="1100"/>
              <a:buFont typeface="Arial"/>
              <a:buNone/>
            </a:pPr>
            <a:r>
              <a:rPr lang="en-US" sz="2300">
                <a:solidFill>
                  <a:srgbClr val="3E3E3E"/>
                </a:solidFill>
                <a:highlight>
                  <a:schemeClr val="lt1"/>
                </a:highlight>
              </a:rPr>
              <a:t>Well SVM it capable of doing both classification and regression.The benefit is that you can capture much more complex relationships between your datapoints without having to perform difficult transformations on your own. The downside is that the training time is much longer as it's much more computationally intensive.</a:t>
            </a:r>
            <a:endParaRPr sz="2300">
              <a:highlight>
                <a:schemeClr val="lt1"/>
              </a:highlight>
            </a:endParaRPr>
          </a:p>
          <a:p>
            <a:pPr indent="0" lvl="0" marL="457200" rtl="0" algn="l">
              <a:spcBef>
                <a:spcPts val="1400"/>
              </a:spcBef>
              <a:spcAft>
                <a:spcPts val="0"/>
              </a:spcAft>
              <a:buClr>
                <a:schemeClr val="dk1"/>
              </a:buClr>
              <a:buSzPts val="1100"/>
              <a:buFont typeface="Arial"/>
              <a:buNone/>
            </a:pPr>
            <a:r>
              <a:t/>
            </a:r>
            <a:endParaRPr sz="2300"/>
          </a:p>
          <a:p>
            <a:pPr indent="0" lvl="0" marL="457200" rtl="0" algn="l">
              <a:spcBef>
                <a:spcPts val="1000"/>
              </a:spcBef>
              <a:spcAft>
                <a:spcPts val="0"/>
              </a:spcAft>
              <a:buClr>
                <a:schemeClr val="dk1"/>
              </a:buClr>
              <a:buSzPts val="1100"/>
              <a:buFont typeface="Arial"/>
              <a:buNone/>
            </a:pPr>
            <a:r>
              <a:t/>
            </a:r>
            <a:endParaRPr sz="2300"/>
          </a:p>
          <a:p>
            <a:pPr indent="0" lvl="0" marL="457200" rtl="0" algn="l">
              <a:lnSpc>
                <a:spcPct val="90000"/>
              </a:lnSpc>
              <a:spcBef>
                <a:spcPts val="1000"/>
              </a:spcBef>
              <a:spcAft>
                <a:spcPts val="0"/>
              </a:spcAft>
              <a:buNone/>
            </a:pPr>
            <a:r>
              <a:t/>
            </a:r>
            <a:endParaRPr b="1" sz="2300"/>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3849800" y="1345525"/>
            <a:ext cx="49959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Spam Detection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3510200" y="2596723"/>
            <a:ext cx="5675103" cy="2837552"/>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3000">
                <a:highlight>
                  <a:srgbClr val="FFFFFF"/>
                </a:highlight>
                <a:latin typeface="Calibri"/>
                <a:ea typeface="Calibri"/>
                <a:cs typeface="Calibri"/>
                <a:sym typeface="Calibri"/>
              </a:rPr>
              <a:t>The objective is build a machine to detect spam messages with the help of SVM. People all over the world get spammed and mostly for their money. This can help people for saving their money due to such scams.</a:t>
            </a:r>
            <a:endParaRPr sz="3000">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CAN DETECT SPAM MESSAGES.</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38200" y="4875000"/>
            <a:ext cx="10515600" cy="1732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detection of spam</a:t>
            </a:r>
            <a:r>
              <a:rPr lang="en-US"/>
              <a:t>. The sourc</a:t>
            </a:r>
            <a:r>
              <a:rPr lang="en-US"/>
              <a:t>e of dataset is Kaggle. </a:t>
            </a:r>
            <a:r>
              <a:rPr lang="en-US"/>
              <a:t>We have used the read_csv() function of pandas to read the .csv file for dataset and head() function to display the first five lines of dataset.</a:t>
            </a:r>
            <a:endParaRPr/>
          </a:p>
        </p:txBody>
      </p:sp>
      <p:pic>
        <p:nvPicPr>
          <p:cNvPr id="142" name="Google Shape;142;p17"/>
          <p:cNvPicPr preferRelativeResize="0"/>
          <p:nvPr/>
        </p:nvPicPr>
        <p:blipFill>
          <a:blip r:embed="rId4">
            <a:alphaModFix/>
          </a:blip>
          <a:stretch>
            <a:fillRect/>
          </a:stretch>
        </p:blipFill>
        <p:spPr>
          <a:xfrm>
            <a:off x="2054950" y="1036825"/>
            <a:ext cx="8082100" cy="3761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1"/>
          </a:p>
        </p:txBody>
      </p:sp>
      <p:sp>
        <p:nvSpPr>
          <p:cNvPr id="151" name="Google Shape;151;p18"/>
          <p:cNvSpPr txBox="1"/>
          <p:nvPr>
            <p:ph idx="2" type="body"/>
          </p:nvPr>
        </p:nvSpPr>
        <p:spPr>
          <a:xfrm>
            <a:off x="928350" y="51634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3000">
                <a:solidFill>
                  <a:srgbClr val="333333"/>
                </a:solidFill>
                <a:latin typeface="Arial"/>
                <a:ea typeface="Arial"/>
                <a:cs typeface="Arial"/>
                <a:sym typeface="Arial"/>
              </a:rPr>
              <a:t>Label encoding is simply converting each value in a column to a number.</a:t>
            </a:r>
            <a:endParaRPr sz="2100"/>
          </a:p>
        </p:txBody>
      </p:sp>
      <p:pic>
        <p:nvPicPr>
          <p:cNvPr id="152" name="Google Shape;152;p18"/>
          <p:cNvPicPr preferRelativeResize="0"/>
          <p:nvPr/>
        </p:nvPicPr>
        <p:blipFill>
          <a:blip r:embed="rId4">
            <a:alphaModFix/>
          </a:blip>
          <a:stretch>
            <a:fillRect/>
          </a:stretch>
        </p:blipFill>
        <p:spPr>
          <a:xfrm>
            <a:off x="2004337" y="1549700"/>
            <a:ext cx="7486975" cy="361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212529"/>
                </a:solidFill>
                <a:highlight>
                  <a:srgbClr val="FFFFFF"/>
                </a:highlight>
              </a:rPr>
              <a:t>Standard</a:t>
            </a:r>
            <a:r>
              <a:rPr lang="en-US" sz="2400">
                <a:solidFill>
                  <a:srgbClr val="212529"/>
                </a:solidFill>
                <a:highlight>
                  <a:srgbClr val="FFFFFF"/>
                </a:highlight>
              </a:rPr>
              <a:t>Scaler transforms features by scaling each feature to a given range.</a:t>
            </a:r>
            <a:endParaRPr sz="2400">
              <a:solidFill>
                <a:srgbClr val="212529"/>
              </a:solidFill>
              <a:highlight>
                <a:srgbClr val="FFFFFF"/>
              </a:highlight>
            </a:endParaRPr>
          </a:p>
          <a:p>
            <a:pPr indent="0" lvl="0" marL="0" rtl="0" algn="l">
              <a:lnSpc>
                <a:spcPct val="110000"/>
              </a:lnSpc>
              <a:spcBef>
                <a:spcPts val="1200"/>
              </a:spcBef>
              <a:spcAft>
                <a:spcPts val="0"/>
              </a:spcAft>
              <a:buNone/>
            </a:pPr>
            <a:r>
              <a:rPr b="1" lang="en-US" sz="2400" u="sng">
                <a:solidFill>
                  <a:srgbClr val="2878A2"/>
                </a:solidFill>
                <a:highlight>
                  <a:srgbClr val="FFFFFF"/>
                </a:highlight>
                <a:hlinkClick r:id="rId4">
                  <a:extLst>
                    <a:ext uri="{A12FA001-AC4F-418D-AE19-62706E023703}">
                      <ahyp:hlinkClr val="tx"/>
                    </a:ext>
                  </a:extLst>
                </a:hlinkClick>
              </a:rPr>
              <a:t>fit</a:t>
            </a:r>
            <a:r>
              <a:rPr lang="en-US" sz="2400">
                <a:solidFill>
                  <a:srgbClr val="212529"/>
                </a:solidFill>
                <a:highlight>
                  <a:srgbClr val="FFFFFF"/>
                </a:highlight>
              </a:rPr>
              <a:t>(self, X[, y]):</a:t>
            </a:r>
            <a:endParaRPr sz="2400">
              <a:solidFill>
                <a:srgbClr val="212529"/>
              </a:solidFill>
              <a:highlight>
                <a:srgbClr val="FFFFFF"/>
              </a:highlight>
            </a:endParaRPr>
          </a:p>
          <a:p>
            <a:pPr indent="0" lvl="0" marL="0" rtl="0" algn="l">
              <a:lnSpc>
                <a:spcPct val="110000"/>
              </a:lnSpc>
              <a:spcBef>
                <a:spcPts val="0"/>
              </a:spcBef>
              <a:spcAft>
                <a:spcPts val="0"/>
              </a:spcAft>
              <a:buNone/>
            </a:pPr>
            <a:r>
              <a:rPr lang="en-US" sz="2400">
                <a:solidFill>
                  <a:srgbClr val="212529"/>
                </a:solidFill>
                <a:highlight>
                  <a:srgbClr val="FFFFFF"/>
                </a:highlight>
              </a:rPr>
              <a:t>Compute the minimum and maximum to be used for later scaling.</a:t>
            </a:r>
            <a:endParaRPr sz="2400">
              <a:solidFill>
                <a:srgbClr val="212529"/>
              </a:solidFill>
              <a:highlight>
                <a:srgbClr val="FFFFFF"/>
              </a:highlight>
            </a:endParaRPr>
          </a:p>
          <a:p>
            <a:pPr indent="0" lvl="0" marL="0" rtl="0" algn="l">
              <a:lnSpc>
                <a:spcPct val="110000"/>
              </a:lnSpc>
              <a:spcBef>
                <a:spcPts val="0"/>
              </a:spcBef>
              <a:spcAft>
                <a:spcPts val="0"/>
              </a:spcAft>
              <a:buNone/>
            </a:pPr>
            <a:r>
              <a:rPr b="1" lang="en-US" sz="2400">
                <a:solidFill>
                  <a:srgbClr val="2878A2"/>
                </a:solidFill>
                <a:highlight>
                  <a:srgbClr val="FFFFFF"/>
                </a:highlight>
                <a:uFill>
                  <a:noFill/>
                </a:uFill>
                <a:hlinkClick r:id="rId5">
                  <a:extLst>
                    <a:ext uri="{A12FA001-AC4F-418D-AE19-62706E023703}">
                      <ahyp:hlinkClr val="tx"/>
                    </a:ext>
                  </a:extLst>
                </a:hlinkClick>
              </a:rPr>
              <a:t>transform</a:t>
            </a:r>
            <a:r>
              <a:rPr lang="en-US" sz="2400">
                <a:solidFill>
                  <a:srgbClr val="212529"/>
                </a:solidFill>
                <a:highlight>
                  <a:srgbClr val="FFFFFF"/>
                </a:highlight>
              </a:rPr>
              <a:t>(self, X):</a:t>
            </a:r>
            <a:endParaRPr sz="2400">
              <a:solidFill>
                <a:srgbClr val="212529"/>
              </a:solidFill>
              <a:highlight>
                <a:srgbClr val="FFFFFF"/>
              </a:highlight>
            </a:endParaRPr>
          </a:p>
          <a:p>
            <a:pPr indent="0" lvl="0" marL="0" rtl="0" algn="l">
              <a:lnSpc>
                <a:spcPct val="110000"/>
              </a:lnSpc>
              <a:spcBef>
                <a:spcPts val="0"/>
              </a:spcBef>
              <a:spcAft>
                <a:spcPts val="0"/>
              </a:spcAft>
              <a:buNone/>
            </a:pPr>
            <a:r>
              <a:rPr lang="en-US" sz="2400">
                <a:solidFill>
                  <a:srgbClr val="212529"/>
                </a:solidFill>
                <a:highlight>
                  <a:srgbClr val="FFFFFF"/>
                </a:highlight>
              </a:rPr>
              <a:t>Scale features of X according to feature_range.</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12529"/>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5"/>
            <a:ext cx="6956275" cy="234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0" name="Google Shape;170;p20"/>
          <p:cNvPicPr preferRelativeResize="0"/>
          <p:nvPr/>
        </p:nvPicPr>
        <p:blipFill>
          <a:blip r:embed="rId4">
            <a:alphaModFix/>
          </a:blip>
          <a:stretch>
            <a:fillRect/>
          </a:stretch>
        </p:blipFill>
        <p:spPr>
          <a:xfrm>
            <a:off x="1069138" y="1454150"/>
            <a:ext cx="10119175" cy="946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A support vector machine (</a:t>
            </a:r>
            <a:r>
              <a:rPr b="1" lang="en-US" sz="2400">
                <a:solidFill>
                  <a:srgbClr val="222222"/>
                </a:solidFill>
                <a:highlight>
                  <a:srgbClr val="FFFFFF"/>
                </a:highlight>
              </a:rPr>
              <a:t>SVM</a:t>
            </a:r>
            <a:r>
              <a:rPr lang="en-US" sz="2400">
                <a:solidFill>
                  <a:srgbClr val="222222"/>
                </a:solidFill>
                <a:highlight>
                  <a:srgbClr val="FFFFFF"/>
                </a:highlight>
              </a:rPr>
              <a:t>) is a supervised machine learning model that uses classification algorithms for two-group classification problems. After giving an </a:t>
            </a:r>
            <a:r>
              <a:rPr b="1" lang="en-US" sz="2400">
                <a:solidFill>
                  <a:srgbClr val="222222"/>
                </a:solidFill>
                <a:highlight>
                  <a:srgbClr val="FFFFFF"/>
                </a:highlight>
              </a:rPr>
              <a:t>SVM</a:t>
            </a:r>
            <a:r>
              <a:rPr lang="en-US" sz="2400">
                <a:solidFill>
                  <a:srgbClr val="222222"/>
                </a:solidFill>
                <a:highlight>
                  <a:srgbClr val="FFFFFF"/>
                </a:highlight>
              </a:rPr>
              <a:t> model sets of labeled training data for each category, they're able to categorize new text.</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The objective of a Linear </a:t>
            </a:r>
            <a:r>
              <a:rPr b="1" lang="en-US" sz="2400">
                <a:solidFill>
                  <a:srgbClr val="222222"/>
                </a:solidFill>
                <a:highlight>
                  <a:srgbClr val="FFFFFF"/>
                </a:highlight>
              </a:rPr>
              <a:t>SVC</a:t>
            </a:r>
            <a:r>
              <a:rPr lang="en-US" sz="2400">
                <a:solidFill>
                  <a:srgbClr val="222222"/>
                </a:solidFill>
                <a:highlight>
                  <a:srgbClr val="FFFFFF"/>
                </a:highlight>
              </a:rPr>
              <a:t> (Support Vector Classifier) is to fit to the data you provide, returning a "best fit" hyperplane that divides, or categorizes, your data.</a:t>
            </a:r>
            <a:endParaRPr sz="2400">
              <a:solidFill>
                <a:srgbClr val="222222"/>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52400" y="1113022"/>
            <a:ext cx="11560875" cy="1411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