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48C220-B50B-4372-B9DF-86929E634216}" v="59" dt="2023-10-23T17:57:47.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wari D" userId="429d75bb3d4c5d68" providerId="LiveId" clId="{6548C220-B50B-4372-B9DF-86929E634216}"/>
    <pc:docChg chg="undo custSel addSld modSld">
      <pc:chgData name="Lokeshwari D" userId="429d75bb3d4c5d68" providerId="LiveId" clId="{6548C220-B50B-4372-B9DF-86929E634216}" dt="2023-10-23T17:57:35.225" v="783"/>
      <pc:docMkLst>
        <pc:docMk/>
      </pc:docMkLst>
      <pc:sldChg chg="modSp mod">
        <pc:chgData name="Lokeshwari D" userId="429d75bb3d4c5d68" providerId="LiveId" clId="{6548C220-B50B-4372-B9DF-86929E634216}" dt="2023-10-23T17:55:25.623" v="740" actId="27636"/>
        <pc:sldMkLst>
          <pc:docMk/>
          <pc:sldMk cId="860220634" sldId="256"/>
        </pc:sldMkLst>
        <pc:spChg chg="mod">
          <ac:chgData name="Lokeshwari D" userId="429d75bb3d4c5d68" providerId="LiveId" clId="{6548C220-B50B-4372-B9DF-86929E634216}" dt="2023-10-23T17:55:25.512" v="739"/>
          <ac:spMkLst>
            <pc:docMk/>
            <pc:sldMk cId="860220634" sldId="256"/>
            <ac:spMk id="2" creationId="{9AC957F9-ADA0-D914-21D9-3B9C636359C3}"/>
          </ac:spMkLst>
        </pc:spChg>
        <pc:spChg chg="mod">
          <ac:chgData name="Lokeshwari D" userId="429d75bb3d4c5d68" providerId="LiveId" clId="{6548C220-B50B-4372-B9DF-86929E634216}" dt="2023-10-23T17:55:25.623" v="740" actId="27636"/>
          <ac:spMkLst>
            <pc:docMk/>
            <pc:sldMk cId="860220634" sldId="256"/>
            <ac:spMk id="3" creationId="{409F8B80-BFB0-6F3A-B3E7-B44D8A66E94E}"/>
          </ac:spMkLst>
        </pc:spChg>
      </pc:sldChg>
      <pc:sldChg chg="modSp mod">
        <pc:chgData name="Lokeshwari D" userId="429d75bb3d4c5d68" providerId="LiveId" clId="{6548C220-B50B-4372-B9DF-86929E634216}" dt="2023-10-23T17:55:20.275" v="735" actId="27636"/>
        <pc:sldMkLst>
          <pc:docMk/>
          <pc:sldMk cId="3140353698" sldId="259"/>
        </pc:sldMkLst>
        <pc:spChg chg="mod">
          <ac:chgData name="Lokeshwari D" userId="429d75bb3d4c5d68" providerId="LiveId" clId="{6548C220-B50B-4372-B9DF-86929E634216}" dt="2023-10-23T11:53:02.696" v="7" actId="14100"/>
          <ac:spMkLst>
            <pc:docMk/>
            <pc:sldMk cId="3140353698" sldId="259"/>
            <ac:spMk id="2" creationId="{01A98E37-75C0-0906-A35A-8B9868F0E003}"/>
          </ac:spMkLst>
        </pc:spChg>
        <pc:spChg chg="mod">
          <ac:chgData name="Lokeshwari D" userId="429d75bb3d4c5d68" providerId="LiveId" clId="{6548C220-B50B-4372-B9DF-86929E634216}" dt="2023-10-23T17:55:20.275" v="735" actId="27636"/>
          <ac:spMkLst>
            <pc:docMk/>
            <pc:sldMk cId="3140353698" sldId="259"/>
            <ac:spMk id="3" creationId="{4DE17F48-B143-AEBA-13D8-4F13F3FA166C}"/>
          </ac:spMkLst>
        </pc:spChg>
      </pc:sldChg>
      <pc:sldChg chg="addSp delSp modSp mod">
        <pc:chgData name="Lokeshwari D" userId="429d75bb3d4c5d68" providerId="LiveId" clId="{6548C220-B50B-4372-B9DF-86929E634216}" dt="2023-10-23T12:13:38.338" v="81" actId="14100"/>
        <pc:sldMkLst>
          <pc:docMk/>
          <pc:sldMk cId="2714660147" sldId="260"/>
        </pc:sldMkLst>
        <pc:spChg chg="mod">
          <ac:chgData name="Lokeshwari D" userId="429d75bb3d4c5d68" providerId="LiveId" clId="{6548C220-B50B-4372-B9DF-86929E634216}" dt="2023-10-23T12:12:35.299" v="62" actId="14100"/>
          <ac:spMkLst>
            <pc:docMk/>
            <pc:sldMk cId="2714660147" sldId="260"/>
            <ac:spMk id="2" creationId="{09019BFE-A408-0EBB-4E87-20C9F63D92CF}"/>
          </ac:spMkLst>
        </pc:spChg>
        <pc:spChg chg="del mod">
          <ac:chgData name="Lokeshwari D" userId="429d75bb3d4c5d68" providerId="LiveId" clId="{6548C220-B50B-4372-B9DF-86929E634216}" dt="2023-10-23T12:13:24.873" v="78"/>
          <ac:spMkLst>
            <pc:docMk/>
            <pc:sldMk cId="2714660147" sldId="260"/>
            <ac:spMk id="3" creationId="{528A783D-3BF5-BE11-51EC-8474DFB63C56}"/>
          </ac:spMkLst>
        </pc:spChg>
        <pc:spChg chg="add mod">
          <ac:chgData name="Lokeshwari D" userId="429d75bb3d4c5d68" providerId="LiveId" clId="{6548C220-B50B-4372-B9DF-86929E634216}" dt="2023-10-23T12:13:38.338" v="81" actId="14100"/>
          <ac:spMkLst>
            <pc:docMk/>
            <pc:sldMk cId="2714660147" sldId="260"/>
            <ac:spMk id="5" creationId="{5D398DAD-8871-E375-5495-817AC79445B5}"/>
          </ac:spMkLst>
        </pc:spChg>
        <pc:graphicFrameChg chg="add mod">
          <ac:chgData name="Lokeshwari D" userId="429d75bb3d4c5d68" providerId="LiveId" clId="{6548C220-B50B-4372-B9DF-86929E634216}" dt="2023-10-23T12:13:38.338" v="81" actId="14100"/>
          <ac:graphicFrameMkLst>
            <pc:docMk/>
            <pc:sldMk cId="2714660147" sldId="260"/>
            <ac:graphicFrameMk id="4" creationId="{E97C3E11-3456-6586-9ED2-227DA41A23E4}"/>
          </ac:graphicFrameMkLst>
        </pc:graphicFrameChg>
      </pc:sldChg>
      <pc:sldChg chg="modSp new mod">
        <pc:chgData name="Lokeshwari D" userId="429d75bb3d4c5d68" providerId="LiveId" clId="{6548C220-B50B-4372-B9DF-86929E634216}" dt="2023-10-23T17:38:11.591" v="211" actId="20577"/>
        <pc:sldMkLst>
          <pc:docMk/>
          <pc:sldMk cId="3509495851" sldId="261"/>
        </pc:sldMkLst>
        <pc:spChg chg="mod">
          <ac:chgData name="Lokeshwari D" userId="429d75bb3d4c5d68" providerId="LiveId" clId="{6548C220-B50B-4372-B9DF-86929E634216}" dt="2023-10-23T17:35:40.870" v="192" actId="27636"/>
          <ac:spMkLst>
            <pc:docMk/>
            <pc:sldMk cId="3509495851" sldId="261"/>
            <ac:spMk id="2" creationId="{CAE018D1-7D46-48D6-E695-B10BD398B0AF}"/>
          </ac:spMkLst>
        </pc:spChg>
        <pc:spChg chg="mod">
          <ac:chgData name="Lokeshwari D" userId="429d75bb3d4c5d68" providerId="LiveId" clId="{6548C220-B50B-4372-B9DF-86929E634216}" dt="2023-10-23T17:38:11.591" v="211" actId="20577"/>
          <ac:spMkLst>
            <pc:docMk/>
            <pc:sldMk cId="3509495851" sldId="261"/>
            <ac:spMk id="3" creationId="{9E6594EF-F0A0-8295-2745-D23C8B44AAB4}"/>
          </ac:spMkLst>
        </pc:spChg>
      </pc:sldChg>
      <pc:sldChg chg="modSp new mod">
        <pc:chgData name="Lokeshwari D" userId="429d75bb3d4c5d68" providerId="LiveId" clId="{6548C220-B50B-4372-B9DF-86929E634216}" dt="2023-10-23T17:41:20.327" v="382" actId="27636"/>
        <pc:sldMkLst>
          <pc:docMk/>
          <pc:sldMk cId="2227320608" sldId="262"/>
        </pc:sldMkLst>
        <pc:spChg chg="mod">
          <ac:chgData name="Lokeshwari D" userId="429d75bb3d4c5d68" providerId="LiveId" clId="{6548C220-B50B-4372-B9DF-86929E634216}" dt="2023-10-23T17:39:05.236" v="228" actId="27636"/>
          <ac:spMkLst>
            <pc:docMk/>
            <pc:sldMk cId="2227320608" sldId="262"/>
            <ac:spMk id="2" creationId="{4CEEABC1-ED95-EACC-3C83-7B6232CC2759}"/>
          </ac:spMkLst>
        </pc:spChg>
        <pc:spChg chg="mod">
          <ac:chgData name="Lokeshwari D" userId="429d75bb3d4c5d68" providerId="LiveId" clId="{6548C220-B50B-4372-B9DF-86929E634216}" dt="2023-10-23T17:41:20.327" v="382" actId="27636"/>
          <ac:spMkLst>
            <pc:docMk/>
            <pc:sldMk cId="2227320608" sldId="262"/>
            <ac:spMk id="3" creationId="{3008B3F7-F398-F810-48BF-791AE699055A}"/>
          </ac:spMkLst>
        </pc:spChg>
      </pc:sldChg>
      <pc:sldChg chg="modSp new mod">
        <pc:chgData name="Lokeshwari D" userId="429d75bb3d4c5d68" providerId="LiveId" clId="{6548C220-B50B-4372-B9DF-86929E634216}" dt="2023-10-23T17:55:20.290" v="736" actId="27636"/>
        <pc:sldMkLst>
          <pc:docMk/>
          <pc:sldMk cId="1665032458" sldId="263"/>
        </pc:sldMkLst>
        <pc:spChg chg="mod">
          <ac:chgData name="Lokeshwari D" userId="429d75bb3d4c5d68" providerId="LiveId" clId="{6548C220-B50B-4372-B9DF-86929E634216}" dt="2023-10-23T17:42:25.324" v="414" actId="113"/>
          <ac:spMkLst>
            <pc:docMk/>
            <pc:sldMk cId="1665032458" sldId="263"/>
            <ac:spMk id="2" creationId="{E27D8AFE-48C5-7E6D-E653-EFC01781929F}"/>
          </ac:spMkLst>
        </pc:spChg>
        <pc:spChg chg="mod">
          <ac:chgData name="Lokeshwari D" userId="429d75bb3d4c5d68" providerId="LiveId" clId="{6548C220-B50B-4372-B9DF-86929E634216}" dt="2023-10-23T17:55:20.290" v="736" actId="27636"/>
          <ac:spMkLst>
            <pc:docMk/>
            <pc:sldMk cId="1665032458" sldId="263"/>
            <ac:spMk id="3" creationId="{DC005696-3BAE-EDDB-B20D-2A5D9D1802B1}"/>
          </ac:spMkLst>
        </pc:spChg>
      </pc:sldChg>
      <pc:sldChg chg="addSp delSp modSp new mod">
        <pc:chgData name="Lokeshwari D" userId="429d75bb3d4c5d68" providerId="LiveId" clId="{6548C220-B50B-4372-B9DF-86929E634216}" dt="2023-10-23T17:47:12.567" v="541"/>
        <pc:sldMkLst>
          <pc:docMk/>
          <pc:sldMk cId="1707525982" sldId="264"/>
        </pc:sldMkLst>
        <pc:spChg chg="mod">
          <ac:chgData name="Lokeshwari D" userId="429d75bb3d4c5d68" providerId="LiveId" clId="{6548C220-B50B-4372-B9DF-86929E634216}" dt="2023-10-23T17:46:38.412" v="463" actId="1076"/>
          <ac:spMkLst>
            <pc:docMk/>
            <pc:sldMk cId="1707525982" sldId="264"/>
            <ac:spMk id="2" creationId="{EABED2DB-C8F4-1D74-7BDB-5B9116A35B03}"/>
          </ac:spMkLst>
        </pc:spChg>
        <pc:spChg chg="add del mod">
          <ac:chgData name="Lokeshwari D" userId="429d75bb3d4c5d68" providerId="LiveId" clId="{6548C220-B50B-4372-B9DF-86929E634216}" dt="2023-10-23T17:47:09.085" v="540" actId="20577"/>
          <ac:spMkLst>
            <pc:docMk/>
            <pc:sldMk cId="1707525982" sldId="264"/>
            <ac:spMk id="3" creationId="{CDC090CF-8ACE-4BA1-4F53-CDBDBDD87B08}"/>
          </ac:spMkLst>
        </pc:spChg>
        <pc:picChg chg="add mod">
          <ac:chgData name="Lokeshwari D" userId="429d75bb3d4c5d68" providerId="LiveId" clId="{6548C220-B50B-4372-B9DF-86929E634216}" dt="2023-10-23T17:46:40.775" v="466"/>
          <ac:picMkLst>
            <pc:docMk/>
            <pc:sldMk cId="1707525982" sldId="264"/>
            <ac:picMk id="4" creationId="{ED8480BE-C495-6F92-A939-BF3656914C92}"/>
          </ac:picMkLst>
        </pc:picChg>
        <pc:picChg chg="add mod">
          <ac:chgData name="Lokeshwari D" userId="429d75bb3d4c5d68" providerId="LiveId" clId="{6548C220-B50B-4372-B9DF-86929E634216}" dt="2023-10-23T17:47:12.567" v="541"/>
          <ac:picMkLst>
            <pc:docMk/>
            <pc:sldMk cId="1707525982" sldId="264"/>
            <ac:picMk id="5" creationId="{00878BAC-E143-04FB-F055-DB439E3C1DB7}"/>
          </ac:picMkLst>
        </pc:picChg>
      </pc:sldChg>
      <pc:sldChg chg="modSp new mod">
        <pc:chgData name="Lokeshwari D" userId="429d75bb3d4c5d68" providerId="LiveId" clId="{6548C220-B50B-4372-B9DF-86929E634216}" dt="2023-10-23T17:51:12.099" v="624" actId="5793"/>
        <pc:sldMkLst>
          <pc:docMk/>
          <pc:sldMk cId="959203230" sldId="265"/>
        </pc:sldMkLst>
        <pc:spChg chg="mod">
          <ac:chgData name="Lokeshwari D" userId="429d75bb3d4c5d68" providerId="LiveId" clId="{6548C220-B50B-4372-B9DF-86929E634216}" dt="2023-10-23T17:47:48.462" v="556" actId="255"/>
          <ac:spMkLst>
            <pc:docMk/>
            <pc:sldMk cId="959203230" sldId="265"/>
            <ac:spMk id="2" creationId="{4CD7C7B7-DEAF-7857-9027-A6839558602C}"/>
          </ac:spMkLst>
        </pc:spChg>
        <pc:spChg chg="mod">
          <ac:chgData name="Lokeshwari D" userId="429d75bb3d4c5d68" providerId="LiveId" clId="{6548C220-B50B-4372-B9DF-86929E634216}" dt="2023-10-23T17:51:12.099" v="624" actId="5793"/>
          <ac:spMkLst>
            <pc:docMk/>
            <pc:sldMk cId="959203230" sldId="265"/>
            <ac:spMk id="3" creationId="{51119620-72EF-7266-1AAF-54F9D26CEAD3}"/>
          </ac:spMkLst>
        </pc:spChg>
      </pc:sldChg>
      <pc:sldChg chg="modSp new mod">
        <pc:chgData name="Lokeshwari D" userId="429d75bb3d4c5d68" providerId="LiveId" clId="{6548C220-B50B-4372-B9DF-86929E634216}" dt="2023-10-23T17:52:29.982" v="676" actId="27636"/>
        <pc:sldMkLst>
          <pc:docMk/>
          <pc:sldMk cId="3035479066" sldId="266"/>
        </pc:sldMkLst>
        <pc:spChg chg="mod">
          <ac:chgData name="Lokeshwari D" userId="429d75bb3d4c5d68" providerId="LiveId" clId="{6548C220-B50B-4372-B9DF-86929E634216}" dt="2023-10-23T17:51:42.018" v="642" actId="27636"/>
          <ac:spMkLst>
            <pc:docMk/>
            <pc:sldMk cId="3035479066" sldId="266"/>
            <ac:spMk id="2" creationId="{B78FCF97-9957-7EE3-480A-2521C0857403}"/>
          </ac:spMkLst>
        </pc:spChg>
        <pc:spChg chg="mod">
          <ac:chgData name="Lokeshwari D" userId="429d75bb3d4c5d68" providerId="LiveId" clId="{6548C220-B50B-4372-B9DF-86929E634216}" dt="2023-10-23T17:52:29.982" v="676" actId="27636"/>
          <ac:spMkLst>
            <pc:docMk/>
            <pc:sldMk cId="3035479066" sldId="266"/>
            <ac:spMk id="3" creationId="{71F6334C-1E20-472D-D201-742A6721ECC6}"/>
          </ac:spMkLst>
        </pc:spChg>
      </pc:sldChg>
      <pc:sldChg chg="modSp new mod">
        <pc:chgData name="Lokeshwari D" userId="429d75bb3d4c5d68" providerId="LiveId" clId="{6548C220-B50B-4372-B9DF-86929E634216}" dt="2023-10-23T17:55:20.305" v="737" actId="27636"/>
        <pc:sldMkLst>
          <pc:docMk/>
          <pc:sldMk cId="107002404" sldId="267"/>
        </pc:sldMkLst>
        <pc:spChg chg="mod">
          <ac:chgData name="Lokeshwari D" userId="429d75bb3d4c5d68" providerId="LiveId" clId="{6548C220-B50B-4372-B9DF-86929E634216}" dt="2023-10-23T17:55:20.305" v="737" actId="27636"/>
          <ac:spMkLst>
            <pc:docMk/>
            <pc:sldMk cId="107002404" sldId="267"/>
            <ac:spMk id="2" creationId="{DCACB0CC-C7A9-B1AF-A18F-7D0ACC143320}"/>
          </ac:spMkLst>
        </pc:spChg>
        <pc:spChg chg="mod">
          <ac:chgData name="Lokeshwari D" userId="429d75bb3d4c5d68" providerId="LiveId" clId="{6548C220-B50B-4372-B9DF-86929E634216}" dt="2023-10-23T17:54:13.140" v="699" actId="255"/>
          <ac:spMkLst>
            <pc:docMk/>
            <pc:sldMk cId="107002404" sldId="267"/>
            <ac:spMk id="3" creationId="{180AFB7F-F21E-55E5-BD1E-165BD1FB41BD}"/>
          </ac:spMkLst>
        </pc:spChg>
      </pc:sldChg>
      <pc:sldChg chg="modSp new mod modAnim">
        <pc:chgData name="Lokeshwari D" userId="429d75bb3d4c5d68" providerId="LiveId" clId="{6548C220-B50B-4372-B9DF-86929E634216}" dt="2023-10-23T17:57:35.225" v="783"/>
        <pc:sldMkLst>
          <pc:docMk/>
          <pc:sldMk cId="3715567900" sldId="268"/>
        </pc:sldMkLst>
        <pc:spChg chg="mod">
          <ac:chgData name="Lokeshwari D" userId="429d75bb3d4c5d68" providerId="LiveId" clId="{6548C220-B50B-4372-B9DF-86929E634216}" dt="2023-10-23T17:55:25.512" v="739"/>
          <ac:spMkLst>
            <pc:docMk/>
            <pc:sldMk cId="3715567900" sldId="268"/>
            <ac:spMk id="2" creationId="{16947F29-8CCE-CB63-ABE7-9752340790F1}"/>
          </ac:spMkLst>
        </pc:spChg>
        <pc:spChg chg="mod">
          <ac:chgData name="Lokeshwari D" userId="429d75bb3d4c5d68" providerId="LiveId" clId="{6548C220-B50B-4372-B9DF-86929E634216}" dt="2023-10-23T17:55:25.512" v="739"/>
          <ac:spMkLst>
            <pc:docMk/>
            <pc:sldMk cId="3715567900" sldId="268"/>
            <ac:spMk id="3" creationId="{38AFC135-4C24-C45B-EF90-6077E80D8C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F73671-B948-4D80-B78D-1E60D3136B3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3676925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F73671-B948-4D80-B78D-1E60D3136B3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337436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F73671-B948-4D80-B78D-1E60D3136B3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0E2E0C-E2AC-4B01-AF00-652CFE66D09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4245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6F73671-B948-4D80-B78D-1E60D3136B3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317822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6F73671-B948-4D80-B78D-1E60D3136B3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0E2E0C-E2AC-4B01-AF00-652CFE66D09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2682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6F73671-B948-4D80-B78D-1E60D3136B3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1910325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F73671-B948-4D80-B78D-1E60D3136B3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2698176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F73671-B948-4D80-B78D-1E60D3136B3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379984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F73671-B948-4D80-B78D-1E60D3136B3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2828842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F73671-B948-4D80-B78D-1E60D3136B3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355769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F73671-B948-4D80-B78D-1E60D3136B3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943333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F73671-B948-4D80-B78D-1E60D3136B3C}"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2249634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F73671-B948-4D80-B78D-1E60D3136B3C}"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216216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73671-B948-4D80-B78D-1E60D3136B3C}"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393961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F73671-B948-4D80-B78D-1E60D3136B3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341149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F73671-B948-4D80-B78D-1E60D3136B3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0E2E0C-E2AC-4B01-AF00-652CFE66D099}" type="slidenum">
              <a:rPr lang="en-IN" smtClean="0"/>
              <a:t>‹#›</a:t>
            </a:fld>
            <a:endParaRPr lang="en-IN"/>
          </a:p>
        </p:txBody>
      </p:sp>
    </p:spTree>
    <p:extLst>
      <p:ext uri="{BB962C8B-B14F-4D97-AF65-F5344CB8AC3E}">
        <p14:creationId xmlns:p14="http://schemas.microsoft.com/office/powerpoint/2010/main" val="35235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6F73671-B948-4D80-B78D-1E60D3136B3C}" type="datetimeFigureOut">
              <a:rPr lang="en-IN" smtClean="0"/>
              <a:t>30-10-2023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0E2E0C-E2AC-4B01-AF00-652CFE66D099}" type="slidenum">
              <a:rPr lang="en-IN" smtClean="0"/>
              <a:t>‹#›</a:t>
            </a:fld>
            <a:endParaRPr lang="en-IN"/>
          </a:p>
        </p:txBody>
      </p:sp>
    </p:spTree>
    <p:extLst>
      <p:ext uri="{BB962C8B-B14F-4D97-AF65-F5344CB8AC3E}">
        <p14:creationId xmlns:p14="http://schemas.microsoft.com/office/powerpoint/2010/main" val="3329929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57F9-ADA0-D914-21D9-3B9C636359C3}"/>
              </a:ext>
            </a:extLst>
          </p:cNvPr>
          <p:cNvSpPr>
            <a:spLocks noGrp="1"/>
          </p:cNvSpPr>
          <p:nvPr>
            <p:ph type="ctrTitle"/>
          </p:nvPr>
        </p:nvSpPr>
        <p:spPr/>
        <p:txBody>
          <a:bodyPr>
            <a:normAutofit/>
          </a:bodyPr>
          <a:lstStyle/>
          <a:p>
            <a:pPr algn="ctr"/>
            <a:r>
              <a:rPr lang="en-US" sz="3600" dirty="0"/>
              <a:t>ANALYTICS TOOL </a:t>
            </a:r>
            <a:r>
              <a:rPr lang="en-US" sz="3600" dirty="0" smtClean="0"/>
              <a:t>FOR </a:t>
            </a:r>
            <a:r>
              <a:rPr lang="en-US" sz="3600" dirty="0"/>
              <a:t>PLACEMENT CELL</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09F8B80-BFB0-6F3A-B3E7-B44D8A66E94E}"/>
              </a:ext>
            </a:extLst>
          </p:cNvPr>
          <p:cNvSpPr>
            <a:spLocks noGrp="1"/>
          </p:cNvSpPr>
          <p:nvPr>
            <p:ph type="subTitle" idx="1"/>
          </p:nvPr>
        </p:nvSpPr>
        <p:spPr/>
        <p:txBody>
          <a:bodyPr>
            <a:noAutofit/>
          </a:bodyPr>
          <a:lstStyle/>
          <a:p>
            <a:pPr algn="l"/>
            <a:r>
              <a:rPr lang="en-US" dirty="0" smtClean="0"/>
              <a:t>RASHINI H</a:t>
            </a:r>
            <a:r>
              <a:rPr lang="en-US" dirty="0" smtClean="0"/>
              <a:t>                                                                                211520243043</a:t>
            </a:r>
            <a:endParaRPr lang="en-US" dirty="0"/>
          </a:p>
          <a:p>
            <a:pPr algn="l"/>
            <a:r>
              <a:rPr lang="en-US" dirty="0" smtClean="0"/>
              <a:t>POONGUZHALI B                                                                    211520243041 </a:t>
            </a:r>
            <a:endParaRPr lang="en-US" dirty="0"/>
          </a:p>
          <a:p>
            <a:pPr algn="l"/>
            <a:r>
              <a:rPr lang="en-US" dirty="0" smtClean="0"/>
              <a:t>KEERTHE B</a:t>
            </a:r>
            <a:r>
              <a:rPr lang="en-US" dirty="0" smtClean="0"/>
              <a:t>                                                                                211520243026</a:t>
            </a:r>
            <a:endParaRPr lang="en-US" dirty="0"/>
          </a:p>
          <a:p>
            <a:pPr algn="l"/>
            <a:r>
              <a:rPr lang="en-US" dirty="0" smtClean="0"/>
              <a:t>SANG</a:t>
            </a:r>
            <a:r>
              <a:rPr lang="en-US" dirty="0" smtClean="0"/>
              <a:t>EETHAA P                                                                       211520243049</a:t>
            </a:r>
            <a:endParaRPr lang="en-IN" dirty="0"/>
          </a:p>
        </p:txBody>
      </p:sp>
    </p:spTree>
    <p:extLst>
      <p:ext uri="{BB962C8B-B14F-4D97-AF65-F5344CB8AC3E}">
        <p14:creationId xmlns:p14="http://schemas.microsoft.com/office/powerpoint/2010/main" val="860220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C7B7-DEAF-7857-9027-A6839558602C}"/>
              </a:ext>
            </a:extLst>
          </p:cNvPr>
          <p:cNvSpPr>
            <a:spLocks noGrp="1"/>
          </p:cNvSpPr>
          <p:nvPr>
            <p:ph type="title"/>
          </p:nvPr>
        </p:nvSpPr>
        <p:spPr>
          <a:xfrm>
            <a:off x="838200" y="365125"/>
            <a:ext cx="10515600" cy="735887"/>
          </a:xfrm>
        </p:spPr>
        <p:txBody>
          <a:bodyPr>
            <a:normAutofit/>
          </a:bodyPr>
          <a:lstStyle/>
          <a:p>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119620-72EF-7266-1AAF-54F9D26CEAD3}"/>
              </a:ext>
            </a:extLst>
          </p:cNvPr>
          <p:cNvSpPr>
            <a:spLocks noGrp="1"/>
          </p:cNvSpPr>
          <p:nvPr>
            <p:ph idx="1"/>
          </p:nvPr>
        </p:nvSpPr>
        <p:spPr>
          <a:xfrm>
            <a:off x="655320" y="1087327"/>
            <a:ext cx="10515600" cy="5178587"/>
          </a:xfrm>
        </p:spPr>
        <p:txBody>
          <a:bodyPr>
            <a:noAutofit/>
          </a:bodyPr>
          <a:lstStyle/>
          <a:p>
            <a:pPr algn="just">
              <a:lnSpc>
                <a:spcPct val="107000"/>
              </a:lnSpc>
              <a:spcAft>
                <a:spcPts val="800"/>
              </a:spcAft>
            </a:pPr>
            <a:r>
              <a:rPr lang="en-US" sz="2400" dirty="0"/>
              <a:t>Various classification and clustering techniques are inspected to evaluate the performance of students in the recruitment procedure. Using the comparative study amongst these techniques ID3 with accuracy 95.33%, KNN with 97.33%, C4.5 with 88.89%, Naïve </a:t>
            </a:r>
            <a:r>
              <a:rPr lang="en-US" sz="2400" dirty="0" err="1"/>
              <a:t>bayes</a:t>
            </a:r>
            <a:r>
              <a:rPr lang="en-US" sz="2400" dirty="0"/>
              <a:t> with 86.15 %, Multilayer perception having 87.395% accuracy is suggested to be the best one. </a:t>
            </a:r>
            <a:endParaRPr lang="en-US" sz="2400" dirty="0" smtClean="0"/>
          </a:p>
          <a:p>
            <a:pPr algn="just">
              <a:lnSpc>
                <a:spcPct val="107000"/>
              </a:lnSpc>
              <a:spcAft>
                <a:spcPts val="800"/>
              </a:spcAft>
            </a:pPr>
            <a:r>
              <a:rPr lang="en-US" sz="2400" dirty="0" smtClean="0"/>
              <a:t>If </a:t>
            </a:r>
            <a:r>
              <a:rPr lang="en-US" sz="2400" dirty="0"/>
              <a:t>placement cell conduct workshop in advance for pre-final year to train them according to the result of these techniques, students will be able to identify their scope of improvement and will be able to refine themselves accordingly</a:t>
            </a:r>
            <a:r>
              <a:rPr lang="en-US" dirty="0"/>
              <a:t>.</a:t>
            </a:r>
            <a:endParaRPr lang="en-IN" dirty="0"/>
          </a:p>
          <a:p>
            <a:pPr marL="0" indent="0" algn="just">
              <a:lnSpc>
                <a:spcPct val="107000"/>
              </a:lnSpc>
              <a:spcAft>
                <a:spcPts val="800"/>
              </a:spcAf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9203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CF97-9957-7EE3-480A-2521C0857403}"/>
              </a:ext>
            </a:extLst>
          </p:cNvPr>
          <p:cNvSpPr>
            <a:spLocks noGrp="1"/>
          </p:cNvSpPr>
          <p:nvPr>
            <p:ph type="title"/>
          </p:nvPr>
        </p:nvSpPr>
        <p:spPr>
          <a:xfrm>
            <a:off x="838200" y="365125"/>
            <a:ext cx="10515600" cy="577267"/>
          </a:xfrm>
        </p:spPr>
        <p:txBody>
          <a:bodyPr>
            <a:normAutofit fontScale="90000"/>
          </a:bodyPr>
          <a:lstStyle/>
          <a:p>
            <a:r>
              <a:rPr lang="en-US" sz="3600" b="1" dirty="0">
                <a:latin typeface="Times New Roman" panose="02020603050405020304" pitchFamily="18" charset="0"/>
                <a:cs typeface="Times New Roman" panose="02020603050405020304" pitchFamily="18" charset="0"/>
              </a:rPr>
              <a:t>FUTURE SCOPE: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F6334C-1E20-472D-D201-742A6721ECC6}"/>
              </a:ext>
            </a:extLst>
          </p:cNvPr>
          <p:cNvSpPr>
            <a:spLocks noGrp="1"/>
          </p:cNvSpPr>
          <p:nvPr>
            <p:ph idx="1"/>
          </p:nvPr>
        </p:nvSpPr>
        <p:spPr>
          <a:xfrm>
            <a:off x="838200" y="942392"/>
            <a:ext cx="10515600" cy="5234571"/>
          </a:xfrm>
        </p:spPr>
        <p:txBody>
          <a:bodyPr>
            <a:normAutofit/>
          </a:bodyPr>
          <a:lstStyle/>
          <a:p>
            <a:pPr algn="just">
              <a:lnSpc>
                <a:spcPct val="107000"/>
              </a:lnSpc>
              <a:spcAft>
                <a:spcPts val="800"/>
              </a:spcAft>
            </a:pPr>
            <a:r>
              <a:rPr lang="en-US" dirty="0"/>
              <a:t>It would of great help if we revise and update our curriculum and other extra activities for each semester in accordance with the public, private and government sector requirement. </a:t>
            </a:r>
            <a:endParaRPr lang="en-US" dirty="0" smtClean="0"/>
          </a:p>
          <a:p>
            <a:pPr algn="just">
              <a:lnSpc>
                <a:spcPct val="107000"/>
              </a:lnSpc>
              <a:spcAft>
                <a:spcPts val="800"/>
              </a:spcAft>
            </a:pPr>
            <a:r>
              <a:rPr lang="en-US" dirty="0" smtClean="0"/>
              <a:t>We </a:t>
            </a:r>
            <a:r>
              <a:rPr lang="en-US" dirty="0"/>
              <a:t>can also predict which company picks which category of students. </a:t>
            </a:r>
            <a:endParaRPr lang="en-US" dirty="0" smtClean="0"/>
          </a:p>
          <a:p>
            <a:pPr algn="just">
              <a:lnSpc>
                <a:spcPct val="107000"/>
              </a:lnSpc>
              <a:spcAft>
                <a:spcPts val="800"/>
              </a:spcAft>
            </a:pPr>
            <a:r>
              <a:rPr lang="en-US" dirty="0" smtClean="0"/>
              <a:t>Make </a:t>
            </a:r>
            <a:r>
              <a:rPr lang="en-US" dirty="0"/>
              <a:t>a list of skill a particular company looking for, then on the basis of that we can train our student. These traits will make prediction process more accurate</a:t>
            </a:r>
            <a:endParaRPr lang="en-IN" sz="3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547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B0CC-C7A9-B1AF-A18F-7D0ACC143320}"/>
              </a:ext>
            </a:extLst>
          </p:cNvPr>
          <p:cNvSpPr>
            <a:spLocks noGrp="1"/>
          </p:cNvSpPr>
          <p:nvPr>
            <p:ph type="title"/>
          </p:nvPr>
        </p:nvSpPr>
        <p:spPr>
          <a:xfrm>
            <a:off x="838200" y="365125"/>
            <a:ext cx="10515600" cy="614589"/>
          </a:xfrm>
        </p:spPr>
        <p:txBody>
          <a:bodyPr>
            <a:normAutofit fontScale="90000"/>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0AFB7F-F21E-55E5-BD1E-165BD1FB41BD}"/>
              </a:ext>
            </a:extLst>
          </p:cNvPr>
          <p:cNvSpPr>
            <a:spLocks noGrp="1"/>
          </p:cNvSpPr>
          <p:nvPr>
            <p:ph idx="1"/>
          </p:nvPr>
        </p:nvSpPr>
        <p:spPr>
          <a:xfrm>
            <a:off x="838200" y="979714"/>
            <a:ext cx="10515600" cy="5197249"/>
          </a:xfrm>
        </p:spPr>
        <p:txBody>
          <a:bodyPr>
            <a:normAutofit/>
          </a:bodyPr>
          <a:lstStyle/>
          <a:p>
            <a:pPr lvl="0">
              <a:buFont typeface="Wingdings" panose="05000000000000000000" pitchFamily="2" charset="2"/>
              <a:buChar char="ü"/>
            </a:pPr>
            <a:r>
              <a:rPr lang="en-US" dirty="0" err="1"/>
              <a:t>Vidhate</a:t>
            </a:r>
            <a:r>
              <a:rPr lang="en-US" dirty="0"/>
              <a:t>, Deepak A and Kulkarni, Parag “Innovative Approach Towards Cooperation Models for Multi-agent Reinforcement Learning (CMMARL)”, Springer Nature series of Communications in Computer and Information Science, Vol. </a:t>
            </a:r>
            <a:r>
              <a:rPr lang="en-US" dirty="0" smtClean="0"/>
              <a:t>628</a:t>
            </a:r>
            <a:r>
              <a:rPr lang="en-US" dirty="0"/>
              <a:t> </a:t>
            </a:r>
            <a:endParaRPr lang="en-IN" dirty="0"/>
          </a:p>
          <a:p>
            <a:pPr lvl="0">
              <a:buFont typeface="Wingdings" panose="05000000000000000000" pitchFamily="2" charset="2"/>
              <a:buChar char="ü"/>
            </a:pPr>
            <a:r>
              <a:rPr lang="en-US" dirty="0" err="1"/>
              <a:t>Vidhate</a:t>
            </a:r>
            <a:r>
              <a:rPr lang="en-US" dirty="0"/>
              <a:t>, Deepak A and Kulkarni, Parag “New Approach for Advanced Cooperative Learning Algorithms using RL Methods (ACLA)” Proceedings of the Third International Symposium on Computer Vision and the Internet, ACM, pp 12-20, </a:t>
            </a:r>
            <a:r>
              <a:rPr lang="en-US" dirty="0" smtClean="0"/>
              <a:t>2016</a:t>
            </a:r>
            <a:r>
              <a:rPr lang="en-US" dirty="0"/>
              <a:t> </a:t>
            </a:r>
            <a:endParaRPr lang="en-IN" dirty="0"/>
          </a:p>
          <a:p>
            <a:pPr lvl="0">
              <a:buFont typeface="Wingdings" panose="05000000000000000000" pitchFamily="2" charset="2"/>
              <a:buChar char="ü"/>
            </a:pPr>
            <a:r>
              <a:rPr lang="en-US" dirty="0"/>
              <a:t>T. </a:t>
            </a:r>
            <a:r>
              <a:rPr lang="en-US" dirty="0" err="1"/>
              <a:t>Jeevalatha</a:t>
            </a:r>
            <a:r>
              <a:rPr lang="en-US" dirty="0"/>
              <a:t>, “Performance Analysis of Undergraduate Students Placement Selection using Decision Tree Algorithms”, </a:t>
            </a:r>
            <a:r>
              <a:rPr lang="en-US" dirty="0" err="1"/>
              <a:t>Dept</a:t>
            </a:r>
            <a:r>
              <a:rPr lang="en-US" dirty="0"/>
              <a:t>, </a:t>
            </a:r>
            <a:r>
              <a:rPr lang="en-US" dirty="0" err="1"/>
              <a:t>ofComputer</a:t>
            </a:r>
            <a:r>
              <a:rPr lang="en-US" dirty="0"/>
              <a:t> Science Dr. N.G.P Arts and Science College Coimbatore Tamil Nadu, India</a:t>
            </a:r>
            <a:r>
              <a:rPr lang="en-US" dirty="0" smtClean="0"/>
              <a:t>.</a:t>
            </a:r>
            <a:r>
              <a:rPr lang="en-US" dirty="0"/>
              <a:t> </a:t>
            </a:r>
            <a:endParaRPr lang="en-IN" dirty="0"/>
          </a:p>
          <a:p>
            <a:pPr lvl="0">
              <a:buFont typeface="Wingdings" panose="05000000000000000000" pitchFamily="2" charset="2"/>
              <a:buChar char="ü"/>
            </a:pPr>
            <a:r>
              <a:rPr lang="en-US" dirty="0"/>
              <a:t>Dr. </a:t>
            </a:r>
            <a:r>
              <a:rPr lang="en-US" dirty="0" err="1"/>
              <a:t>Rajan</a:t>
            </a:r>
            <a:r>
              <a:rPr lang="en-US" dirty="0"/>
              <a:t> Vohra, “Generating Placement Intelligence in Higher Education Using Data Mining”, Head of Dept. Computer Science &amp; Engineering </a:t>
            </a:r>
            <a:r>
              <a:rPr lang="en-US" dirty="0" err="1"/>
              <a:t>Dept</a:t>
            </a:r>
            <a:r>
              <a:rPr lang="en-US" dirty="0"/>
              <a:t> P.D.M College Of Engineering, </a:t>
            </a:r>
            <a:r>
              <a:rPr lang="en-US" dirty="0" err="1"/>
              <a:t>Bhadurgarh</a:t>
            </a:r>
            <a:r>
              <a:rPr lang="en-US" dirty="0"/>
              <a:t> , Haryana(India</a:t>
            </a:r>
            <a:r>
              <a:rPr lang="en-US" dirty="0" smtClean="0"/>
              <a:t>).</a:t>
            </a:r>
            <a:r>
              <a:rPr lang="en-US" dirty="0"/>
              <a:t> </a:t>
            </a:r>
            <a:endParaRPr lang="en-IN" dirty="0"/>
          </a:p>
          <a:p>
            <a:pPr lvl="0">
              <a:buFont typeface="Wingdings" panose="05000000000000000000" pitchFamily="2" charset="2"/>
              <a:buChar char="ü"/>
            </a:pPr>
            <a:r>
              <a:rPr lang="en-US" dirty="0" err="1"/>
              <a:t>Tejashri</a:t>
            </a:r>
            <a:r>
              <a:rPr lang="en-US" dirty="0"/>
              <a:t> </a:t>
            </a:r>
            <a:r>
              <a:rPr lang="en-US" dirty="0" err="1"/>
              <a:t>Gosavi</a:t>
            </a:r>
            <a:r>
              <a:rPr lang="en-US" dirty="0"/>
              <a:t>, Shraddha Gaikwad, “Android Based Training and Placement Automation”, Department of Computer Engineering, JSPM’s ICOER , </a:t>
            </a:r>
            <a:r>
              <a:rPr lang="en-US" dirty="0" err="1"/>
              <a:t>Wagholi</a:t>
            </a:r>
            <a:r>
              <a:rPr lang="en-US" dirty="0"/>
              <a:t> , Pune , India</a:t>
            </a:r>
            <a:endParaRPr lang="en-IN" dirty="0"/>
          </a:p>
          <a:p>
            <a:pPr lvl="0" algn="just">
              <a:lnSpc>
                <a:spcPct val="107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0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7F29-8CCE-CB63-ABE7-9752340790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AFC135-4C24-C45B-EF90-6077E80D8C9D}"/>
              </a:ext>
            </a:extLst>
          </p:cNvPr>
          <p:cNvSpPr>
            <a:spLocks noGrp="1"/>
          </p:cNvSpPr>
          <p:nvPr>
            <p:ph idx="1"/>
          </p:nvPr>
        </p:nvSpPr>
        <p:spPr/>
        <p:txBody>
          <a:bodyPr>
            <a:normAutofit/>
          </a:bodyPr>
          <a:lstStyle/>
          <a:p>
            <a:pPr marL="0" indent="0" algn="ctr">
              <a:buNone/>
            </a:pPr>
            <a:endParaRPr lang="en-US" sz="7200" b="1" dirty="0">
              <a:latin typeface="Times New Roman" panose="02020603050405020304" pitchFamily="18" charset="0"/>
              <a:cs typeface="Times New Roman" panose="02020603050405020304" pitchFamily="18" charset="0"/>
            </a:endParaRPr>
          </a:p>
          <a:p>
            <a:pPr marL="0" indent="0" algn="ctr">
              <a:buNone/>
            </a:pPr>
            <a:r>
              <a:rPr lang="en-US" sz="7200" b="1" dirty="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56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FE1C-1B09-2726-73B2-12EFA0CEF34A}"/>
              </a:ext>
            </a:extLst>
          </p:cNvPr>
          <p:cNvSpPr>
            <a:spLocks noGrp="1"/>
          </p:cNvSpPr>
          <p:nvPr>
            <p:ph type="title"/>
          </p:nvPr>
        </p:nvSpPr>
        <p:spPr>
          <a:xfrm>
            <a:off x="838200" y="365126"/>
            <a:ext cx="10515600" cy="651912"/>
          </a:xfrm>
        </p:spPr>
        <p:txBody>
          <a:bodyPr>
            <a:normAutofit/>
          </a:bodyPr>
          <a:lstStyle/>
          <a:p>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903B33-8FA1-7F89-249F-E36E6FAE5F4F}"/>
              </a:ext>
            </a:extLst>
          </p:cNvPr>
          <p:cNvSpPr>
            <a:spLocks noGrp="1"/>
          </p:cNvSpPr>
          <p:nvPr>
            <p:ph idx="1"/>
          </p:nvPr>
        </p:nvSpPr>
        <p:spPr>
          <a:xfrm>
            <a:off x="838200" y="1156996"/>
            <a:ext cx="10515600" cy="5019966"/>
          </a:xfrm>
        </p:spPr>
        <p:txBody>
          <a:bodyPr>
            <a:normAutofit/>
          </a:bodyPr>
          <a:lstStyle/>
          <a:p>
            <a:pPr algn="just"/>
            <a:r>
              <a:rPr lang="en-US" sz="2000" dirty="0"/>
              <a:t>Our project is mainly focused on analysis and tracking of student Performance in placement drives. To implement this application, coordinator has to collect the student’s data, those who are eligible and qualified for the aptitude and future rounds</a:t>
            </a:r>
            <a:r>
              <a:rPr lang="en-US" sz="2000" dirty="0" smtClean="0"/>
              <a:t>.</a:t>
            </a:r>
          </a:p>
          <a:p>
            <a:pPr algn="just"/>
            <a:r>
              <a:rPr lang="en-US" sz="2000" dirty="0" smtClean="0"/>
              <a:t> </a:t>
            </a:r>
            <a:r>
              <a:rPr lang="en-US" sz="2000" dirty="0"/>
              <a:t>The current system is computerized one, but it does not meet the needs of Training and Placement Cell. In existing system, the student’s data is maintained in Excel Sheets</a:t>
            </a:r>
            <a:r>
              <a:rPr lang="en-US" sz="2000" dirty="0" smtClean="0"/>
              <a:t>.</a:t>
            </a:r>
          </a:p>
          <a:p>
            <a:pPr algn="just"/>
            <a:r>
              <a:rPr lang="en-US" sz="2000" dirty="0" smtClean="0"/>
              <a:t> </a:t>
            </a:r>
            <a:r>
              <a:rPr lang="en-US" sz="2000" dirty="0"/>
              <a:t>According to the Company’s Requirement the </a:t>
            </a:r>
            <a:r>
              <a:rPr lang="en-US" sz="2000" dirty="0" err="1" smtClean="0"/>
              <a:t>da</a:t>
            </a:r>
            <a:r>
              <a:rPr lang="en-US" sz="2000" dirty="0" err="1"/>
              <a:t>The</a:t>
            </a:r>
            <a:r>
              <a:rPr lang="en-US" sz="2000" dirty="0"/>
              <a:t> main purpose of this project is to add new features to existing system. The proposed one is an online system which can be accessed throughout the Organization and outside as well with valid login credentials. </a:t>
            </a:r>
            <a:endParaRPr lang="en-US" sz="2000" dirty="0" smtClean="0"/>
          </a:p>
          <a:p>
            <a:pPr algn="just"/>
            <a:r>
              <a:rPr lang="en-US" sz="2000" dirty="0" smtClean="0"/>
              <a:t>This </a:t>
            </a:r>
            <a:r>
              <a:rPr lang="en-US" sz="2000" dirty="0"/>
              <a:t>system can be used as an application for the Training and Placement Department of the college to manage student’s information regarding </a:t>
            </a:r>
            <a:r>
              <a:rPr lang="en-US" sz="2000" dirty="0" err="1"/>
              <a:t>Placements.</a:t>
            </a:r>
            <a:r>
              <a:rPr lang="en-US" sz="2000" dirty="0" err="1" smtClean="0"/>
              <a:t>ta</a:t>
            </a:r>
            <a:r>
              <a:rPr lang="en-US" sz="2000" dirty="0" smtClean="0"/>
              <a:t> </a:t>
            </a:r>
            <a:r>
              <a:rPr lang="en-US" sz="2000" dirty="0"/>
              <a:t>is short listed manually by the TPO's. </a:t>
            </a:r>
            <a:endParaRPr lang="en-US" sz="2000" dirty="0"/>
          </a:p>
        </p:txBody>
      </p:sp>
    </p:spTree>
    <p:extLst>
      <p:ext uri="{BB962C8B-B14F-4D97-AF65-F5344CB8AC3E}">
        <p14:creationId xmlns:p14="http://schemas.microsoft.com/office/powerpoint/2010/main" val="257552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6BE3-B923-00F2-B869-36992FBFD44E}"/>
              </a:ext>
            </a:extLst>
          </p:cNvPr>
          <p:cNvSpPr>
            <a:spLocks noGrp="1"/>
          </p:cNvSpPr>
          <p:nvPr>
            <p:ph type="title"/>
          </p:nvPr>
        </p:nvSpPr>
        <p:spPr>
          <a:xfrm>
            <a:off x="838200" y="365126"/>
            <a:ext cx="10515600" cy="623919"/>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en-US" sz="3200" b="1" dirty="0">
                <a:effectLst/>
                <a:latin typeface="Times New Roman" panose="02020603050405020304" pitchFamily="18" charset="0"/>
                <a:ea typeface="Times New Roman" panose="02020603050405020304" pitchFamily="18" charset="0"/>
                <a:cs typeface="Arial" panose="020B0604020202020204" pitchFamily="34" charset="0"/>
              </a:rPr>
              <a:t>ABTRACT:</a:t>
            </a:r>
            <a:br>
              <a:rPr lang="en-US" sz="3200" b="1" dirty="0">
                <a:effectLst/>
                <a:latin typeface="Times New Roman" panose="02020603050405020304" pitchFamily="18" charset="0"/>
                <a:ea typeface="Times New Roman" panose="02020603050405020304" pitchFamily="18" charset="0"/>
                <a:cs typeface="Arial" panose="020B0604020202020204" pitchFamily="34" charset="0"/>
              </a:rPr>
            </a:br>
            <a:endParaRPr lang="en-IN" sz="3200" dirty="0"/>
          </a:p>
        </p:txBody>
      </p:sp>
      <p:sp>
        <p:nvSpPr>
          <p:cNvPr id="3" name="Content Placeholder 2">
            <a:extLst>
              <a:ext uri="{FF2B5EF4-FFF2-40B4-BE49-F238E27FC236}">
                <a16:creationId xmlns:a16="http://schemas.microsoft.com/office/drawing/2014/main" id="{A4B20F81-9433-21D8-FF7E-FEF25F4A3EF2}"/>
              </a:ext>
            </a:extLst>
          </p:cNvPr>
          <p:cNvSpPr>
            <a:spLocks noGrp="1"/>
          </p:cNvSpPr>
          <p:nvPr>
            <p:ph idx="1"/>
          </p:nvPr>
        </p:nvSpPr>
        <p:spPr>
          <a:xfrm>
            <a:off x="838200" y="746450"/>
            <a:ext cx="10515600" cy="5411754"/>
          </a:xfrm>
        </p:spPr>
        <p:txBody>
          <a:bodyPr>
            <a:noAutofit/>
          </a:bodyPr>
          <a:lstStyle/>
          <a:p>
            <a:r>
              <a:rPr lang="en-US" b="1" dirty="0"/>
              <a:t>ABTRACT</a:t>
            </a:r>
            <a:endParaRPr lang="en-IN" dirty="0"/>
          </a:p>
          <a:p>
            <a:r>
              <a:rPr lang="en-US" sz="2000" dirty="0"/>
              <a:t>The Project Named “ANALYTICS TOOL FOR PLACEMENT CELL” is a student/company web-based Information system. Training and Placement Cell is the management cell it is supported by databases. Training and Placement has a major role in every college in which most of the work till now is carried out manually. </a:t>
            </a:r>
            <a:endParaRPr lang="en-US" sz="2000" dirty="0" smtClean="0"/>
          </a:p>
          <a:p>
            <a:r>
              <a:rPr lang="en-US" sz="2000" dirty="0" smtClean="0"/>
              <a:t>The </a:t>
            </a:r>
            <a:r>
              <a:rPr lang="en-US" sz="2000" dirty="0"/>
              <a:t>Main aim of this project is to Automate the Training and Placement procedure in our college. This project reduces manual work and maximum the optimization, abstraction and security. This is a web application which will help students as well as the administration authority to carry out each and every activity in campus hiring. </a:t>
            </a:r>
            <a:endParaRPr lang="en-US" sz="2000" dirty="0" smtClean="0"/>
          </a:p>
          <a:p>
            <a:r>
              <a:rPr lang="en-US" sz="2000" dirty="0" smtClean="0"/>
              <a:t>This </a:t>
            </a:r>
            <a:r>
              <a:rPr lang="en-US" sz="2000" dirty="0"/>
              <a:t>system is an application that can be accessed throughout the organization and outside as well with proper login credentials. This system can be used as an application for the Training and placement cell of the college to manage the student information with regarding placement recruitment. </a:t>
            </a:r>
            <a:endParaRPr lang="en-US" sz="2000" dirty="0" smtClean="0"/>
          </a:p>
          <a:p>
            <a:r>
              <a:rPr lang="en-US" sz="2000" dirty="0" smtClean="0"/>
              <a:t>Students </a:t>
            </a:r>
            <a:r>
              <a:rPr lang="en-US" sz="2000" dirty="0"/>
              <a:t>able to view eligibility criteria based on their CGPA for the up-coming placement drives and they can access technical and QA papers regarding particular company. </a:t>
            </a:r>
            <a:endParaRPr lang="en-IN" sz="2000" dirty="0"/>
          </a:p>
          <a:p>
            <a:pPr marL="0" indent="0" algn="just">
              <a:lnSpc>
                <a:spcPct val="150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6958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8E37-75C0-0906-A35A-8B9868F0E003}"/>
              </a:ext>
            </a:extLst>
          </p:cNvPr>
          <p:cNvSpPr>
            <a:spLocks noGrp="1"/>
          </p:cNvSpPr>
          <p:nvPr>
            <p:ph type="title"/>
          </p:nvPr>
        </p:nvSpPr>
        <p:spPr>
          <a:xfrm>
            <a:off x="838200" y="279918"/>
            <a:ext cx="10515600" cy="1119673"/>
          </a:xfrm>
        </p:spPr>
        <p:txBody>
          <a:bodyPr>
            <a:normAutofit fontScale="90000"/>
          </a:bodyPr>
          <a:lstStyle/>
          <a:p>
            <a:r>
              <a:rPr lang="en-IN" sz="4400" kern="100" dirty="0">
                <a:effectLst/>
                <a:latin typeface="Times New Roman" panose="02020603050405020304" pitchFamily="18" charset="0"/>
                <a:ea typeface="Calibri" panose="020F0502020204030204" pitchFamily="34" charset="0"/>
                <a:cs typeface="Times New Roman" panose="02020603050405020304" pitchFamily="18" charset="0"/>
              </a:rPr>
              <a:t>Project Objectives:</a:t>
            </a:r>
            <a:br>
              <a:rPr lang="en-IN" sz="44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DE17F48-B143-AEBA-13D8-4F13F3FA166C}"/>
              </a:ext>
            </a:extLst>
          </p:cNvPr>
          <p:cNvSpPr>
            <a:spLocks noGrp="1"/>
          </p:cNvSpPr>
          <p:nvPr>
            <p:ph idx="1"/>
          </p:nvPr>
        </p:nvSpPr>
        <p:spPr>
          <a:xfrm>
            <a:off x="838200" y="895739"/>
            <a:ext cx="10515600" cy="5281224"/>
          </a:xfrm>
        </p:spPr>
        <p:txBody>
          <a:bodyPr>
            <a:normAutofit/>
          </a:bodyPr>
          <a:lstStyle/>
          <a:p>
            <a:r>
              <a:rPr lang="en-US" dirty="0"/>
              <a:t>This project is designed to help students for applying jobs. Placement management system mainly focused to interact the student and company</a:t>
            </a:r>
            <a:r>
              <a:rPr lang="en-US" dirty="0" smtClean="0"/>
              <a:t>.</a:t>
            </a:r>
          </a:p>
          <a:p>
            <a:r>
              <a:rPr lang="en-US" dirty="0" smtClean="0"/>
              <a:t> </a:t>
            </a:r>
            <a:r>
              <a:rPr lang="en-US" dirty="0"/>
              <a:t>Students can create profiles on the system directly. They can edit their profiles and the student profiles can be viewed by the recruiters. It will help to apply for the job where they fit in</a:t>
            </a:r>
            <a:r>
              <a:rPr lang="en-US" dirty="0" smtClean="0"/>
              <a:t>.</a:t>
            </a:r>
          </a:p>
          <a:p>
            <a:r>
              <a:rPr lang="en-US" dirty="0" smtClean="0"/>
              <a:t> </a:t>
            </a:r>
            <a:r>
              <a:rPr lang="en-US" dirty="0"/>
              <a:t>Students can only apply jobs when they match with the eligibility criteria. </a:t>
            </a:r>
            <a:endParaRPr lang="en-US" dirty="0" smtClean="0"/>
          </a:p>
          <a:p>
            <a:r>
              <a:rPr lang="en-US" dirty="0" smtClean="0"/>
              <a:t>The </a:t>
            </a:r>
            <a:r>
              <a:rPr lang="en-US" dirty="0"/>
              <a:t>IRP admin manages with the permissions of the department admin and the department admin manages all the things which are related to the students and recruiters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35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9BFE-A408-0EBB-4E87-20C9F63D92CF}"/>
              </a:ext>
            </a:extLst>
          </p:cNvPr>
          <p:cNvSpPr>
            <a:spLocks noGrp="1"/>
          </p:cNvSpPr>
          <p:nvPr>
            <p:ph type="title"/>
          </p:nvPr>
        </p:nvSpPr>
        <p:spPr>
          <a:xfrm>
            <a:off x="838200" y="365125"/>
            <a:ext cx="10515600" cy="698565"/>
          </a:xfrm>
        </p:spPr>
        <p:txBody>
          <a:bodyPr>
            <a:normAutofit/>
          </a:bodyPr>
          <a:lstStyle/>
          <a:p>
            <a:r>
              <a:rPr lang="en-IN" sz="3600" dirty="0">
                <a:latin typeface="Times New Roman" panose="02020603050405020304" pitchFamily="18" charset="0"/>
                <a:cs typeface="Times New Roman" panose="02020603050405020304" pitchFamily="18" charset="0"/>
              </a:rPr>
              <a:t>ARCHITECTURE</a:t>
            </a:r>
            <a:r>
              <a:rPr lang="en-US" sz="3600" dirty="0">
                <a:latin typeface="Times New Roman" panose="02020603050405020304" pitchFamily="18" charset="0"/>
                <a:cs typeface="Times New Roman" panose="02020603050405020304" pitchFamily="18" charset="0"/>
              </a:rPr>
              <a:t> DIAGRAM:</a:t>
            </a:r>
            <a:endParaRPr lang="en-IN" sz="36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97C3E11-3456-6586-9ED2-227DA41A23E4}"/>
              </a:ext>
            </a:extLst>
          </p:cNvPr>
          <p:cNvGraphicFramePr>
            <a:graphicFrameLocks noGrp="1"/>
          </p:cNvGraphicFramePr>
          <p:nvPr>
            <p:ph idx="1"/>
            <p:extLst>
              <p:ext uri="{D42A27DB-BD31-4B8C-83A1-F6EECF244321}">
                <p14:modId xmlns:p14="http://schemas.microsoft.com/office/powerpoint/2010/main" val="2208930525"/>
              </p:ext>
            </p:extLst>
          </p:nvPr>
        </p:nvGraphicFramePr>
        <p:xfrm>
          <a:off x="2220685" y="1464906"/>
          <a:ext cx="7885339" cy="4033241"/>
        </p:xfrm>
        <a:graphic>
          <a:graphicData uri="http://schemas.openxmlformats.org/drawingml/2006/table">
            <a:tbl>
              <a:tblPr>
                <a:tableStyleId>{5C22544A-7EE6-4342-B048-85BDC9FD1C3A}</a:tableStyleId>
              </a:tblPr>
              <a:tblGrid>
                <a:gridCol w="7885339">
                  <a:extLst>
                    <a:ext uri="{9D8B030D-6E8A-4147-A177-3AD203B41FA5}">
                      <a16:colId xmlns:a16="http://schemas.microsoft.com/office/drawing/2014/main" val="1449964128"/>
                    </a:ext>
                  </a:extLst>
                </a:gridCol>
              </a:tblGrid>
              <a:tr h="4033241">
                <a:tc>
                  <a:txBody>
                    <a:bodyPr/>
                    <a:lstStyle/>
                    <a:p>
                      <a:pPr algn="ctr">
                        <a:lnSpc>
                          <a:spcPct val="107000"/>
                        </a:lnSpc>
                        <a:spcAft>
                          <a:spcPts val="800"/>
                        </a:spcAft>
                      </a:pPr>
                      <a:r>
                        <a:rPr lang="en-IN" sz="1200" dirty="0">
                          <a:effectLst/>
                        </a:rPr>
                        <a:t> </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197715"/>
                  </a:ext>
                </a:extLst>
              </a:tr>
            </a:tbl>
          </a:graphicData>
        </a:graphic>
      </p:graphicFrame>
      <p:sp>
        <p:nvSpPr>
          <p:cNvPr id="5" name="Rectangle 1">
            <a:extLst>
              <a:ext uri="{FF2B5EF4-FFF2-40B4-BE49-F238E27FC236}">
                <a16:creationId xmlns:a16="http://schemas.microsoft.com/office/drawing/2014/main" id="{5D398DAD-8871-E375-5495-817AC79445B5}"/>
              </a:ext>
            </a:extLst>
          </p:cNvPr>
          <p:cNvSpPr>
            <a:spLocks noChangeArrowheads="1"/>
          </p:cNvSpPr>
          <p:nvPr/>
        </p:nvSpPr>
        <p:spPr bwMode="auto">
          <a:xfrm>
            <a:off x="-4846063" y="0"/>
            <a:ext cx="22264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6" name="Picture 5" descr="Placement Prediction System Architecture Data preprocessing is a... |  Download Scientific Diagram"/>
          <p:cNvPicPr/>
          <p:nvPr/>
        </p:nvPicPr>
        <p:blipFill>
          <a:blip r:embed="rId2">
            <a:extLst>
              <a:ext uri="{28A0092B-C50C-407E-A947-70E740481C1C}">
                <a14:useLocalDpi xmlns:a14="http://schemas.microsoft.com/office/drawing/2010/main" val="0"/>
              </a:ext>
            </a:extLst>
          </a:blip>
          <a:srcRect/>
          <a:stretch>
            <a:fillRect/>
          </a:stretch>
        </p:blipFill>
        <p:spPr bwMode="auto">
          <a:xfrm>
            <a:off x="1694329" y="1062989"/>
            <a:ext cx="8659906" cy="5122657"/>
          </a:xfrm>
          <a:prstGeom prst="rect">
            <a:avLst/>
          </a:prstGeom>
          <a:noFill/>
          <a:ln>
            <a:noFill/>
          </a:ln>
        </p:spPr>
      </p:pic>
    </p:spTree>
    <p:extLst>
      <p:ext uri="{BB962C8B-B14F-4D97-AF65-F5344CB8AC3E}">
        <p14:creationId xmlns:p14="http://schemas.microsoft.com/office/powerpoint/2010/main" val="271466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18D1-7D46-48D6-E695-B10BD398B0AF}"/>
              </a:ext>
            </a:extLst>
          </p:cNvPr>
          <p:cNvSpPr>
            <a:spLocks noGrp="1"/>
          </p:cNvSpPr>
          <p:nvPr>
            <p:ph type="title"/>
          </p:nvPr>
        </p:nvSpPr>
        <p:spPr>
          <a:xfrm>
            <a:off x="838200" y="365126"/>
            <a:ext cx="10515600" cy="651912"/>
          </a:xfrm>
        </p:spPr>
        <p:txBody>
          <a:bodyPr>
            <a:normAutofit/>
          </a:bodyPr>
          <a:lstStyle/>
          <a:p>
            <a:r>
              <a:rPr lang="en-US" sz="3600" b="1" dirty="0">
                <a:latin typeface="Times New Roman" panose="02020603050405020304" pitchFamily="18" charset="0"/>
                <a:cs typeface="Times New Roman" panose="02020603050405020304" pitchFamily="18" charset="0"/>
              </a:rPr>
              <a:t>EXISTING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6594EF-F0A0-8295-2745-D23C8B44AAB4}"/>
              </a:ext>
            </a:extLst>
          </p:cNvPr>
          <p:cNvSpPr>
            <a:spLocks noGrp="1"/>
          </p:cNvSpPr>
          <p:nvPr>
            <p:ph idx="1"/>
          </p:nvPr>
        </p:nvSpPr>
        <p:spPr>
          <a:xfrm>
            <a:off x="838200" y="1017038"/>
            <a:ext cx="10515600" cy="5159925"/>
          </a:xfrm>
        </p:spPr>
        <p:txBody>
          <a:bodyPr>
            <a:normAutofit lnSpcReduction="10000"/>
          </a:bodyPr>
          <a:lstStyle/>
          <a:p>
            <a:r>
              <a:rPr lang="en-IN" dirty="0"/>
              <a:t>The </a:t>
            </a:r>
            <a:r>
              <a:rPr lang="en-US" dirty="0"/>
              <a:t>Existing system does all process has done by manually. Placement officers maintain the information about students manually. If any modifications or updates are required in their profile of any students, it has to be done manually. This is very difficult task for TPO to maintain the student data and company details as it is time consuming, lack of security of data and also it takes more man, </a:t>
            </a:r>
            <a:r>
              <a:rPr lang="en-US" dirty="0" err="1"/>
              <a:t>etc</a:t>
            </a:r>
            <a:r>
              <a:rPr lang="en-US" dirty="0"/>
              <a:t>,. This is so difficult to the </a:t>
            </a:r>
            <a:r>
              <a:rPr lang="en-US" dirty="0" err="1"/>
              <a:t>Tpo</a:t>
            </a:r>
            <a:r>
              <a:rPr lang="en-US" dirty="0"/>
              <a:t> when number of user's </a:t>
            </a:r>
            <a:r>
              <a:rPr lang="en-US" dirty="0" smtClean="0"/>
              <a:t>increases</a:t>
            </a:r>
            <a:r>
              <a:rPr lang="en-US" dirty="0"/>
              <a:t> </a:t>
            </a:r>
            <a:endParaRPr lang="en-IN" dirty="0"/>
          </a:p>
          <a:p>
            <a:r>
              <a:rPr lang="en-IN" b="1" dirty="0"/>
              <a:t> Existing systems and tools in placement analytics are</a:t>
            </a:r>
            <a:r>
              <a:rPr lang="en-IN" b="1" dirty="0" smtClean="0"/>
              <a:t>:</a:t>
            </a:r>
            <a:endParaRPr lang="en-IN" dirty="0"/>
          </a:p>
          <a:p>
            <a:pPr lvl="0"/>
            <a:r>
              <a:rPr lang="en-IN" b="1" dirty="0"/>
              <a:t>Applicant Tracking Systems (ATS):</a:t>
            </a:r>
            <a:r>
              <a:rPr lang="en-IN" dirty="0"/>
              <a:t> ATS software helps manage job applications and streamline the recruitment process. It allows recruiters to track candidates' progress, store resumes, and collaborate with team members</a:t>
            </a:r>
            <a:r>
              <a:rPr lang="en-IN" dirty="0" smtClean="0"/>
              <a:t>.</a:t>
            </a:r>
            <a:r>
              <a:rPr lang="en-IN" dirty="0"/>
              <a:t> </a:t>
            </a:r>
          </a:p>
          <a:p>
            <a:pPr lvl="0"/>
            <a:r>
              <a:rPr lang="en-IN" b="1" dirty="0"/>
              <a:t>Job Boards</a:t>
            </a:r>
            <a:r>
              <a:rPr lang="en-IN" dirty="0"/>
              <a:t>: Platforms like LinkedIn, Indeed, and Glassdoor provide analytics tools for employers to track the performance of job postings, view applicant demographics, and assess the effectiveness of their job advertising</a:t>
            </a:r>
            <a:r>
              <a:rPr lang="en-IN" dirty="0" smtClean="0"/>
              <a:t>.</a:t>
            </a:r>
            <a:endParaRPr lang="en-IN" dirty="0"/>
          </a:p>
          <a:p>
            <a:pPr lvl="0"/>
            <a:r>
              <a:rPr lang="en-IN" b="1" dirty="0"/>
              <a:t>Predictive Analytics Tools:</a:t>
            </a:r>
            <a:r>
              <a:rPr lang="en-IN" dirty="0"/>
              <a:t> These tools use historical hiring data and machine learning algorithms to predict which candidates are most likely to succeed in a role. They can help companies make more informed hiring decisions.</a:t>
            </a:r>
          </a:p>
          <a:p>
            <a:pPr marL="0" indent="0">
              <a:buNone/>
            </a:pPr>
            <a:r>
              <a:rPr lang="en-IN" dirty="0"/>
              <a:t> </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0949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ABC1-ED95-EACC-3C83-7B6232CC2759}"/>
              </a:ext>
            </a:extLst>
          </p:cNvPr>
          <p:cNvSpPr>
            <a:spLocks noGrp="1"/>
          </p:cNvSpPr>
          <p:nvPr>
            <p:ph type="title"/>
          </p:nvPr>
        </p:nvSpPr>
        <p:spPr>
          <a:xfrm>
            <a:off x="838200" y="365126"/>
            <a:ext cx="10515600" cy="567936"/>
          </a:xfrm>
        </p:spPr>
        <p:txBody>
          <a:bodyPr>
            <a:normAutofit fontScale="90000"/>
          </a:bodyPr>
          <a:lstStyle/>
          <a:p>
            <a:r>
              <a:rPr lang="en-US" sz="3600" b="1" dirty="0">
                <a:latin typeface="Times New Roman" panose="02020603050405020304" pitchFamily="18" charset="0"/>
                <a:cs typeface="Times New Roman" panose="02020603050405020304" pitchFamily="18" charset="0"/>
              </a:rPr>
              <a:t>LIMITATIONS</a:t>
            </a:r>
            <a:r>
              <a:rPr lang="en-US" dirty="0"/>
              <a:t>:</a:t>
            </a:r>
            <a:endParaRPr lang="en-IN" dirty="0"/>
          </a:p>
        </p:txBody>
      </p:sp>
      <p:sp>
        <p:nvSpPr>
          <p:cNvPr id="3" name="Content Placeholder 2">
            <a:extLst>
              <a:ext uri="{FF2B5EF4-FFF2-40B4-BE49-F238E27FC236}">
                <a16:creationId xmlns:a16="http://schemas.microsoft.com/office/drawing/2014/main" id="{3008B3F7-F398-F810-48BF-791AE699055A}"/>
              </a:ext>
            </a:extLst>
          </p:cNvPr>
          <p:cNvSpPr>
            <a:spLocks noGrp="1"/>
          </p:cNvSpPr>
          <p:nvPr>
            <p:ph idx="1"/>
          </p:nvPr>
        </p:nvSpPr>
        <p:spPr>
          <a:xfrm>
            <a:off x="838200" y="933062"/>
            <a:ext cx="10515600" cy="5243901"/>
          </a:xfrm>
        </p:spPr>
        <p:txBody>
          <a:bodyPr>
            <a:normAutofit/>
          </a:bodyPr>
          <a:lstStyle/>
          <a:p>
            <a:pPr>
              <a:lnSpc>
                <a:spcPct val="107000"/>
              </a:lnSpc>
              <a:spcAft>
                <a:spcPts val="800"/>
              </a:spcAft>
            </a:pPr>
            <a:r>
              <a:rPr lang="en-IN" dirty="0"/>
              <a:t>Analytical tools can provide data-driven insights into the performance of ad placements. This data helps advertisers and marketers make informed decisions on where and how to allocate their advertising </a:t>
            </a:r>
            <a:r>
              <a:rPr lang="en-IN" dirty="0" smtClean="0"/>
              <a:t>budgets</a:t>
            </a:r>
          </a:p>
          <a:p>
            <a:pPr>
              <a:lnSpc>
                <a:spcPct val="107000"/>
              </a:lnSpc>
              <a:spcAft>
                <a:spcPts val="800"/>
              </a:spcAft>
            </a:pPr>
            <a:r>
              <a:rPr lang="en-IN" dirty="0"/>
              <a:t>Ad placement analytical tools can help calculate the return on investment (ROI) for different ad placements. Advertisers can identify which placements are most cost-effective and generate the highest </a:t>
            </a:r>
            <a:r>
              <a:rPr lang="en-IN" dirty="0" smtClean="0"/>
              <a:t>returns</a:t>
            </a:r>
          </a:p>
          <a:p>
            <a:pPr lvl="0"/>
            <a:r>
              <a:rPr lang="en-IN" dirty="0"/>
              <a:t>These tools often include audience analytics, allowing advertisers to understand the demographics and </a:t>
            </a:r>
            <a:r>
              <a:rPr lang="en-IN" dirty="0" err="1"/>
              <a:t>behaviors</a:t>
            </a:r>
            <a:r>
              <a:rPr lang="en-IN" dirty="0"/>
              <a:t> of the audience reached by specific ad placements. This information can help refine targeting strategies.</a:t>
            </a:r>
          </a:p>
          <a:p>
            <a:r>
              <a:rPr lang="en-IN" dirty="0"/>
              <a:t> Analytical tools can track key performance metrics such as click-through rates (CTR), conversion rates, and engagement levels for different ad placements. This information is crucial for optimizing ad campaigns</a:t>
            </a:r>
            <a:endParaRPr lang="en-IN" sz="3000" dirty="0">
              <a:effectLst/>
              <a:latin typeface="Times New Roman" panose="02020603050405020304" pitchFamily="18" charset="0"/>
              <a:ea typeface="Times New Roman" panose="02020603050405020304" pitchFamily="18" charset="0"/>
              <a:cs typeface="Arial" panose="020B0604020202020204" pitchFamily="34" charset="0"/>
            </a:endParaRPr>
          </a:p>
          <a:p>
            <a:pPr lvl="0">
              <a:lnSpc>
                <a:spcPct val="107000"/>
              </a:lnSpc>
              <a:spcAft>
                <a:spcPts val="800"/>
              </a:spcAft>
            </a:pPr>
            <a:r>
              <a:rPr lang="en-IN" sz="3000" dirty="0">
                <a:effectLst/>
                <a:latin typeface="Times New Roman" panose="02020603050405020304" pitchFamily="18" charset="0"/>
                <a:ea typeface="Times New Roman" panose="02020603050405020304" pitchFamily="18" charset="0"/>
                <a:cs typeface="Arial" panose="020B0604020202020204" pitchFamily="34" charset="0"/>
              </a:rPr>
              <a:t> </a:t>
            </a:r>
            <a:r>
              <a:rPr lang="en-IN" dirty="0"/>
              <a:t>Advertisers can use these tools to conduct A/B tests on different ad placements, ad creatives, or targeting parameters to determine which variations perform best.</a:t>
            </a:r>
          </a:p>
          <a:p>
            <a:pPr>
              <a:lnSpc>
                <a:spcPct val="107000"/>
              </a:lnSpc>
              <a:spcAft>
                <a:spcPts val="800"/>
              </a:spcAft>
            </a:pPr>
            <a:endParaRPr lang="en-IN" dirty="0"/>
          </a:p>
        </p:txBody>
      </p:sp>
    </p:spTree>
    <p:extLst>
      <p:ext uri="{BB962C8B-B14F-4D97-AF65-F5344CB8AC3E}">
        <p14:creationId xmlns:p14="http://schemas.microsoft.com/office/powerpoint/2010/main" val="222732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8AFE-48C5-7E6D-E653-EFC01781929F}"/>
              </a:ext>
            </a:extLst>
          </p:cNvPr>
          <p:cNvSpPr>
            <a:spLocks noGrp="1"/>
          </p:cNvSpPr>
          <p:nvPr>
            <p:ph type="title"/>
          </p:nvPr>
        </p:nvSpPr>
        <p:spPr>
          <a:xfrm>
            <a:off x="838200" y="365126"/>
            <a:ext cx="10515600" cy="558606"/>
          </a:xfrm>
        </p:spPr>
        <p:txBody>
          <a:bodyPr>
            <a:normAutofit fontScale="90000"/>
          </a:bodyPr>
          <a:lstStyle/>
          <a:p>
            <a:r>
              <a:rPr lang="en-US" sz="3600" b="1" dirty="0">
                <a:latin typeface="Times New Roman" panose="02020603050405020304" pitchFamily="18" charset="0"/>
                <a:cs typeface="Times New Roman" panose="02020603050405020304" pitchFamily="18" charset="0"/>
              </a:rPr>
              <a:t>PROPOSED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005696-3BAE-EDDB-B20D-2A5D9D1802B1}"/>
              </a:ext>
            </a:extLst>
          </p:cNvPr>
          <p:cNvSpPr>
            <a:spLocks noGrp="1"/>
          </p:cNvSpPr>
          <p:nvPr>
            <p:ph idx="1"/>
          </p:nvPr>
        </p:nvSpPr>
        <p:spPr>
          <a:xfrm>
            <a:off x="557349" y="1027610"/>
            <a:ext cx="10796451" cy="5196005"/>
          </a:xfrm>
        </p:spPr>
        <p:txBody>
          <a:bodyPr>
            <a:normAutofit fontScale="85000" lnSpcReduction="20000"/>
          </a:bodyPr>
          <a:lstStyle/>
          <a:p>
            <a:pPr marL="0" indent="0">
              <a:buNone/>
            </a:pPr>
            <a:r>
              <a:rPr lang="en-US" b="1" dirty="0" smtClean="0"/>
              <a:t>The </a:t>
            </a:r>
            <a:r>
              <a:rPr lang="en-US" b="1" dirty="0"/>
              <a:t>proposed website includes the following features: </a:t>
            </a:r>
            <a:endParaRPr lang="en-IN" b="1" dirty="0"/>
          </a:p>
          <a:p>
            <a:pPr marL="0" indent="0">
              <a:buNone/>
            </a:pPr>
            <a:r>
              <a:rPr lang="en-US" dirty="0"/>
              <a:t>• Training and placement department maintains the details of each student.</a:t>
            </a:r>
            <a:endParaRPr lang="en-IN" dirty="0"/>
          </a:p>
          <a:p>
            <a:pPr marL="0" indent="0">
              <a:buNone/>
            </a:pPr>
            <a:r>
              <a:rPr lang="en-US" dirty="0"/>
              <a:t>• Students can view the status of their upcoming campus. </a:t>
            </a:r>
            <a:endParaRPr lang="en-IN" dirty="0"/>
          </a:p>
          <a:p>
            <a:pPr marL="0" indent="0">
              <a:buNone/>
            </a:pPr>
            <a:r>
              <a:rPr lang="en-US" dirty="0"/>
              <a:t>• Search feature helps to admin because they check particular student is present or not</a:t>
            </a:r>
            <a:endParaRPr lang="en-IN" dirty="0"/>
          </a:p>
          <a:p>
            <a:pPr marL="0" indent="0">
              <a:buNone/>
            </a:pPr>
            <a:r>
              <a:rPr lang="en-US" dirty="0"/>
              <a:t>• Admin can only update student details and academic records like email id, current semester, correspondence address and marks obtained in different semesters via csv file. </a:t>
            </a:r>
            <a:endParaRPr lang="en-IN" dirty="0"/>
          </a:p>
          <a:p>
            <a:pPr marL="0" indent="0">
              <a:buNone/>
            </a:pPr>
            <a:r>
              <a:rPr lang="en-US" dirty="0"/>
              <a:t>• Provides a proper communication channel between student and training &amp; placement department using the </a:t>
            </a:r>
            <a:r>
              <a:rPr lang="en-US" dirty="0" err="1"/>
              <a:t>Sms</a:t>
            </a:r>
            <a:r>
              <a:rPr lang="en-US" dirty="0"/>
              <a:t>. </a:t>
            </a:r>
            <a:endParaRPr lang="en-IN" dirty="0"/>
          </a:p>
          <a:p>
            <a:pPr marL="0" indent="0">
              <a:buNone/>
            </a:pPr>
            <a:r>
              <a:rPr lang="en-US" dirty="0"/>
              <a:t>• Latest information about which company is visiting the campus is provided in the website which helps the students to get updated information quickly. </a:t>
            </a:r>
            <a:endParaRPr lang="en-IN" dirty="0"/>
          </a:p>
          <a:p>
            <a:pPr marL="0" indent="0">
              <a:buNone/>
            </a:pPr>
            <a:r>
              <a:rPr lang="en-US" dirty="0"/>
              <a:t>• Website is user friendly with more GUI so that student view the information easily. </a:t>
            </a:r>
            <a:endParaRPr lang="en-IN" dirty="0"/>
          </a:p>
          <a:p>
            <a:pPr marL="0" indent="0">
              <a:buNone/>
            </a:pPr>
            <a:r>
              <a:rPr lang="en-US" dirty="0"/>
              <a:t>• Duplicate registrations can be avoided and hence it provides reliability.</a:t>
            </a:r>
            <a:endParaRPr lang="en-IN" dirty="0"/>
          </a:p>
          <a:p>
            <a:pPr marL="0" indent="0">
              <a:buNone/>
            </a:pPr>
            <a:r>
              <a:rPr lang="en-US" dirty="0"/>
              <a:t>• Only administrator can modify the Placement and organization record if needed.</a:t>
            </a:r>
            <a:endParaRPr lang="en-IN" dirty="0"/>
          </a:p>
          <a:p>
            <a:pPr marL="0" indent="0">
              <a:buNone/>
            </a:pPr>
            <a:r>
              <a:rPr lang="en-US" dirty="0"/>
              <a:t>• website more helps to make a short list of students who get placed in certain Company and who is unplaced. student can manage passwords, access technical papers and view eligibility criteria for on-going recruitments. Coordinators maintaining the attendance records of CRT classes.</a:t>
            </a:r>
            <a:endParaRPr lang="en-IN" dirty="0"/>
          </a:p>
          <a:p>
            <a:pPr marL="0" indent="0">
              <a:buNone/>
            </a:pPr>
            <a:endParaRPr lang="en-IN" dirty="0"/>
          </a:p>
          <a:p>
            <a:pPr marL="0" indent="0" algn="just">
              <a:lnSpc>
                <a:spcPct val="107000"/>
              </a:lnSpc>
              <a:spcAft>
                <a:spcPts val="800"/>
              </a:spcAft>
              <a:buNone/>
            </a:pPr>
            <a:r>
              <a:rPr lang="en-IN" sz="1800" dirty="0" smtClean="0">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66503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D2DB-C8F4-1D74-7BDB-5B9116A35B03}"/>
              </a:ext>
            </a:extLst>
          </p:cNvPr>
          <p:cNvSpPr>
            <a:spLocks noGrp="1"/>
          </p:cNvSpPr>
          <p:nvPr>
            <p:ph type="title"/>
          </p:nvPr>
        </p:nvSpPr>
        <p:spPr>
          <a:xfrm>
            <a:off x="838200" y="365125"/>
            <a:ext cx="10515600" cy="521283"/>
          </a:xfrm>
        </p:spPr>
        <p:txBody>
          <a:bodyPr>
            <a:normAutofit fontScale="90000"/>
          </a:bodyPr>
          <a:lstStyle/>
          <a:p>
            <a:r>
              <a:rPr lang="en-US" sz="3600" dirty="0">
                <a:latin typeface="Times New Roman" panose="02020603050405020304" pitchFamily="18" charset="0"/>
                <a:cs typeface="Times New Roman" panose="02020603050405020304" pitchFamily="18" charset="0"/>
              </a:rPr>
              <a:t>RESULTS: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C090CF-8ACE-4BA1-4F53-CDBDBDD87B08}"/>
              </a:ext>
            </a:extLst>
          </p:cNvPr>
          <p:cNvSpPr>
            <a:spLocks noGrp="1"/>
          </p:cNvSpPr>
          <p:nvPr>
            <p:ph idx="1"/>
          </p:nvPr>
        </p:nvSpPr>
        <p:spPr>
          <a:xfrm>
            <a:off x="763555" y="886409"/>
            <a:ext cx="10515600" cy="560646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FIG </a:t>
            </a:r>
            <a:r>
              <a:rPr lang="en-US" dirty="0" smtClean="0"/>
              <a:t>:</a:t>
            </a:r>
            <a:r>
              <a:rPr lang="en-US" dirty="0" smtClean="0"/>
              <a:t>PLACED STUDENTS</a:t>
            </a:r>
            <a:endParaRPr lang="en-IN" dirty="0"/>
          </a:p>
        </p:txBody>
      </p:sp>
      <p:pic>
        <p:nvPicPr>
          <p:cNvPr id="6" name="Picture 5" descr="Darpan on Twitter: &quot;Specific placement of a word inside the domain can  greatly affect its STR e.g. Domains starting with &quot;Fit&quot; show a much  stronger STR vs those ending with &quot;Fit&quot; We've"/>
          <p:cNvPicPr/>
          <p:nvPr/>
        </p:nvPicPr>
        <p:blipFill>
          <a:blip r:embed="rId2">
            <a:extLst>
              <a:ext uri="{28A0092B-C50C-407E-A947-70E740481C1C}">
                <a14:useLocalDpi xmlns:a14="http://schemas.microsoft.com/office/drawing/2010/main" val="0"/>
              </a:ext>
            </a:extLst>
          </a:blip>
          <a:srcRect/>
          <a:stretch>
            <a:fillRect/>
          </a:stretch>
        </p:blipFill>
        <p:spPr bwMode="auto">
          <a:xfrm>
            <a:off x="3010535" y="1253490"/>
            <a:ext cx="6170930" cy="4351020"/>
          </a:xfrm>
          <a:prstGeom prst="rect">
            <a:avLst/>
          </a:prstGeom>
          <a:noFill/>
          <a:ln>
            <a:noFill/>
          </a:ln>
        </p:spPr>
      </p:pic>
    </p:spTree>
    <p:extLst>
      <p:ext uri="{BB962C8B-B14F-4D97-AF65-F5344CB8AC3E}">
        <p14:creationId xmlns:p14="http://schemas.microsoft.com/office/powerpoint/2010/main" val="17075259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129</TotalTime>
  <Words>1008</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Wisp</vt:lpstr>
      <vt:lpstr>ANALYTICS TOOL FOR PLACEMENT CELL</vt:lpstr>
      <vt:lpstr>INTRODUCTION:</vt:lpstr>
      <vt:lpstr> ABTRACT: </vt:lpstr>
      <vt:lpstr>Project Objectives: </vt:lpstr>
      <vt:lpstr>ARCHITECTURE DIAGRAM:</vt:lpstr>
      <vt:lpstr>EXISTING SYSTEM:</vt:lpstr>
      <vt:lpstr>LIMITATIONS:</vt:lpstr>
      <vt:lpstr>PROPOSED SYSTEM:</vt:lpstr>
      <vt:lpstr>RESULTS:</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THE FUTURE: A LITERACY RATE ANALYSIS FOR A BETTER FUTURE TOMORROW</dc:title>
  <dc:creator>Lokeshwari D</dc:creator>
  <cp:lastModifiedBy>Admin</cp:lastModifiedBy>
  <cp:revision>5</cp:revision>
  <dcterms:created xsi:type="dcterms:W3CDTF">2023-10-22T17:37:52Z</dcterms:created>
  <dcterms:modified xsi:type="dcterms:W3CDTF">2023-10-30T13:39:35Z</dcterms:modified>
</cp:coreProperties>
</file>