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3" r:id="rId8"/>
    <p:sldId id="262" r:id="rId9"/>
    <p:sldId id="268" r:id="rId10"/>
    <p:sldId id="269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4E168-48D3-4F52-AFB4-DF1D35B068CD}" v="1" dt="2025-07-07T14:58:22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24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hmi Khetwal" userId="3d2d78f20477be53" providerId="LiveId" clId="{8A94E168-48D3-4F52-AFB4-DF1D35B068CD}"/>
    <pc:docChg chg="custSel modSld">
      <pc:chgData name="Rashmi Khetwal" userId="3d2d78f20477be53" providerId="LiveId" clId="{8A94E168-48D3-4F52-AFB4-DF1D35B068CD}" dt="2025-07-07T14:58:35.531" v="23" actId="20577"/>
      <pc:docMkLst>
        <pc:docMk/>
      </pc:docMkLst>
      <pc:sldChg chg="addSp modSp mod">
        <pc:chgData name="Rashmi Khetwal" userId="3d2d78f20477be53" providerId="LiveId" clId="{8A94E168-48D3-4F52-AFB4-DF1D35B068CD}" dt="2025-07-07T14:58:35.531" v="23" actId="20577"/>
        <pc:sldMkLst>
          <pc:docMk/>
          <pc:sldMk cId="3517141520" sldId="269"/>
        </pc:sldMkLst>
        <pc:spChg chg="add mod">
          <ac:chgData name="Rashmi Khetwal" userId="3d2d78f20477be53" providerId="LiveId" clId="{8A94E168-48D3-4F52-AFB4-DF1D35B068CD}" dt="2025-07-07T14:58:35.531" v="23" actId="20577"/>
          <ac:spMkLst>
            <pc:docMk/>
            <pc:sldMk cId="3517141520" sldId="269"/>
            <ac:spMk id="2" creationId="{254405A7-A272-B90E-37AF-70117A0ADE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HMI-khetw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AI–Powered Garbage Classification System </a:t>
            </a:r>
          </a:p>
          <a:p>
            <a:pPr algn="r"/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249FF5-2F59-F8B5-A258-DEF870F19C42}"/>
              </a:ext>
            </a:extLst>
          </p:cNvPr>
          <p:cNvSpPr txBox="1"/>
          <p:nvPr/>
        </p:nvSpPr>
        <p:spPr>
          <a:xfrm>
            <a:off x="3784743" y="2345368"/>
            <a:ext cx="6100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ln w="28575">
                  <a:solidFill>
                    <a:srgbClr val="002060"/>
                  </a:solidFill>
                </a:ln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highlight>
                  <a:srgbClr val="C0C0C0"/>
                </a:highlight>
              </a:rPr>
              <a:t>THANK YOU</a:t>
            </a:r>
            <a:endParaRPr lang="en-IN" sz="7200" b="1" dirty="0">
              <a:ln w="28575">
                <a:solidFill>
                  <a:srgbClr val="002060"/>
                </a:solidFill>
              </a:ln>
              <a:solidFill>
                <a:schemeClr val="tx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highlight>
                <a:srgbClr val="C0C0C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4405A7-A272-B90E-37AF-70117A0ADE96}"/>
              </a:ext>
            </a:extLst>
          </p:cNvPr>
          <p:cNvSpPr txBox="1"/>
          <p:nvPr/>
        </p:nvSpPr>
        <p:spPr>
          <a:xfrm>
            <a:off x="8542961" y="5619964"/>
            <a:ext cx="333910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By-</a:t>
            </a:r>
          </a:p>
          <a:p>
            <a:r>
              <a:rPr lang="en-US" dirty="0"/>
              <a:t>Rashmi </a:t>
            </a:r>
            <a:r>
              <a:rPr lang="en-US" dirty="0" err="1"/>
              <a:t>khetwal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14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8727896" y="1442720"/>
            <a:ext cx="3426432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A95CE-3292-62D3-DBD0-5F8A338B9BF7}"/>
              </a:ext>
            </a:extLst>
          </p:cNvPr>
          <p:cNvSpPr txBox="1"/>
          <p:nvPr/>
        </p:nvSpPr>
        <p:spPr>
          <a:xfrm>
            <a:off x="191911" y="1618182"/>
            <a:ext cx="8955942" cy="468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♻️ </a:t>
            </a:r>
            <a:r>
              <a:rPr lang="en-IN" dirty="0">
                <a:solidFill>
                  <a:schemeClr val="tx1"/>
                </a:solidFill>
              </a:rPr>
              <a:t>Automate garbage classification into categories: cardboard,</a:t>
            </a:r>
          </a:p>
          <a:p>
            <a:r>
              <a:rPr lang="en-IN" dirty="0">
                <a:solidFill>
                  <a:schemeClr val="tx1"/>
                </a:solidFill>
              </a:rPr>
              <a:t>      glass, metal, paper, plastic, and trash</a:t>
            </a:r>
          </a:p>
          <a:p>
            <a:r>
              <a:rPr lang="en-IN" dirty="0">
                <a:solidFill>
                  <a:schemeClr val="bg1"/>
                </a:solidFill>
              </a:rPr>
              <a:t>Automate garbage classification into categories: cardboard,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🤖 </a:t>
            </a:r>
            <a:r>
              <a:rPr lang="en-US" dirty="0">
                <a:solidFill>
                  <a:schemeClr val="tx1"/>
                </a:solidFill>
              </a:rPr>
              <a:t>Develop a custom image classification model using CNN  </a:t>
            </a:r>
          </a:p>
          <a:p>
            <a:r>
              <a:rPr lang="en-US" dirty="0">
                <a:solidFill>
                  <a:schemeClr val="tx1"/>
                </a:solidFill>
              </a:rPr>
              <a:t>      &amp; pretrained architectures like </a:t>
            </a:r>
            <a:r>
              <a:rPr lang="en-US" dirty="0" err="1">
                <a:solidFill>
                  <a:schemeClr val="tx1"/>
                </a:solidFill>
              </a:rPr>
              <a:t>EfficientNet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🌱</a:t>
            </a:r>
            <a:r>
              <a:rPr lang="en-US" dirty="0">
                <a:solidFill>
                  <a:schemeClr val="tx1"/>
                </a:solidFill>
              </a:rPr>
              <a:t>Use metrics like accuracy, precision, recall, and confusion </a:t>
            </a:r>
          </a:p>
          <a:p>
            <a:r>
              <a:rPr lang="en-US" dirty="0">
                <a:solidFill>
                  <a:schemeClr val="tx1"/>
                </a:solidFill>
              </a:rPr>
              <a:t>     matrix to assess model effectiveness.</a:t>
            </a:r>
          </a:p>
          <a:p>
            <a:r>
              <a:rPr lang="en-IN" dirty="0">
                <a:solidFill>
                  <a:schemeClr val="bg1"/>
                </a:solidFill>
              </a:rPr>
              <a:t>  </a:t>
            </a:r>
          </a:p>
          <a:p>
            <a:r>
              <a:rPr lang="en-IN" dirty="0">
                <a:solidFill>
                  <a:schemeClr val="tx1"/>
                </a:solidFill>
              </a:rPr>
              <a:t>🙌 </a:t>
            </a:r>
            <a:r>
              <a:rPr lang="en-US" dirty="0">
                <a:solidFill>
                  <a:schemeClr val="tx1"/>
                </a:solidFill>
              </a:rPr>
              <a:t>Learn how image classification works using deep learning   </a:t>
            </a:r>
          </a:p>
          <a:p>
            <a:r>
              <a:rPr lang="en-US" dirty="0">
                <a:solidFill>
                  <a:schemeClr val="tx1"/>
                </a:solidFill>
              </a:rPr>
              <a:t>      models and computer vision techniques.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🗑️ </a:t>
            </a:r>
            <a:r>
              <a:rPr lang="en-US" dirty="0">
                <a:solidFill>
                  <a:schemeClr val="tx1"/>
                </a:solidFill>
              </a:rPr>
              <a:t>Apply techniques such as data augmentation, transfer </a:t>
            </a:r>
          </a:p>
          <a:p>
            <a:r>
              <a:rPr lang="en-US" dirty="0">
                <a:solidFill>
                  <a:schemeClr val="tx1"/>
                </a:solidFill>
              </a:rPr>
              <a:t>      learning, and hyperparameter tuning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glass, metal, paper, plastic, and trash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76E27C-6E42-48B4-747A-074B0619D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27" y="1613774"/>
            <a:ext cx="949628" cy="9496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CA093F-C9EB-76D7-4223-F5577EFBEA13}"/>
              </a:ext>
            </a:extLst>
          </p:cNvPr>
          <p:cNvSpPr txBox="1"/>
          <p:nvPr/>
        </p:nvSpPr>
        <p:spPr>
          <a:xfrm>
            <a:off x="1308671" y="1719256"/>
            <a:ext cx="16656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Montserrat" panose="00000500000000000000" pitchFamily="2" charset="0"/>
              </a:rPr>
              <a:t>Core programming language used is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D3513-86B5-C370-A5CF-FF6532704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81" y="3287025"/>
            <a:ext cx="1120590" cy="11205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A7A0F-6B7E-C0A1-2E47-B4076F9F3F04}"/>
              </a:ext>
            </a:extLst>
          </p:cNvPr>
          <p:cNvSpPr txBox="1"/>
          <p:nvPr/>
        </p:nvSpPr>
        <p:spPr>
          <a:xfrm>
            <a:off x="1381875" y="3445974"/>
            <a:ext cx="22603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Montserrat" panose="00000500000000000000" pitchFamily="2" charset="0"/>
              </a:rPr>
              <a:t>Image preprocessing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Montserrat" panose="00000500000000000000" pitchFamily="2" charset="0"/>
              </a:rPr>
              <a:t> and handling using open CV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382555-C838-88AD-2D6B-27B176B5F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31" y="5074722"/>
            <a:ext cx="1152144" cy="11521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788126-4082-B6E1-2AC0-10659E6F3AE7}"/>
              </a:ext>
            </a:extLst>
          </p:cNvPr>
          <p:cNvSpPr txBox="1"/>
          <p:nvPr/>
        </p:nvSpPr>
        <p:spPr>
          <a:xfrm>
            <a:off x="1217955" y="5297699"/>
            <a:ext cx="26404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Montserrat" panose="00000500000000000000" pitchFamily="2" charset="0"/>
              </a:rPr>
              <a:t>For deep learning 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Montserrat" panose="00000500000000000000" pitchFamily="2" charset="0"/>
              </a:rPr>
              <a:t>model development used </a:t>
            </a:r>
            <a:r>
              <a:rPr lang="en-IN" sz="1400" dirty="0" err="1">
                <a:solidFill>
                  <a:schemeClr val="tx1"/>
                </a:solidFill>
                <a:latin typeface="Montserrat" panose="00000500000000000000" pitchFamily="2" charset="0"/>
              </a:rPr>
              <a:t>tenserflow</a:t>
            </a:r>
            <a:endParaRPr lang="en-IN" sz="14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AFAAA5-84CB-0F8D-0045-B960569A3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027" y="1573722"/>
            <a:ext cx="1097280" cy="10972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1C1EBB-0162-43BB-BF9E-7F26A0FF3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595" y="3119105"/>
            <a:ext cx="1152144" cy="11521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FE0E93-4530-5323-7AB6-28F06D79F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4595" y="4936021"/>
            <a:ext cx="1152144" cy="11521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2" descr="Brain">
            <a:extLst>
              <a:ext uri="{FF2B5EF4-FFF2-40B4-BE49-F238E27FC236}">
                <a16:creationId xmlns:a16="http://schemas.microsoft.com/office/drawing/2014/main" id="{E3565A73-10DB-E9A0-23D9-2BE8DA487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585" y="1539948"/>
            <a:ext cx="1097280" cy="109728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316201-5F2B-09E8-7B96-CF0928CB96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4258" y="3287025"/>
            <a:ext cx="1152144" cy="11521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127562-C718-6604-5538-D4BE9FE8C2E5}"/>
              </a:ext>
            </a:extLst>
          </p:cNvPr>
          <p:cNvSpPr txBox="1"/>
          <p:nvPr/>
        </p:nvSpPr>
        <p:spPr>
          <a:xfrm>
            <a:off x="6329176" y="1180647"/>
            <a:ext cx="130178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Montserrat" panose="00000500000000000000" pitchFamily="2" charset="0"/>
              </a:rPr>
              <a:t>For data visualization and evaluation used Matplotlib and Seaborn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1812F-0598-CB89-3AFD-A2100E86EF86}"/>
              </a:ext>
            </a:extLst>
          </p:cNvPr>
          <p:cNvSpPr txBox="1"/>
          <p:nvPr/>
        </p:nvSpPr>
        <p:spPr>
          <a:xfrm>
            <a:off x="6269501" y="3317142"/>
            <a:ext cx="19572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Montserrat" panose="00000500000000000000" pitchFamily="2" charset="0"/>
              </a:rPr>
              <a:t>Data Manipulation and Processing using </a:t>
            </a:r>
            <a:r>
              <a:rPr lang="en-IN" sz="1400" dirty="0" err="1">
                <a:solidFill>
                  <a:schemeClr val="tx1"/>
                </a:solidFill>
                <a:latin typeface="Montserrat" panose="00000500000000000000" pitchFamily="2" charset="0"/>
              </a:rPr>
              <a:t>NumPY</a:t>
            </a:r>
            <a:r>
              <a:rPr lang="en-IN" sz="1400" dirty="0">
                <a:solidFill>
                  <a:schemeClr val="tx1"/>
                </a:solidFill>
                <a:latin typeface="Montserrat" panose="00000500000000000000" pitchFamily="2" charset="0"/>
              </a:rPr>
              <a:t> and Pandas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39B94-9C70-756D-FEA6-875614AABF70}"/>
              </a:ext>
            </a:extLst>
          </p:cNvPr>
          <p:cNvSpPr txBox="1"/>
          <p:nvPr/>
        </p:nvSpPr>
        <p:spPr>
          <a:xfrm>
            <a:off x="6039307" y="5328529"/>
            <a:ext cx="2694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 err="1">
                <a:solidFill>
                  <a:schemeClr val="tx1"/>
                </a:solidFill>
                <a:latin typeface="Montserrat" panose="00000500000000000000" pitchFamily="2" charset="0"/>
              </a:rPr>
              <a:t>EfficientNet</a:t>
            </a:r>
            <a:endParaRPr lang="en-IN" sz="1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Montserrat" panose="00000500000000000000" pitchFamily="2" charset="0"/>
              </a:rPr>
              <a:t>Used for transfer learning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3FBFC8-714D-F931-4C36-2A3C151A537E}"/>
              </a:ext>
            </a:extLst>
          </p:cNvPr>
          <p:cNvSpPr txBox="1"/>
          <p:nvPr/>
        </p:nvSpPr>
        <p:spPr>
          <a:xfrm>
            <a:off x="10240865" y="3506347"/>
            <a:ext cx="15898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 err="1">
                <a:solidFill>
                  <a:schemeClr val="tx1"/>
                </a:solidFill>
                <a:latin typeface="Montserrat" panose="00000500000000000000" pitchFamily="2" charset="0"/>
              </a:rPr>
              <a:t>Gradio</a:t>
            </a:r>
            <a:r>
              <a:rPr lang="en-IN" sz="1400" dirty="0">
                <a:solidFill>
                  <a:schemeClr val="tx1"/>
                </a:solidFill>
                <a:latin typeface="Montserrat" panose="00000500000000000000" pitchFamily="2" charset="0"/>
              </a:rPr>
              <a:t> used for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Montserrat" panose="00000500000000000000" pitchFamily="2" charset="0"/>
              </a:rPr>
              <a:t>Interactive Web-Based Interface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05C310-07F4-0A80-7D7D-BF96AFA3495A}"/>
              </a:ext>
            </a:extLst>
          </p:cNvPr>
          <p:cNvSpPr txBox="1"/>
          <p:nvPr/>
        </p:nvSpPr>
        <p:spPr>
          <a:xfrm>
            <a:off x="10023383" y="1657719"/>
            <a:ext cx="23283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ontserrat" panose="00000500000000000000" pitchFamily="2" charset="0"/>
              </a:rPr>
              <a:t>S</a:t>
            </a:r>
            <a:r>
              <a:rPr lang="en-IN" sz="1400" dirty="0" err="1">
                <a:solidFill>
                  <a:schemeClr val="tx1"/>
                </a:solidFill>
                <a:latin typeface="Montserrat" panose="00000500000000000000" pitchFamily="2" charset="0"/>
              </a:rPr>
              <a:t>cikit</a:t>
            </a:r>
            <a:r>
              <a:rPr lang="en-IN" sz="1400" dirty="0">
                <a:solidFill>
                  <a:schemeClr val="tx1"/>
                </a:solidFill>
                <a:latin typeface="Montserrat" panose="00000500000000000000" pitchFamily="2" charset="0"/>
              </a:rPr>
              <a:t>-Learn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Montserrat" panose="00000500000000000000" pitchFamily="2" charset="0"/>
              </a:rPr>
              <a:t>For model 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43017" y="1132809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D148-6391-F1EB-930C-F77D84C341D1}"/>
              </a:ext>
            </a:extLst>
          </p:cNvPr>
          <p:cNvSpPr txBox="1"/>
          <p:nvPr/>
        </p:nvSpPr>
        <p:spPr>
          <a:xfrm>
            <a:off x="134792" y="1988050"/>
            <a:ext cx="1096643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COLLECTION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:-We began by using a labeled dataset of waste images and analyzed the class distribution, visualized sample images, and examined basic properties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PROCESSING:-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Images are resized to a standardized input shape, normalized for pixel values, and enhanced using data augmentation techniques such as rotation, flipping, and zooming to improve model generalization.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 SELECTION AND TRAINING:-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used a pretrained EfficientNetV2B2 model for feature extraction and added custom CNN layers for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EVALUATION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:-The model’s performance was evaluated using accuracy, loss, confusion matrix, and classification report. Training history was also visualized to monitor overfitting and underfitting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MODAL ENHANCEMENT  &amp; RETRAINING:-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improve accuracy, we fine-tuned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EfficientNet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layers and experimented with dropout layers, batch normalization, and learning rate adjustments.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206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206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DEPLOYMENT:-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 last, the trained model was exported for deployment and integration into real-world applications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00206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1C580-AF96-9BE9-0913-056AA7F6B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C27C88-0259-D2C5-C0B0-F6A0AFDF9C7D}"/>
              </a:ext>
            </a:extLst>
          </p:cNvPr>
          <p:cNvSpPr txBox="1"/>
          <p:nvPr/>
        </p:nvSpPr>
        <p:spPr>
          <a:xfrm>
            <a:off x="220466" y="1031490"/>
            <a:ext cx="6100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5F8AB-46DD-6EF5-2206-392FCE7AF039}"/>
              </a:ext>
            </a:extLst>
          </p:cNvPr>
          <p:cNvSpPr txBox="1"/>
          <p:nvPr/>
        </p:nvSpPr>
        <p:spPr>
          <a:xfrm>
            <a:off x="152828" y="1817265"/>
            <a:ext cx="6100280" cy="21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Develop an image classification model that sorts waste images into their correct categories. The dataset contains labeled images of garbage in six classes (cardboard, glass, metal, paper, plastic, trash). </a:t>
            </a:r>
          </a:p>
          <a:p>
            <a:pPr algn="ctr"/>
            <a:r>
              <a:rPr lang="en-US" dirty="0"/>
              <a:t>The goal is to take a photo of a waste item and correctly classify it </a:t>
            </a:r>
          </a:p>
          <a:p>
            <a:pPr algn="ctr"/>
            <a:r>
              <a:rPr lang="en-US" dirty="0"/>
              <a:t>(e.g. identify whether it is plastic, paper, etc.).</a:t>
            </a:r>
            <a:endParaRPr lang="en-IN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5A5B9F-F344-01ED-E5AE-B8F3197F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48419" y="1414975"/>
            <a:ext cx="3791163" cy="2103589"/>
          </a:xfrm>
          <a:prstGeom prst="rect">
            <a:avLst/>
          </a:prstGeom>
        </p:spPr>
      </p:pic>
      <p:pic>
        <p:nvPicPr>
          <p:cNvPr id="1026" name="Picture 2" descr="6+ Thousand Types Garbage Disposal ...">
            <a:extLst>
              <a:ext uri="{FF2B5EF4-FFF2-40B4-BE49-F238E27FC236}">
                <a16:creationId xmlns:a16="http://schemas.microsoft.com/office/drawing/2014/main" id="{F857ADCC-9B48-2FF0-3CEC-8E644582F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591" y="4163763"/>
            <a:ext cx="3657707" cy="2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Types of Waste Management | Global Trash Solutions">
            <a:extLst>
              <a:ext uri="{FF2B5EF4-FFF2-40B4-BE49-F238E27FC236}">
                <a16:creationId xmlns:a16="http://schemas.microsoft.com/office/drawing/2014/main" id="{92F0655F-E6B1-7590-0778-52BA84C342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Types of Waste Management | Global Trash Solutions">
            <a:extLst>
              <a:ext uri="{FF2B5EF4-FFF2-40B4-BE49-F238E27FC236}">
                <a16:creationId xmlns:a16="http://schemas.microsoft.com/office/drawing/2014/main" id="{3236E362-B5F8-4849-93EA-4C5B51113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3" y="4292074"/>
            <a:ext cx="5940175" cy="210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93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84B42-464F-29A1-7291-CFAF72C23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5A4874-2E0F-0815-FFF3-89DFE283F5EC}"/>
              </a:ext>
            </a:extLst>
          </p:cNvPr>
          <p:cNvSpPr txBox="1"/>
          <p:nvPr/>
        </p:nvSpPr>
        <p:spPr>
          <a:xfrm>
            <a:off x="512425" y="1091921"/>
            <a:ext cx="6100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7D583-0F1B-483E-0973-7E87F4B732AE}"/>
              </a:ext>
            </a:extLst>
          </p:cNvPr>
          <p:cNvSpPr txBox="1"/>
          <p:nvPr/>
        </p:nvSpPr>
        <p:spPr>
          <a:xfrm>
            <a:off x="50086" y="2106003"/>
            <a:ext cx="6100280" cy="382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To address the problem of manual waste sorting, we developed a deep learning-based image classification model using </a:t>
            </a:r>
            <a:r>
              <a:rPr lang="en-US" b="1" dirty="0"/>
              <a:t>Transfer Learning with EfficientNetV2B2</a:t>
            </a:r>
            <a:r>
              <a:rPr lang="en-US" dirty="0"/>
              <a:t> and custom CNN layers.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model is trained on a labeled dataset of waste images and is capable of accurately classifying them into six categories: </a:t>
            </a:r>
            <a:r>
              <a:rPr lang="en-US" b="1" dirty="0"/>
              <a:t>cardboard, glass, metal, paper, plastic, and trash</a:t>
            </a:r>
            <a:r>
              <a:rPr lang="en-US" dirty="0"/>
              <a:t>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 interactive </a:t>
            </a:r>
            <a:r>
              <a:rPr lang="en-US" b="1" dirty="0" err="1"/>
              <a:t>Gradio</a:t>
            </a:r>
            <a:r>
              <a:rPr lang="en-US" b="1" dirty="0"/>
              <a:t> web interface</a:t>
            </a:r>
            <a:r>
              <a:rPr lang="en-US" dirty="0"/>
              <a:t> is also integrated, allowing users to upload waste images and receive instant predictions in real time.</a:t>
            </a:r>
          </a:p>
        </p:txBody>
      </p:sp>
      <p:pic>
        <p:nvPicPr>
          <p:cNvPr id="2050" name="Picture 2" descr="Ministry of Agriculture and Rural Areas ...">
            <a:extLst>
              <a:ext uri="{FF2B5EF4-FFF2-40B4-BE49-F238E27FC236}">
                <a16:creationId xmlns:a16="http://schemas.microsoft.com/office/drawing/2014/main" id="{36CFBCE0-722D-175D-7A30-1820CD760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573" y="1597232"/>
            <a:ext cx="5126805" cy="382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57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2" descr="Model Prediction">
            <a:extLst>
              <a:ext uri="{FF2B5EF4-FFF2-40B4-BE49-F238E27FC236}">
                <a16:creationId xmlns:a16="http://schemas.microsoft.com/office/drawing/2014/main" id="{FF5FA671-D191-77C8-28DF-732CE829A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31" y="2281409"/>
            <a:ext cx="9554967" cy="412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DC28B-9D9C-0963-BA55-E448A4E22F06}"/>
              </a:ext>
            </a:extLst>
          </p:cNvPr>
          <p:cNvSpPr txBox="1"/>
          <p:nvPr/>
        </p:nvSpPr>
        <p:spPr>
          <a:xfrm>
            <a:off x="97604" y="2008015"/>
            <a:ext cx="116097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project successfully demonstrated the use of deep learning for automatic Garbage classification. By leveraging a pretrained EfficientNetV2B2 model along with custom CNN layers, we achieved accurate sorting of waste images into six categories.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model was trained and fine-tuned using real-world data, with effective preprocessing and evaluation techniques and achieved </a:t>
            </a:r>
            <a:r>
              <a:rPr lang="en-US" sz="1800" b="1" dirty="0">
                <a:solidFill>
                  <a:schemeClr val="tx1"/>
                </a:solidFill>
              </a:rPr>
              <a:t>99% Training Accuracy </a:t>
            </a:r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95% Validation Accuracy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This solution has the potential to support smart waste management systems, reduce manual effort, and promote environmental sustainability through AI-driven automation.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It can help create smart bins for future that identifies garbage on its own and classify waste</a:t>
            </a:r>
            <a:endParaRPr lang="en-IN" sz="18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639B5F-57F3-5AF0-F58B-8D78DFE25965}"/>
              </a:ext>
            </a:extLst>
          </p:cNvPr>
          <p:cNvSpPr txBox="1"/>
          <p:nvPr/>
        </p:nvSpPr>
        <p:spPr>
          <a:xfrm>
            <a:off x="518844" y="1351051"/>
            <a:ext cx="3621641" cy="21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link:-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>
                <a:hlinkClick r:id="rId2"/>
              </a:rPr>
              <a:t>https://github.com/RASHMI-khetwal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03850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66</TotalTime>
  <Words>634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Montserrat</vt:lpstr>
      <vt:lpstr>Rubik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Rashmi Khetwal</cp:lastModifiedBy>
  <cp:revision>4</cp:revision>
  <dcterms:created xsi:type="dcterms:W3CDTF">2024-12-31T09:40:01Z</dcterms:created>
  <dcterms:modified xsi:type="dcterms:W3CDTF">2025-07-07T14:58:38Z</dcterms:modified>
</cp:coreProperties>
</file>