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5" roundtripDataSignature="AMtx7mjnmUU8XsIIrGt8QQ9kEAi3Iaw/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 name="Google Shape;42;p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 name="Google Shape;49;p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 name="Google Shape;55;p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p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c496d15d2_0_8: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g2ec496d15d2_0_8: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p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8: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8: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2" name="Shape 12"/>
        <p:cNvGrpSpPr/>
        <p:nvPr/>
      </p:nvGrpSpPr>
      <p:grpSpPr>
        <a:xfrm>
          <a:off x="0" y="0"/>
          <a:ext cx="0" cy="0"/>
          <a:chOff x="0" y="0"/>
          <a:chExt cx="0" cy="0"/>
        </a:xfrm>
      </p:grpSpPr>
      <p:sp>
        <p:nvSpPr>
          <p:cNvPr id="13" name="Google Shape;13;p10"/>
          <p:cNvSpPr txBox="1"/>
          <p:nvPr>
            <p:ph type="title"/>
          </p:nvPr>
        </p:nvSpPr>
        <p:spPr>
          <a:xfrm>
            <a:off x="241198" y="330834"/>
            <a:ext cx="8661603" cy="4222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6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11"/>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12"/>
          <p:cNvSpPr txBox="1"/>
          <p:nvPr>
            <p:ph type="title"/>
          </p:nvPr>
        </p:nvSpPr>
        <p:spPr>
          <a:xfrm>
            <a:off x="241198" y="330834"/>
            <a:ext cx="8661603" cy="4222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6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6" name="Google Shape;26;p1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13"/>
          <p:cNvSpPr txBox="1"/>
          <p:nvPr>
            <p:ph type="title"/>
          </p:nvPr>
        </p:nvSpPr>
        <p:spPr>
          <a:xfrm>
            <a:off x="241198" y="330834"/>
            <a:ext cx="8661603" cy="4222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6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13"/>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3" name="Google Shape;33;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9"/>
          <p:cNvPicPr preferRelativeResize="0"/>
          <p:nvPr/>
        </p:nvPicPr>
        <p:blipFill rotWithShape="1">
          <a:blip r:embed="rId1">
            <a:alphaModFix/>
          </a:blip>
          <a:srcRect b="0" l="0" r="0" t="0"/>
          <a:stretch/>
        </p:blipFill>
        <p:spPr>
          <a:xfrm>
            <a:off x="0" y="4980917"/>
            <a:ext cx="9143999" cy="161090"/>
          </a:xfrm>
          <a:prstGeom prst="rect">
            <a:avLst/>
          </a:prstGeom>
          <a:noFill/>
          <a:ln>
            <a:noFill/>
          </a:ln>
        </p:spPr>
      </p:pic>
      <p:sp>
        <p:nvSpPr>
          <p:cNvPr id="7" name="Google Shape;7;p9"/>
          <p:cNvSpPr txBox="1"/>
          <p:nvPr>
            <p:ph type="title"/>
          </p:nvPr>
        </p:nvSpPr>
        <p:spPr>
          <a:xfrm>
            <a:off x="241198" y="330834"/>
            <a:ext cx="8661603" cy="4222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2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9"/>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9" name="Google Shape;9;p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ph type="title"/>
          </p:nvPr>
        </p:nvSpPr>
        <p:spPr>
          <a:xfrm>
            <a:off x="179624" y="227850"/>
            <a:ext cx="5688300" cy="413700"/>
          </a:xfrm>
          <a:prstGeom prst="rect">
            <a:avLst/>
          </a:prstGeom>
          <a:noFill/>
          <a:ln>
            <a:noFill/>
          </a:ln>
        </p:spPr>
        <p:txBody>
          <a:bodyPr anchorCtr="0" anchor="t" bIns="0" lIns="0" spcFirstLastPara="1" rIns="0" wrap="square" tIns="13325">
            <a:spAutoFit/>
          </a:bodyPr>
          <a:lstStyle/>
          <a:p>
            <a:pPr indent="0" lvl="0" marL="12700" rtl="0" algn="just">
              <a:lnSpc>
                <a:spcPct val="100000"/>
              </a:lnSpc>
              <a:spcBef>
                <a:spcPts val="0"/>
              </a:spcBef>
              <a:spcAft>
                <a:spcPts val="0"/>
              </a:spcAft>
              <a:buSzPts val="1400"/>
              <a:buNone/>
            </a:pPr>
            <a:r>
              <a:rPr lang="en-US">
                <a:latin typeface="Bookman Old Style"/>
                <a:ea typeface="Bookman Old Style"/>
                <a:cs typeface="Bookman Old Style"/>
                <a:sym typeface="Bookman Old Style"/>
              </a:rPr>
              <a:t>PROBLEM STATEMENT</a:t>
            </a:r>
            <a:endParaRPr>
              <a:latin typeface="Bookman Old Style"/>
              <a:ea typeface="Bookman Old Style"/>
              <a:cs typeface="Bookman Old Style"/>
              <a:sym typeface="Bookman Old Style"/>
            </a:endParaRPr>
          </a:p>
        </p:txBody>
      </p:sp>
      <p:sp>
        <p:nvSpPr>
          <p:cNvPr id="45" name="Google Shape;45;p1"/>
          <p:cNvSpPr txBox="1"/>
          <p:nvPr/>
        </p:nvSpPr>
        <p:spPr>
          <a:xfrm>
            <a:off x="414125" y="1263025"/>
            <a:ext cx="7906500" cy="302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US" sz="1700">
                <a:solidFill>
                  <a:schemeClr val="dk1"/>
                </a:solidFill>
                <a:latin typeface="Times New Roman"/>
                <a:ea typeface="Times New Roman"/>
                <a:cs typeface="Times New Roman"/>
                <a:sym typeface="Times New Roman"/>
              </a:rPr>
              <a:t>Enhancing Educational Access and Efficiency</a:t>
            </a:r>
            <a:endParaRPr b="1" sz="17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600">
                <a:solidFill>
                  <a:schemeClr val="dk1"/>
                </a:solidFill>
                <a:latin typeface="Times New Roman"/>
                <a:ea typeface="Times New Roman"/>
                <a:cs typeface="Times New Roman"/>
                <a:sym typeface="Times New Roman"/>
              </a:rPr>
              <a:t>In today's digital age, accessing comprehensive educational services remains a challenge due to fragmented information and complex processes. Key issues include:</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chemeClr val="dk1"/>
              </a:buClr>
              <a:buSzPts val="1600"/>
              <a:buChar char="●"/>
            </a:pPr>
            <a:r>
              <a:rPr b="1" lang="en-US" sz="1600">
                <a:solidFill>
                  <a:schemeClr val="dk1"/>
                </a:solidFill>
                <a:latin typeface="Times New Roman"/>
                <a:ea typeface="Times New Roman"/>
                <a:cs typeface="Times New Roman"/>
                <a:sym typeface="Times New Roman"/>
              </a:rPr>
              <a:t>Access to Educational Services:</a:t>
            </a:r>
            <a:r>
              <a:rPr lang="en-US" sz="1600">
                <a:solidFill>
                  <a:schemeClr val="dk1"/>
                </a:solidFill>
                <a:latin typeface="Times New Roman"/>
                <a:ea typeface="Times New Roman"/>
                <a:cs typeface="Times New Roman"/>
                <a:sym typeface="Times New Roman"/>
              </a:rPr>
              <a:t> Locating relevant educational resources, institutions, and learning materials efficiently.</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latin typeface="Times New Roman"/>
                <a:ea typeface="Times New Roman"/>
                <a:cs typeface="Times New Roman"/>
                <a:sym typeface="Times New Roman"/>
              </a:rPr>
              <a:t>Recruitment and Admission Processes:</a:t>
            </a:r>
            <a:r>
              <a:rPr lang="en-US" sz="1600">
                <a:solidFill>
                  <a:schemeClr val="dk1"/>
                </a:solidFill>
                <a:latin typeface="Times New Roman"/>
                <a:ea typeface="Times New Roman"/>
                <a:cs typeface="Times New Roman"/>
                <a:sym typeface="Times New Roman"/>
              </a:rPr>
              <a:t> Streamlining teacher and student recruitment/admission processes for institutions and centers.</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latin typeface="Times New Roman"/>
                <a:ea typeface="Times New Roman"/>
                <a:cs typeface="Times New Roman"/>
                <a:sym typeface="Times New Roman"/>
              </a:rPr>
              <a:t>Educational Support Services:</a:t>
            </a:r>
            <a:r>
              <a:rPr lang="en-US" sz="1600">
                <a:solidFill>
                  <a:schemeClr val="dk1"/>
                </a:solidFill>
                <a:latin typeface="Times New Roman"/>
                <a:ea typeface="Times New Roman"/>
                <a:cs typeface="Times New Roman"/>
                <a:sym typeface="Times New Roman"/>
              </a:rPr>
              <a:t> Providing easy access to tutoring, vocational training, and cultural activities.</a:t>
            </a:r>
            <a:endParaRPr sz="1600">
              <a:latin typeface="Times New Roman"/>
              <a:ea typeface="Times New Roman"/>
              <a:cs typeface="Times New Roman"/>
              <a:sym typeface="Times New Roman"/>
            </a:endParaRPr>
          </a:p>
        </p:txBody>
      </p:sp>
      <p:sp>
        <p:nvSpPr>
          <p:cNvPr id="46" name="Google Shape;46;p1"/>
          <p:cNvSpPr txBox="1"/>
          <p:nvPr/>
        </p:nvSpPr>
        <p:spPr>
          <a:xfrm>
            <a:off x="552725" y="745363"/>
            <a:ext cx="7629300" cy="4137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b="1" lang="en-US" sz="1800">
                <a:latin typeface="Bookman Old Style"/>
                <a:ea typeface="Bookman Old Style"/>
                <a:cs typeface="Bookman Old Style"/>
                <a:sym typeface="Bookman Old Style"/>
              </a:rPr>
              <a:t>INTEGRATED COMMON SERVICES TO PEOPLE</a:t>
            </a:r>
            <a:endParaRPr b="1" sz="1800">
              <a:latin typeface="Bookman Old Style"/>
              <a:ea typeface="Bookman Old Style"/>
              <a:cs typeface="Bookman Old Style"/>
              <a:sym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2"/>
          <p:cNvSpPr txBox="1"/>
          <p:nvPr>
            <p:ph type="title"/>
          </p:nvPr>
        </p:nvSpPr>
        <p:spPr>
          <a:xfrm>
            <a:off x="238150" y="326516"/>
            <a:ext cx="4378200" cy="413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latin typeface="Bookman Old Style"/>
                <a:ea typeface="Bookman Old Style"/>
                <a:cs typeface="Bookman Old Style"/>
                <a:sym typeface="Bookman Old Style"/>
              </a:rPr>
              <a:t>UNIQUE IDEA</a:t>
            </a:r>
            <a:endParaRPr>
              <a:latin typeface="Bookman Old Style"/>
              <a:ea typeface="Bookman Old Style"/>
              <a:cs typeface="Bookman Old Style"/>
              <a:sym typeface="Bookman Old Style"/>
            </a:endParaRPr>
          </a:p>
        </p:txBody>
      </p:sp>
      <p:sp>
        <p:nvSpPr>
          <p:cNvPr id="52" name="Google Shape;52;p2"/>
          <p:cNvSpPr txBox="1"/>
          <p:nvPr/>
        </p:nvSpPr>
        <p:spPr>
          <a:xfrm>
            <a:off x="639900" y="1094100"/>
            <a:ext cx="7864200" cy="26475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000000"/>
              </a:buClr>
              <a:buSzPts val="2000"/>
              <a:buFont typeface="Times New Roman"/>
              <a:buChar char="●"/>
            </a:pPr>
            <a:r>
              <a:rPr lang="en-US" sz="2000">
                <a:latin typeface="Times New Roman"/>
                <a:ea typeface="Times New Roman"/>
                <a:cs typeface="Times New Roman"/>
                <a:sym typeface="Times New Roman"/>
              </a:rPr>
              <a:t>Integrated Educational Services Platform,Our project aims to develop a sophisticated web application using the MERN stack architecture. </a:t>
            </a:r>
            <a:endParaRPr sz="2000">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rgbClr val="000000"/>
              </a:buClr>
              <a:buSzPts val="2000"/>
              <a:buFont typeface="Times New Roman"/>
              <a:buChar char="●"/>
            </a:pPr>
            <a:r>
              <a:rPr lang="en-US" sz="2000">
                <a:latin typeface="Times New Roman"/>
                <a:ea typeface="Times New Roman"/>
                <a:cs typeface="Times New Roman"/>
                <a:sym typeface="Times New Roman"/>
              </a:rPr>
              <a:t>This platform will serve as a unified hub for educational services, designed to enhance accessibility and streamline various educational processes. </a:t>
            </a:r>
            <a:endParaRPr sz="2000">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rgbClr val="000000"/>
              </a:buClr>
              <a:buSzPts val="2000"/>
              <a:buFont typeface="Times New Roman"/>
              <a:buChar char="●"/>
            </a:pPr>
            <a:r>
              <a:rPr lang="en-US" sz="2000">
                <a:latin typeface="Times New Roman"/>
                <a:ea typeface="Times New Roman"/>
                <a:cs typeface="Times New Roman"/>
                <a:sym typeface="Times New Roman"/>
              </a:rPr>
              <a:t>The goal is to bridge the gap between students, parents, educators, and institutions by providing a comprehensive solution that addresses their needs efficiently.</a:t>
            </a:r>
            <a:endParaRPr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3"/>
          <p:cNvSpPr txBox="1"/>
          <p:nvPr>
            <p:ph type="title"/>
          </p:nvPr>
        </p:nvSpPr>
        <p:spPr>
          <a:xfrm>
            <a:off x="276687" y="384920"/>
            <a:ext cx="3848426" cy="41356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latin typeface="Bookman Old Style"/>
                <a:ea typeface="Bookman Old Style"/>
                <a:cs typeface="Bookman Old Style"/>
                <a:sym typeface="Bookman Old Style"/>
              </a:rPr>
              <a:t>FEATURES OFFERED</a:t>
            </a:r>
            <a:endParaRPr>
              <a:latin typeface="Bookman Old Style"/>
              <a:ea typeface="Bookman Old Style"/>
              <a:cs typeface="Bookman Old Style"/>
              <a:sym typeface="Bookman Old Style"/>
            </a:endParaRPr>
          </a:p>
        </p:txBody>
      </p:sp>
      <p:sp>
        <p:nvSpPr>
          <p:cNvPr id="58" name="Google Shape;58;p3"/>
          <p:cNvSpPr txBox="1"/>
          <p:nvPr/>
        </p:nvSpPr>
        <p:spPr>
          <a:xfrm>
            <a:off x="100650" y="876625"/>
            <a:ext cx="8942700" cy="4552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User-Centric Services:</a:t>
            </a:r>
            <a:endParaRPr b="1"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Char char="○"/>
            </a:pPr>
            <a:r>
              <a:rPr b="1" lang="en-US" sz="1500">
                <a:solidFill>
                  <a:schemeClr val="dk1"/>
                </a:solidFill>
                <a:latin typeface="Times New Roman"/>
                <a:ea typeface="Times New Roman"/>
                <a:cs typeface="Times New Roman"/>
                <a:sym typeface="Times New Roman"/>
              </a:rPr>
              <a:t>Learning Resources:</a:t>
            </a:r>
            <a:r>
              <a:rPr lang="en-US" sz="1500">
                <a:solidFill>
                  <a:schemeClr val="dk1"/>
                </a:solidFill>
                <a:latin typeface="Times New Roman"/>
                <a:ea typeface="Times New Roman"/>
                <a:cs typeface="Times New Roman"/>
                <a:sym typeface="Times New Roman"/>
              </a:rPr>
              <a:t> Access to online materials, educational videos, and e-books.</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Char char="○"/>
            </a:pPr>
            <a:r>
              <a:rPr b="1" lang="en-US" sz="1500">
                <a:solidFill>
                  <a:schemeClr val="dk1"/>
                </a:solidFill>
                <a:latin typeface="Times New Roman"/>
                <a:ea typeface="Times New Roman"/>
                <a:cs typeface="Times New Roman"/>
                <a:sym typeface="Times New Roman"/>
              </a:rPr>
              <a:t>Educational Institutions:</a:t>
            </a:r>
            <a:r>
              <a:rPr lang="en-US" sz="1500">
                <a:solidFill>
                  <a:schemeClr val="dk1"/>
                </a:solidFill>
                <a:latin typeface="Times New Roman"/>
                <a:ea typeface="Times New Roman"/>
                <a:cs typeface="Times New Roman"/>
                <a:sym typeface="Times New Roman"/>
              </a:rPr>
              <a:t> Details on schools and colleges, including admissions, fee structures, and facilities.</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Char char="○"/>
            </a:pPr>
            <a:r>
              <a:rPr b="1" lang="en-US" sz="1500">
                <a:solidFill>
                  <a:schemeClr val="dk1"/>
                </a:solidFill>
                <a:latin typeface="Times New Roman"/>
                <a:ea typeface="Times New Roman"/>
                <a:cs typeface="Times New Roman"/>
                <a:sym typeface="Times New Roman"/>
              </a:rPr>
              <a:t>Second-hand Learning Materials:</a:t>
            </a:r>
            <a:r>
              <a:rPr lang="en-US" sz="1500">
                <a:solidFill>
                  <a:schemeClr val="dk1"/>
                </a:solidFill>
                <a:latin typeface="Times New Roman"/>
                <a:ea typeface="Times New Roman"/>
                <a:cs typeface="Times New Roman"/>
                <a:sym typeface="Times New Roman"/>
              </a:rPr>
              <a:t> Listings for affordable textbooks, educational gadgets, and resources.</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Char char="○"/>
            </a:pPr>
            <a:r>
              <a:rPr b="1" lang="en-US" sz="1500">
                <a:solidFill>
                  <a:schemeClr val="dk1"/>
                </a:solidFill>
                <a:latin typeface="Times New Roman"/>
                <a:ea typeface="Times New Roman"/>
                <a:cs typeface="Times New Roman"/>
                <a:sym typeface="Times New Roman"/>
              </a:rPr>
              <a:t>Tuition Centers:</a:t>
            </a:r>
            <a:r>
              <a:rPr lang="en-US" sz="1500">
                <a:solidFill>
                  <a:schemeClr val="dk1"/>
                </a:solidFill>
                <a:latin typeface="Times New Roman"/>
                <a:ea typeface="Times New Roman"/>
                <a:cs typeface="Times New Roman"/>
                <a:sym typeface="Times New Roman"/>
              </a:rPr>
              <a:t> Locating nearby tuition centers with subject-specific tutoring and teacher profiles.</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Char char="○"/>
            </a:pPr>
            <a:r>
              <a:rPr b="1" lang="en-US" sz="1500">
                <a:solidFill>
                  <a:schemeClr val="dk1"/>
                </a:solidFill>
                <a:latin typeface="Times New Roman"/>
                <a:ea typeface="Times New Roman"/>
                <a:cs typeface="Times New Roman"/>
                <a:sym typeface="Times New Roman"/>
              </a:rPr>
              <a:t>Cultural and Vocational Activities:</a:t>
            </a:r>
            <a:r>
              <a:rPr lang="en-US" sz="1500">
                <a:solidFill>
                  <a:schemeClr val="dk1"/>
                </a:solidFill>
                <a:latin typeface="Times New Roman"/>
                <a:ea typeface="Times New Roman"/>
                <a:cs typeface="Times New Roman"/>
                <a:sym typeface="Times New Roman"/>
              </a:rPr>
              <a:t> Information on arts, music, sports, and vocational training centers.</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Char char="○"/>
            </a:pPr>
            <a:r>
              <a:rPr b="1" lang="en-US" sz="1500">
                <a:solidFill>
                  <a:schemeClr val="dk1"/>
                </a:solidFill>
                <a:latin typeface="Times New Roman"/>
                <a:ea typeface="Times New Roman"/>
                <a:cs typeface="Times New Roman"/>
                <a:sym typeface="Times New Roman"/>
              </a:rPr>
              <a:t>Industry Training and Job Centers:</a:t>
            </a:r>
            <a:r>
              <a:rPr lang="en-US" sz="1500">
                <a:solidFill>
                  <a:schemeClr val="dk1"/>
                </a:solidFill>
                <a:latin typeface="Times New Roman"/>
                <a:ea typeface="Times New Roman"/>
                <a:cs typeface="Times New Roman"/>
                <a:sym typeface="Times New Roman"/>
              </a:rPr>
              <a:t> Access to vocational training and job placement services.</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Institution and Center Functionality:</a:t>
            </a:r>
            <a:endParaRPr b="1"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Char char="○"/>
            </a:pPr>
            <a:r>
              <a:rPr b="1" lang="en-US" sz="1500">
                <a:solidFill>
                  <a:schemeClr val="dk1"/>
                </a:solidFill>
                <a:latin typeface="Times New Roman"/>
                <a:ea typeface="Times New Roman"/>
                <a:cs typeface="Times New Roman"/>
                <a:sym typeface="Times New Roman"/>
              </a:rPr>
              <a:t>Post Vacancies:</a:t>
            </a:r>
            <a:r>
              <a:rPr lang="en-US" sz="1500">
                <a:solidFill>
                  <a:schemeClr val="dk1"/>
                </a:solidFill>
                <a:latin typeface="Times New Roman"/>
                <a:ea typeface="Times New Roman"/>
                <a:cs typeface="Times New Roman"/>
                <a:sym typeface="Times New Roman"/>
              </a:rPr>
              <a:t> Institutions and centers can post vacancies for teachers and administrative staff after registration and approval.</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Char char="○"/>
            </a:pPr>
            <a:r>
              <a:rPr b="1" lang="en-US" sz="1500">
                <a:solidFill>
                  <a:schemeClr val="dk1"/>
                </a:solidFill>
                <a:latin typeface="Times New Roman"/>
                <a:ea typeface="Times New Roman"/>
                <a:cs typeface="Times New Roman"/>
                <a:sym typeface="Times New Roman"/>
              </a:rPr>
              <a:t>Admissions Management:</a:t>
            </a:r>
            <a:r>
              <a:rPr lang="en-US" sz="1500">
                <a:solidFill>
                  <a:schemeClr val="dk1"/>
                </a:solidFill>
                <a:latin typeface="Times New Roman"/>
                <a:ea typeface="Times New Roman"/>
                <a:cs typeface="Times New Roman"/>
                <a:sym typeface="Times New Roman"/>
              </a:rPr>
              <a:t> Manage student admissions with online application forms and enrollment processes.</a:t>
            </a:r>
            <a:endParaRPr sz="1500">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None/>
            </a:pPr>
            <a:r>
              <a:t/>
            </a:r>
            <a:endParaRPr b="1" sz="15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4"/>
          <p:cNvSpPr txBox="1"/>
          <p:nvPr>
            <p:ph type="title"/>
          </p:nvPr>
        </p:nvSpPr>
        <p:spPr>
          <a:xfrm>
            <a:off x="232049" y="279749"/>
            <a:ext cx="4058068" cy="41356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latin typeface="Bookman Old Style"/>
                <a:ea typeface="Bookman Old Style"/>
                <a:cs typeface="Bookman Old Style"/>
                <a:sym typeface="Bookman Old Style"/>
              </a:rPr>
              <a:t>PROCESS WORK FLOW</a:t>
            </a:r>
            <a:endParaRPr>
              <a:latin typeface="Bookman Old Style"/>
              <a:ea typeface="Bookman Old Style"/>
              <a:cs typeface="Bookman Old Style"/>
              <a:sym typeface="Bookman Old Style"/>
            </a:endParaRPr>
          </a:p>
        </p:txBody>
      </p:sp>
      <p:sp>
        <p:nvSpPr>
          <p:cNvPr id="64" name="Google Shape;64;p4"/>
          <p:cNvSpPr txBox="1"/>
          <p:nvPr/>
        </p:nvSpPr>
        <p:spPr>
          <a:xfrm flipH="1">
            <a:off x="301225" y="808625"/>
            <a:ext cx="8373900" cy="4617600"/>
          </a:xfrm>
          <a:prstGeom prst="rect">
            <a:avLst/>
          </a:prstGeom>
          <a:noFill/>
          <a:ln>
            <a:noFill/>
          </a:ln>
        </p:spPr>
        <p:txBody>
          <a:bodyPr anchorCtr="0" anchor="t" bIns="91425" lIns="91425" spcFirstLastPara="1" rIns="91425" wrap="square" tIns="91425">
            <a:spAutoFit/>
          </a:bodyPr>
          <a:lstStyle/>
          <a:p>
            <a:pPr indent="-320675" lvl="0" marL="457200" rtl="0" algn="l">
              <a:lnSpc>
                <a:spcPct val="100000"/>
              </a:lnSpc>
              <a:spcBef>
                <a:spcPts val="0"/>
              </a:spcBef>
              <a:spcAft>
                <a:spcPts val="0"/>
              </a:spcAft>
              <a:buClr>
                <a:schemeClr val="dk1"/>
              </a:buClr>
              <a:buSzPts val="1450"/>
              <a:buFont typeface="Times New Roman"/>
              <a:buAutoNum type="arabicPeriod"/>
            </a:pPr>
            <a:r>
              <a:rPr b="1" lang="en-US" sz="1450">
                <a:solidFill>
                  <a:schemeClr val="dk1"/>
                </a:solidFill>
                <a:latin typeface="Times New Roman"/>
                <a:ea typeface="Times New Roman"/>
                <a:cs typeface="Times New Roman"/>
                <a:sym typeface="Times New Roman"/>
              </a:rPr>
              <a:t>User Registration and Authentication:</a:t>
            </a:r>
            <a:endParaRPr b="1" sz="1450">
              <a:solidFill>
                <a:schemeClr val="dk1"/>
              </a:solidFill>
              <a:latin typeface="Times New Roman"/>
              <a:ea typeface="Times New Roman"/>
              <a:cs typeface="Times New Roman"/>
              <a:sym typeface="Times New Roman"/>
            </a:endParaRPr>
          </a:p>
          <a:p>
            <a:pPr indent="-320675" lvl="0" marL="914400" rtl="0" algn="l">
              <a:lnSpc>
                <a:spcPct val="100000"/>
              </a:lnSpc>
              <a:spcBef>
                <a:spcPts val="1000"/>
              </a:spcBef>
              <a:spcAft>
                <a:spcPts val="0"/>
              </a:spcAft>
              <a:buClr>
                <a:schemeClr val="dk1"/>
              </a:buClr>
              <a:buSzPts val="1450"/>
              <a:buFont typeface="Times New Roman"/>
              <a:buChar char="●"/>
            </a:pPr>
            <a:r>
              <a:rPr lang="en-US" sz="1450">
                <a:solidFill>
                  <a:schemeClr val="dk1"/>
                </a:solidFill>
                <a:latin typeface="Times New Roman"/>
                <a:ea typeface="Times New Roman"/>
                <a:cs typeface="Times New Roman"/>
                <a:sym typeface="Times New Roman"/>
              </a:rPr>
              <a:t>Users (students, parents, educators) register and authenticate securely to access tailored services.</a:t>
            </a:r>
            <a:endParaRPr sz="1450">
              <a:solidFill>
                <a:schemeClr val="dk1"/>
              </a:solidFill>
              <a:latin typeface="Times New Roman"/>
              <a:ea typeface="Times New Roman"/>
              <a:cs typeface="Times New Roman"/>
              <a:sym typeface="Times New Roman"/>
            </a:endParaRPr>
          </a:p>
          <a:p>
            <a:pPr indent="-320675" lvl="0" marL="457200" rtl="0" algn="l">
              <a:lnSpc>
                <a:spcPct val="100000"/>
              </a:lnSpc>
              <a:spcBef>
                <a:spcPts val="1000"/>
              </a:spcBef>
              <a:spcAft>
                <a:spcPts val="0"/>
              </a:spcAft>
              <a:buClr>
                <a:schemeClr val="dk1"/>
              </a:buClr>
              <a:buSzPts val="1450"/>
              <a:buFont typeface="Times New Roman"/>
              <a:buAutoNum type="arabicPeriod"/>
            </a:pPr>
            <a:r>
              <a:rPr b="1" lang="en-US" sz="1450">
                <a:solidFill>
                  <a:schemeClr val="dk1"/>
                </a:solidFill>
                <a:latin typeface="Times New Roman"/>
                <a:ea typeface="Times New Roman"/>
                <a:cs typeface="Times New Roman"/>
                <a:sym typeface="Times New Roman"/>
              </a:rPr>
              <a:t>Institution and Center Registration:</a:t>
            </a:r>
            <a:endParaRPr b="1" sz="1450">
              <a:solidFill>
                <a:schemeClr val="dk1"/>
              </a:solidFill>
              <a:latin typeface="Times New Roman"/>
              <a:ea typeface="Times New Roman"/>
              <a:cs typeface="Times New Roman"/>
              <a:sym typeface="Times New Roman"/>
            </a:endParaRPr>
          </a:p>
          <a:p>
            <a:pPr indent="-320675" lvl="0" marL="914400" rtl="0" algn="l">
              <a:lnSpc>
                <a:spcPct val="100000"/>
              </a:lnSpc>
              <a:spcBef>
                <a:spcPts val="1000"/>
              </a:spcBef>
              <a:spcAft>
                <a:spcPts val="0"/>
              </a:spcAft>
              <a:buClr>
                <a:schemeClr val="dk1"/>
              </a:buClr>
              <a:buSzPts val="1450"/>
              <a:buFont typeface="Times New Roman"/>
              <a:buChar char="●"/>
            </a:pPr>
            <a:r>
              <a:rPr lang="en-US" sz="1450">
                <a:solidFill>
                  <a:schemeClr val="dk1"/>
                </a:solidFill>
                <a:latin typeface="Times New Roman"/>
                <a:ea typeface="Times New Roman"/>
                <a:cs typeface="Times New Roman"/>
                <a:sym typeface="Times New Roman"/>
              </a:rPr>
              <a:t>Institutions and centers register on the platform and submit required documentation for verification.</a:t>
            </a:r>
            <a:endParaRPr sz="1450">
              <a:solidFill>
                <a:schemeClr val="dk1"/>
              </a:solidFill>
              <a:latin typeface="Times New Roman"/>
              <a:ea typeface="Times New Roman"/>
              <a:cs typeface="Times New Roman"/>
              <a:sym typeface="Times New Roman"/>
            </a:endParaRPr>
          </a:p>
          <a:p>
            <a:pPr indent="-320675" lvl="0" marL="914400" rtl="0" algn="l">
              <a:lnSpc>
                <a:spcPct val="100000"/>
              </a:lnSpc>
              <a:spcBef>
                <a:spcPts val="1000"/>
              </a:spcBef>
              <a:spcAft>
                <a:spcPts val="0"/>
              </a:spcAft>
              <a:buClr>
                <a:schemeClr val="dk1"/>
              </a:buClr>
              <a:buSzPts val="1450"/>
              <a:buFont typeface="Times New Roman"/>
              <a:buChar char="●"/>
            </a:pPr>
            <a:r>
              <a:rPr lang="en-US" sz="1450">
                <a:solidFill>
                  <a:schemeClr val="dk1"/>
                </a:solidFill>
                <a:latin typeface="Times New Roman"/>
                <a:ea typeface="Times New Roman"/>
                <a:cs typeface="Times New Roman"/>
                <a:sym typeface="Times New Roman"/>
              </a:rPr>
              <a:t>Admin reviews and approves the registration requests. Upon approval, institutions and centers are added to the database.</a:t>
            </a:r>
            <a:endParaRPr sz="1450">
              <a:solidFill>
                <a:schemeClr val="dk1"/>
              </a:solidFill>
              <a:latin typeface="Times New Roman"/>
              <a:ea typeface="Times New Roman"/>
              <a:cs typeface="Times New Roman"/>
              <a:sym typeface="Times New Roman"/>
            </a:endParaRPr>
          </a:p>
          <a:p>
            <a:pPr indent="-320675" lvl="0" marL="457200" rtl="0" algn="l">
              <a:lnSpc>
                <a:spcPct val="100000"/>
              </a:lnSpc>
              <a:spcBef>
                <a:spcPts val="1000"/>
              </a:spcBef>
              <a:spcAft>
                <a:spcPts val="0"/>
              </a:spcAft>
              <a:buClr>
                <a:schemeClr val="dk1"/>
              </a:buClr>
              <a:buSzPts val="1450"/>
              <a:buFont typeface="Times New Roman"/>
              <a:buAutoNum type="arabicPeriod"/>
            </a:pPr>
            <a:r>
              <a:rPr b="1" lang="en-US" sz="1450">
                <a:solidFill>
                  <a:schemeClr val="dk1"/>
                </a:solidFill>
                <a:latin typeface="Times New Roman"/>
                <a:ea typeface="Times New Roman"/>
                <a:cs typeface="Times New Roman"/>
                <a:sym typeface="Times New Roman"/>
              </a:rPr>
              <a:t>Search and Discovery:</a:t>
            </a:r>
            <a:endParaRPr b="1" sz="1450">
              <a:solidFill>
                <a:schemeClr val="dk1"/>
              </a:solidFill>
              <a:latin typeface="Times New Roman"/>
              <a:ea typeface="Times New Roman"/>
              <a:cs typeface="Times New Roman"/>
              <a:sym typeface="Times New Roman"/>
            </a:endParaRPr>
          </a:p>
          <a:p>
            <a:pPr indent="-320675" lvl="0" marL="914400" rtl="0" algn="l">
              <a:lnSpc>
                <a:spcPct val="100000"/>
              </a:lnSpc>
              <a:spcBef>
                <a:spcPts val="1000"/>
              </a:spcBef>
              <a:spcAft>
                <a:spcPts val="0"/>
              </a:spcAft>
              <a:buClr>
                <a:schemeClr val="dk1"/>
              </a:buClr>
              <a:buSzPts val="1450"/>
              <a:buFont typeface="Times New Roman"/>
              <a:buChar char="●"/>
            </a:pPr>
            <a:r>
              <a:rPr lang="en-US" sz="1450">
                <a:solidFill>
                  <a:schemeClr val="dk1"/>
                </a:solidFill>
                <a:latin typeface="Times New Roman"/>
                <a:ea typeface="Times New Roman"/>
                <a:cs typeface="Times New Roman"/>
                <a:sym typeface="Times New Roman"/>
              </a:rPr>
              <a:t>Seamless search functionality based on location, educational needs, and user preferences.</a:t>
            </a:r>
            <a:endParaRPr sz="1450">
              <a:solidFill>
                <a:schemeClr val="dk1"/>
              </a:solidFill>
              <a:latin typeface="Times New Roman"/>
              <a:ea typeface="Times New Roman"/>
              <a:cs typeface="Times New Roman"/>
              <a:sym typeface="Times New Roman"/>
            </a:endParaRPr>
          </a:p>
          <a:p>
            <a:pPr indent="-320675" lvl="0" marL="457200" rtl="0" algn="l">
              <a:lnSpc>
                <a:spcPct val="100000"/>
              </a:lnSpc>
              <a:spcBef>
                <a:spcPts val="1000"/>
              </a:spcBef>
              <a:spcAft>
                <a:spcPts val="0"/>
              </a:spcAft>
              <a:buClr>
                <a:schemeClr val="dk1"/>
              </a:buClr>
              <a:buSzPts val="1450"/>
              <a:buFont typeface="Times New Roman"/>
              <a:buAutoNum type="arabicPeriod"/>
            </a:pPr>
            <a:r>
              <a:rPr b="1" lang="en-US" sz="1450">
                <a:solidFill>
                  <a:schemeClr val="dk1"/>
                </a:solidFill>
                <a:latin typeface="Times New Roman"/>
                <a:ea typeface="Times New Roman"/>
                <a:cs typeface="Times New Roman"/>
                <a:sym typeface="Times New Roman"/>
              </a:rPr>
              <a:t>Recruitment and Admission Management:</a:t>
            </a:r>
            <a:endParaRPr b="1" sz="1450">
              <a:solidFill>
                <a:schemeClr val="dk1"/>
              </a:solidFill>
              <a:latin typeface="Times New Roman"/>
              <a:ea typeface="Times New Roman"/>
              <a:cs typeface="Times New Roman"/>
              <a:sym typeface="Times New Roman"/>
            </a:endParaRPr>
          </a:p>
          <a:p>
            <a:pPr indent="-320675" lvl="0" marL="914400" rtl="0" algn="l">
              <a:lnSpc>
                <a:spcPct val="100000"/>
              </a:lnSpc>
              <a:spcBef>
                <a:spcPts val="1000"/>
              </a:spcBef>
              <a:spcAft>
                <a:spcPts val="0"/>
              </a:spcAft>
              <a:buClr>
                <a:schemeClr val="dk1"/>
              </a:buClr>
              <a:buSzPts val="1450"/>
              <a:buFont typeface="Times New Roman"/>
              <a:buChar char="●"/>
            </a:pPr>
            <a:r>
              <a:rPr lang="en-US" sz="1450">
                <a:solidFill>
                  <a:schemeClr val="dk1"/>
                </a:solidFill>
                <a:latin typeface="Times New Roman"/>
                <a:ea typeface="Times New Roman"/>
                <a:cs typeface="Times New Roman"/>
                <a:sym typeface="Times New Roman"/>
              </a:rPr>
              <a:t>Institutions and centers post vacancies for teachers and administrative roles after admin approval.</a:t>
            </a:r>
            <a:endParaRPr sz="1450">
              <a:solidFill>
                <a:schemeClr val="dk1"/>
              </a:solidFill>
              <a:latin typeface="Times New Roman"/>
              <a:ea typeface="Times New Roman"/>
              <a:cs typeface="Times New Roman"/>
              <a:sym typeface="Times New Roman"/>
            </a:endParaRPr>
          </a:p>
          <a:p>
            <a:pPr indent="-320675" lvl="0" marL="914400" rtl="0" algn="l">
              <a:lnSpc>
                <a:spcPct val="100000"/>
              </a:lnSpc>
              <a:spcBef>
                <a:spcPts val="1200"/>
              </a:spcBef>
              <a:spcAft>
                <a:spcPts val="0"/>
              </a:spcAft>
              <a:buClr>
                <a:schemeClr val="dk1"/>
              </a:buClr>
              <a:buSzPts val="1450"/>
              <a:buFont typeface="Times New Roman"/>
              <a:buChar char="●"/>
            </a:pPr>
            <a:r>
              <a:rPr lang="en-US" sz="1450">
                <a:solidFill>
                  <a:schemeClr val="dk1"/>
                </a:solidFill>
                <a:latin typeface="Times New Roman"/>
                <a:ea typeface="Times New Roman"/>
                <a:cs typeface="Times New Roman"/>
                <a:sym typeface="Times New Roman"/>
              </a:rPr>
              <a:t>Manage student admissions through centralized application processing and enrollment management.</a:t>
            </a:r>
            <a:endParaRPr sz="1450">
              <a:solidFill>
                <a:schemeClr val="dk1"/>
              </a:solidFill>
              <a:latin typeface="Times New Roman"/>
              <a:ea typeface="Times New Roman"/>
              <a:cs typeface="Times New Roman"/>
              <a:sym typeface="Times New Roman"/>
            </a:endParaRPr>
          </a:p>
          <a:p>
            <a:pPr indent="0" lvl="0" marL="457200" marR="0" rtl="0" algn="l">
              <a:lnSpc>
                <a:spcPct val="100000"/>
              </a:lnSpc>
              <a:spcBef>
                <a:spcPts val="1000"/>
              </a:spcBef>
              <a:spcAft>
                <a:spcPts val="1000"/>
              </a:spcAft>
              <a:buNone/>
            </a:pPr>
            <a:r>
              <a:t/>
            </a:r>
            <a:endParaRPr b="1" sz="145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5"/>
          <p:cNvSpPr txBox="1"/>
          <p:nvPr>
            <p:ph type="title"/>
          </p:nvPr>
        </p:nvSpPr>
        <p:spPr>
          <a:xfrm>
            <a:off x="248529" y="319275"/>
            <a:ext cx="5869500" cy="413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latin typeface="Bookman Old Style"/>
                <a:ea typeface="Bookman Old Style"/>
                <a:cs typeface="Bookman Old Style"/>
                <a:sym typeface="Bookman Old Style"/>
              </a:rPr>
              <a:t>ARCHITECTURE DIAGRAM</a:t>
            </a:r>
            <a:endParaRPr>
              <a:latin typeface="Bookman Old Style"/>
              <a:ea typeface="Bookman Old Style"/>
              <a:cs typeface="Bookman Old Style"/>
              <a:sym typeface="Bookman Old Style"/>
            </a:endParaRPr>
          </a:p>
        </p:txBody>
      </p:sp>
      <p:pic>
        <p:nvPicPr>
          <p:cNvPr id="70" name="Google Shape;70;p5"/>
          <p:cNvPicPr preferRelativeResize="0"/>
          <p:nvPr/>
        </p:nvPicPr>
        <p:blipFill>
          <a:blip r:embed="rId3">
            <a:alphaModFix/>
          </a:blip>
          <a:stretch>
            <a:fillRect/>
          </a:stretch>
        </p:blipFill>
        <p:spPr>
          <a:xfrm>
            <a:off x="668300" y="1245501"/>
            <a:ext cx="7488051" cy="2862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ec496d15d2_0_8"/>
          <p:cNvSpPr txBox="1"/>
          <p:nvPr>
            <p:ph type="title"/>
          </p:nvPr>
        </p:nvSpPr>
        <p:spPr>
          <a:xfrm>
            <a:off x="248527" y="319275"/>
            <a:ext cx="5181600" cy="413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latin typeface="Bookman Old Style"/>
                <a:ea typeface="Bookman Old Style"/>
                <a:cs typeface="Bookman Old Style"/>
                <a:sym typeface="Bookman Old Style"/>
              </a:rPr>
              <a:t>ARCHITECTURE DIAGRAM</a:t>
            </a:r>
            <a:endParaRPr>
              <a:latin typeface="Bookman Old Style"/>
              <a:ea typeface="Bookman Old Style"/>
              <a:cs typeface="Bookman Old Style"/>
              <a:sym typeface="Bookman Old Style"/>
            </a:endParaRPr>
          </a:p>
        </p:txBody>
      </p:sp>
      <p:pic>
        <p:nvPicPr>
          <p:cNvPr id="76" name="Google Shape;76;g2ec496d15d2_0_8"/>
          <p:cNvPicPr preferRelativeResize="0"/>
          <p:nvPr/>
        </p:nvPicPr>
        <p:blipFill>
          <a:blip r:embed="rId3">
            <a:alphaModFix/>
          </a:blip>
          <a:stretch>
            <a:fillRect/>
          </a:stretch>
        </p:blipFill>
        <p:spPr>
          <a:xfrm>
            <a:off x="152398" y="1587702"/>
            <a:ext cx="8839204" cy="19681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6"/>
          <p:cNvSpPr txBox="1"/>
          <p:nvPr>
            <p:ph type="title"/>
          </p:nvPr>
        </p:nvSpPr>
        <p:spPr>
          <a:xfrm>
            <a:off x="237235" y="328676"/>
            <a:ext cx="4004755" cy="41356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latin typeface="Bookman Old Style"/>
                <a:ea typeface="Bookman Old Style"/>
                <a:cs typeface="Bookman Old Style"/>
                <a:sym typeface="Bookman Old Style"/>
              </a:rPr>
              <a:t>TECHNOLOGIES USED</a:t>
            </a:r>
            <a:endParaRPr>
              <a:latin typeface="Bookman Old Style"/>
              <a:ea typeface="Bookman Old Style"/>
              <a:cs typeface="Bookman Old Style"/>
              <a:sym typeface="Bookman Old Style"/>
            </a:endParaRPr>
          </a:p>
        </p:txBody>
      </p:sp>
      <p:sp>
        <p:nvSpPr>
          <p:cNvPr id="82" name="Google Shape;82;p6"/>
          <p:cNvSpPr txBox="1"/>
          <p:nvPr/>
        </p:nvSpPr>
        <p:spPr>
          <a:xfrm>
            <a:off x="237225" y="1132650"/>
            <a:ext cx="80625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Frontend:</a:t>
            </a:r>
            <a:endParaRPr b="1" sz="1600">
              <a:solidFill>
                <a:schemeClr val="dk1"/>
              </a:solidFill>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React (JavaScript library for building user interfaces)</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Backend:</a:t>
            </a:r>
            <a:endParaRPr b="1" sz="1600">
              <a:solidFill>
                <a:schemeClr val="dk1"/>
              </a:solidFill>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Node.js (JavaScript runtime environment)</a:t>
            </a:r>
            <a:endParaRPr sz="1600">
              <a:solidFill>
                <a:schemeClr val="dk1"/>
              </a:solidFill>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Express.js (web application framework for Node.js)</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Database:</a:t>
            </a:r>
            <a:endParaRPr b="1" sz="1600">
              <a:solidFill>
                <a:schemeClr val="dk1"/>
              </a:solidFill>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MongoDB (NoSQL database)</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File Uploads:</a:t>
            </a:r>
            <a:endParaRPr b="1" sz="1600">
              <a:solidFill>
                <a:schemeClr val="dk1"/>
              </a:solidFill>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Multer (middleware for handling multipart/form-data, used for file uploads)</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Cloud Storage:</a:t>
            </a:r>
            <a:endParaRPr b="1" sz="1600">
              <a:solidFill>
                <a:schemeClr val="dk1"/>
              </a:solidFill>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Cloudinary (cloud-based image and video management services)</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7"/>
          <p:cNvSpPr txBox="1"/>
          <p:nvPr>
            <p:ph type="title"/>
          </p:nvPr>
        </p:nvSpPr>
        <p:spPr>
          <a:xfrm>
            <a:off x="237222" y="318000"/>
            <a:ext cx="8132100" cy="413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latin typeface="Bookman Old Style"/>
                <a:ea typeface="Bookman Old Style"/>
                <a:cs typeface="Bookman Old Style"/>
                <a:sym typeface="Bookman Old Style"/>
              </a:rPr>
              <a:t>TEAM MEMBERS AND CONTRIBUTION:</a:t>
            </a:r>
            <a:endParaRPr>
              <a:latin typeface="Bookman Old Style"/>
              <a:ea typeface="Bookman Old Style"/>
              <a:cs typeface="Bookman Old Style"/>
              <a:sym typeface="Bookman Old Style"/>
            </a:endParaRPr>
          </a:p>
        </p:txBody>
      </p:sp>
      <p:sp>
        <p:nvSpPr>
          <p:cNvPr id="88" name="Google Shape;88;p7"/>
          <p:cNvSpPr txBox="1"/>
          <p:nvPr/>
        </p:nvSpPr>
        <p:spPr>
          <a:xfrm>
            <a:off x="723150" y="945950"/>
            <a:ext cx="7183800" cy="3468000"/>
          </a:xfrm>
          <a:prstGeom prst="rect">
            <a:avLst/>
          </a:prstGeom>
          <a:noFill/>
          <a:ln>
            <a:noFill/>
          </a:ln>
        </p:spPr>
        <p:txBody>
          <a:bodyPr anchorCtr="0" anchor="t" bIns="91425" lIns="91425" spcFirstLastPara="1" rIns="91425" wrap="square" tIns="91425">
            <a:spAutoFit/>
          </a:bodyPr>
          <a:lstStyle/>
          <a:p>
            <a:pPr indent="0" lvl="0" marL="0" rtl="0" algn="just">
              <a:lnSpc>
                <a:spcPct val="12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VAANMUGILAN T: </a:t>
            </a:r>
            <a:r>
              <a:rPr lang="en-US" sz="2000">
                <a:solidFill>
                  <a:schemeClr val="dk1"/>
                </a:solidFill>
                <a:latin typeface="Times New Roman"/>
                <a:ea typeface="Times New Roman"/>
                <a:cs typeface="Times New Roman"/>
                <a:sym typeface="Times New Roman"/>
              </a:rPr>
              <a:t>Created the UI/UX design for the application, ensuring intuitive navigation and user-friendly interactions.</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just">
              <a:lnSpc>
                <a:spcPct val="12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RASHMIKA K R:</a:t>
            </a:r>
            <a:r>
              <a:rPr lang="en-US" sz="2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Implemented backend functionalities and API development using Node.js and Express.js.</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just">
              <a:lnSpc>
                <a:spcPct val="12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NISHDHARANI P: </a:t>
            </a:r>
            <a:r>
              <a:rPr lang="en-US" sz="2000">
                <a:solidFill>
                  <a:schemeClr val="dk1"/>
                </a:solidFill>
                <a:latin typeface="Times New Roman"/>
                <a:ea typeface="Times New Roman"/>
                <a:cs typeface="Times New Roman"/>
                <a:sym typeface="Times New Roman"/>
              </a:rPr>
              <a:t>Designed and developed the frontend user interface using React.js, focusing on usability and responsive design.</a:t>
            </a:r>
            <a:endParaRPr sz="20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8"/>
          <p:cNvSpPr txBox="1"/>
          <p:nvPr>
            <p:ph type="title"/>
          </p:nvPr>
        </p:nvSpPr>
        <p:spPr>
          <a:xfrm>
            <a:off x="241198" y="330834"/>
            <a:ext cx="2467626" cy="41356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latin typeface="Bookman Old Style"/>
                <a:ea typeface="Bookman Old Style"/>
                <a:cs typeface="Bookman Old Style"/>
                <a:sym typeface="Bookman Old Style"/>
              </a:rPr>
              <a:t>CONCLUSION</a:t>
            </a:r>
            <a:endParaRPr>
              <a:latin typeface="Bookman Old Style"/>
              <a:ea typeface="Bookman Old Style"/>
              <a:cs typeface="Bookman Old Style"/>
              <a:sym typeface="Bookman Old Style"/>
            </a:endParaRPr>
          </a:p>
        </p:txBody>
      </p:sp>
      <p:sp>
        <p:nvSpPr>
          <p:cNvPr id="94" name="Google Shape;94;p8"/>
          <p:cNvSpPr txBox="1"/>
          <p:nvPr/>
        </p:nvSpPr>
        <p:spPr>
          <a:xfrm>
            <a:off x="750975" y="1256550"/>
            <a:ext cx="7963200" cy="2262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0"/>
              </a:spcBef>
              <a:spcAft>
                <a:spcPts val="0"/>
              </a:spcAft>
              <a:buClr>
                <a:srgbClr val="000000"/>
              </a:buClr>
              <a:buSzPts val="2000"/>
              <a:buFont typeface="Times New Roman"/>
              <a:buChar char="●"/>
            </a:pPr>
            <a:r>
              <a:rPr lang="en-US" sz="2000">
                <a:latin typeface="Times New Roman"/>
                <a:ea typeface="Times New Roman"/>
                <a:cs typeface="Times New Roman"/>
                <a:sym typeface="Times New Roman"/>
              </a:rPr>
              <a:t>Our application will empower individuals by providing easy access to educational resources and services. Leveraging the MERN stack ensures scalability, performance, and flexibility, enabling institutions and centers to efficiently manage student and teacher vacancies. By bridging the gap in educational accessibility, we aim to support lifelong learning and educational equity for all.</a:t>
            </a:r>
            <a:endParaRPr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2024-07-12T12:49:22Z</dcterms:created>
  <dc:creator>Ajeya Krishna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2024-07-12T00:00:00Z</vt:filetime>
  </property>
</Properties>
</file>