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8"/>
  </p:notesMasterIdLst>
  <p:sldIdLst>
    <p:sldId id="286" r:id="rId5"/>
    <p:sldId id="287" r:id="rId6"/>
    <p:sldId id="288" r:id="rId7"/>
    <p:sldId id="289" r:id="rId8"/>
    <p:sldId id="291" r:id="rId9"/>
    <p:sldId id="292" r:id="rId10"/>
    <p:sldId id="293" r:id="rId11"/>
    <p:sldId id="300" r:id="rId12"/>
    <p:sldId id="301" r:id="rId13"/>
    <p:sldId id="302" r:id="rId14"/>
    <p:sldId id="306" r:id="rId15"/>
    <p:sldId id="304" r:id="rId16"/>
    <p:sldId id="305" r:id="rId17"/>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 Perret" initials="J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0196" autoAdjust="0"/>
  </p:normalViewPr>
  <p:slideViewPr>
    <p:cSldViewPr>
      <p:cViewPr>
        <p:scale>
          <a:sx n="100" d="100"/>
          <a:sy n="100" d="100"/>
        </p:scale>
        <p:origin x="-50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0B6151A8-2997-46DC-BD06-CB1F887C634E}" type="datetimeFigureOut">
              <a:rPr lang="en-US" smtClean="0"/>
              <a:pPr/>
              <a:t>9/25/2012</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890A31F8-FC2B-41DC-AF30-CBA50672C4C7}" type="slidenum">
              <a:rPr lang="en-US" smtClean="0"/>
              <a:pPr/>
              <a:t>‹#›</a:t>
            </a:fld>
            <a:endParaRPr lang="en-US"/>
          </a:p>
        </p:txBody>
      </p:sp>
    </p:spTree>
    <p:extLst>
      <p:ext uri="{BB962C8B-B14F-4D97-AF65-F5344CB8AC3E}">
        <p14:creationId xmlns:p14="http://schemas.microsoft.com/office/powerpoint/2010/main" val="1944276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9/25/2012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9/25/2012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9/25/2012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9/25/2012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9/25/2012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9/25/2012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9/25/2012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9/25/2012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9/25/2012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9/25/2012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9/25/2012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9/25/2012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4"/>
          </p:nvPr>
        </p:nvSpPr>
        <p:spPr/>
        <p:txBody>
          <a:bodyPr/>
          <a:lstStyle/>
          <a:p>
            <a:fld id="{28DA7817-664C-4356-8308-3BA8773B594B}" type="datetime1">
              <a:rPr lang="en-US" smtClean="0">
                <a:solidFill>
                  <a:prstClr val="black"/>
                </a:solidFill>
              </a:rPr>
              <a:pPr/>
              <a:t>9/25/2012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2588" y="1447801"/>
            <a:ext cx="8380412" cy="1523497"/>
          </a:xfrm>
        </p:spPr>
        <p:txBody>
          <a:bodyPr>
            <a:noAutofit/>
          </a:bodyPr>
          <a:lstStyle>
            <a:lvl1pPr>
              <a:lnSpc>
                <a:spcPct val="90000"/>
              </a:lnSpc>
              <a:defRPr sz="6000" spc="-200"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382588" y="4343401"/>
            <a:ext cx="8380412" cy="463255"/>
          </a:xfrm>
        </p:spPr>
        <p:txBody>
          <a:bodyPr>
            <a:noAutofit/>
          </a:bodyPr>
          <a:lstStyle>
            <a:lvl1pPr marL="0" indent="0" algn="l">
              <a:lnSpc>
                <a:spcPct val="90000"/>
              </a:lnSpc>
              <a:spcBef>
                <a:spcPts val="0"/>
              </a:spcBef>
              <a:buNone/>
              <a:defRPr sz="2400" spc="-50" baseline="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pic>
        <p:nvPicPr>
          <p:cNvPr id="5" name="Picture 4" descr="S:\InternalBin\Resource DVD\DVD_ART36\Logos\Azure Services Platform\Windows Azure\Windows Azure logo bl.png"/>
          <p:cNvPicPr>
            <a:picLocks noChangeAspect="1" noChangeArrowheads="1"/>
          </p:cNvPicPr>
          <p:nvPr userDrawn="1"/>
        </p:nvPicPr>
        <p:blipFill>
          <a:blip r:embed="rId3"/>
          <a:srcRect/>
          <a:stretch>
            <a:fillRect/>
          </a:stretch>
        </p:blipFill>
        <p:spPr bwMode="auto">
          <a:xfrm>
            <a:off x="6436090" y="6263251"/>
            <a:ext cx="2438123" cy="389964"/>
          </a:xfrm>
          <a:prstGeom prst="rect">
            <a:avLst/>
          </a:prstGeom>
          <a:noFill/>
        </p:spPr>
      </p:pic>
    </p:spTree>
    <p:extLst>
      <p:ext uri="{BB962C8B-B14F-4D97-AF65-F5344CB8AC3E}">
        <p14:creationId xmlns:p14="http://schemas.microsoft.com/office/powerpoint/2010/main" val="80557623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155276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0636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3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5416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4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87022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5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8018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1"/>
            <a:ext cx="8380412" cy="666387"/>
          </a:xfrm>
        </p:spPr>
        <p:txBody>
          <a:bodyPr/>
          <a:lstStyle>
            <a:lvl1pPr>
              <a:defRPr>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2588" y="1447800"/>
            <a:ext cx="8380412"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7778972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1"/>
            <a:ext cx="8380412" cy="666387"/>
          </a:xfrm>
        </p:spPr>
        <p:txBody>
          <a:bodyPr/>
          <a:lstStyle>
            <a:lvl1pPr>
              <a:defRPr>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2588" y="1447800"/>
            <a:ext cx="8380412"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9046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2588" y="1905506"/>
            <a:ext cx="8380412" cy="1523494"/>
          </a:xfrm>
        </p:spPr>
        <p:txBody>
          <a:bodyPr anchor="t" anchorCtr="0">
            <a:noAutofit/>
          </a:bodyPr>
          <a:lstStyle>
            <a:lvl1pPr>
              <a:lnSpc>
                <a:spcPct val="90000"/>
              </a:lnSpc>
              <a:defRPr sz="6000" spc="-200"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382588" y="4343401"/>
            <a:ext cx="8380412" cy="461665"/>
          </a:xfrm>
        </p:spPr>
        <p:txBody>
          <a:bodyPr>
            <a:noAutofit/>
          </a:bodyPr>
          <a:lstStyle>
            <a:lvl1pPr marL="0" indent="0" algn="l">
              <a:lnSpc>
                <a:spcPct val="90000"/>
              </a:lnSpc>
              <a:spcBef>
                <a:spcPts val="0"/>
              </a:spcBef>
              <a:buNone/>
              <a:defRPr sz="2400" spc="-50" baseline="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382588" y="228600"/>
            <a:ext cx="8380412" cy="137864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7200" b="1" i="0" u="none" strike="noStrike" kern="1200" cap="none" spc="-600" normalizeH="0" baseline="0" noProof="0" dirty="0" smtClean="0">
                <a:ln w="11430"/>
                <a:gradFill>
                  <a:gsLst>
                    <a:gs pos="0">
                      <a:schemeClr val="tx1"/>
                    </a:gs>
                    <a:gs pos="88000">
                      <a:schemeClr val="tx1"/>
                    </a:gs>
                  </a:gsLst>
                  <a:lin ang="5400000"/>
                </a:gradFill>
                <a:effectLst/>
                <a:uLnTx/>
                <a:uFillTx/>
                <a:latin typeface="Segoe UI" pitchFamily="34" charset="0"/>
                <a:ea typeface="+mn-ea"/>
                <a:cs typeface="+mn-cs"/>
              </a:defRPr>
            </a:lvl1pPr>
          </a:lstStyle>
          <a:p>
            <a:pPr lvl="0"/>
            <a:r>
              <a:rPr lang="en-US" dirty="0" smtClean="0"/>
              <a:t>click to…</a:t>
            </a:r>
          </a:p>
        </p:txBody>
      </p:sp>
      <p:pic>
        <p:nvPicPr>
          <p:cNvPr id="6" name="Picture 5" descr="S:\InternalBin\Resource DVD\DVD_ART36\Logos\Azure Services Platform\Windows Azure\Windows Azure logo bl.png"/>
          <p:cNvPicPr>
            <a:picLocks noChangeAspect="1" noChangeArrowheads="1"/>
          </p:cNvPicPr>
          <p:nvPr userDrawn="1"/>
        </p:nvPicPr>
        <p:blipFill>
          <a:blip r:embed="rId3"/>
          <a:srcRect/>
          <a:stretch>
            <a:fillRect/>
          </a:stretch>
        </p:blipFill>
        <p:spPr bwMode="auto">
          <a:xfrm>
            <a:off x="6436090" y="6263251"/>
            <a:ext cx="2438123" cy="389964"/>
          </a:xfrm>
          <a:prstGeom prst="rect">
            <a:avLst/>
          </a:prstGeom>
          <a:noFill/>
        </p:spPr>
      </p:pic>
    </p:spTree>
    <p:extLst>
      <p:ext uri="{BB962C8B-B14F-4D97-AF65-F5344CB8AC3E}">
        <p14:creationId xmlns:p14="http://schemas.microsoft.com/office/powerpoint/2010/main" val="3784406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66638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2588" y="1447800"/>
            <a:ext cx="8380412"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8753374" y="6500850"/>
            <a:ext cx="365760" cy="138499"/>
          </a:xfrm>
          <a:prstGeom prst="rect">
            <a:avLst/>
          </a:prstGeom>
          <a:noFill/>
        </p:spPr>
        <p:txBody>
          <a:bodyPr wrap="square" lIns="0" tIns="0" rIns="0" bIns="0" rtlCol="0">
            <a:spAutoFit/>
          </a:bodyPr>
          <a:lstStyle/>
          <a:p>
            <a:pPr defTabSz="914363">
              <a:tabLst>
                <a:tab pos="230188" algn="l"/>
              </a:tabLst>
            </a:pPr>
            <a:fld id="{2015F7A6-E3E7-448A-96A9-0A291B5DECAB}" type="slidenum">
              <a:rPr lang="en-US" sz="900" smtClean="0">
                <a:gradFill>
                  <a:gsLst>
                    <a:gs pos="0">
                      <a:srgbClr val="FFFFFF"/>
                    </a:gs>
                    <a:gs pos="86000">
                      <a:srgbClr val="FFFFFF"/>
                    </a:gs>
                  </a:gsLst>
                  <a:lin ang="5400000" scaled="0"/>
                </a:gradFill>
              </a:rPr>
              <a:pPr defTabSz="914363">
                <a:tabLst>
                  <a:tab pos="230188" algn="l"/>
                </a:tabLst>
              </a:pPr>
              <a:t>‹#›</a:t>
            </a:fld>
            <a:endParaRPr lang="en-US" sz="900" dirty="0" smtClean="0">
              <a:gradFill>
                <a:gsLst>
                  <a:gs pos="0">
                    <a:srgbClr val="FFFFFF"/>
                  </a:gs>
                  <a:gs pos="86000">
                    <a:srgbClr val="FFFFFF"/>
                  </a:gs>
                </a:gsLst>
                <a:lin ang="5400000" scaled="0"/>
              </a:gradFill>
            </a:endParaRPr>
          </a:p>
        </p:txBody>
      </p:sp>
      <p:cxnSp>
        <p:nvCxnSpPr>
          <p:cNvPr id="12" name="Straight Connector 11"/>
          <p:cNvCxnSpPr/>
          <p:nvPr userDrawn="1"/>
        </p:nvCxnSpPr>
        <p:spPr>
          <a:xfrm rot="5400000">
            <a:off x="8452753" y="6570099"/>
            <a:ext cx="28431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76726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66638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82588" y="1447800"/>
            <a:ext cx="8380412"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Box 10"/>
          <p:cNvSpPr txBox="1"/>
          <p:nvPr userDrawn="1"/>
        </p:nvSpPr>
        <p:spPr>
          <a:xfrm>
            <a:off x="8753374" y="6500850"/>
            <a:ext cx="365760" cy="138499"/>
          </a:xfrm>
          <a:prstGeom prst="rect">
            <a:avLst/>
          </a:prstGeom>
          <a:noFill/>
        </p:spPr>
        <p:txBody>
          <a:bodyPr wrap="square" lIns="0" tIns="0" rIns="0" bIns="0" rtlCol="0">
            <a:spAutoFit/>
          </a:bodyPr>
          <a:lstStyle/>
          <a:p>
            <a:pPr defTabSz="914363">
              <a:tabLst>
                <a:tab pos="230188" algn="l"/>
              </a:tabLst>
            </a:pPr>
            <a:fld id="{2015F7A6-E3E7-448A-96A9-0A291B5DECAB}" type="slidenum">
              <a:rPr lang="en-US" sz="900" smtClean="0">
                <a:gradFill>
                  <a:gsLst>
                    <a:gs pos="0">
                      <a:srgbClr val="FFFFFF"/>
                    </a:gs>
                    <a:gs pos="86000">
                      <a:srgbClr val="FFFFFF"/>
                    </a:gs>
                  </a:gsLst>
                  <a:lin ang="5400000" scaled="0"/>
                </a:gradFill>
              </a:rPr>
              <a:pPr defTabSz="914363">
                <a:tabLst>
                  <a:tab pos="230188" algn="l"/>
                </a:tabLst>
              </a:pPr>
              <a:t>‹#›</a:t>
            </a:fld>
            <a:endParaRPr lang="en-US" sz="900" dirty="0" smtClean="0">
              <a:gradFill>
                <a:gsLst>
                  <a:gs pos="0">
                    <a:srgbClr val="FFFFFF"/>
                  </a:gs>
                  <a:gs pos="86000">
                    <a:srgbClr val="FFFFFF"/>
                  </a:gs>
                </a:gsLst>
                <a:lin ang="5400000" scaled="0"/>
              </a:gradFill>
            </a:endParaRPr>
          </a:p>
        </p:txBody>
      </p:sp>
      <p:sp>
        <p:nvSpPr>
          <p:cNvPr id="12" name="TextBox 11"/>
          <p:cNvSpPr txBox="1"/>
          <p:nvPr userDrawn="1"/>
        </p:nvSpPr>
        <p:spPr>
          <a:xfrm>
            <a:off x="5717194" y="6500850"/>
            <a:ext cx="2704780" cy="138499"/>
          </a:xfrm>
          <a:prstGeom prst="rect">
            <a:avLst/>
          </a:prstGeom>
          <a:noFill/>
        </p:spPr>
        <p:txBody>
          <a:bodyPr wrap="square" lIns="0" tIns="0" rIns="0" bIns="0" rtlCol="0">
            <a:spAutoFit/>
          </a:bodyPr>
          <a:lstStyle/>
          <a:p>
            <a:pPr algn="r" defTabSz="914363"/>
            <a:r>
              <a:rPr lang="en-US" sz="900" dirty="0" smtClean="0">
                <a:gradFill>
                  <a:gsLst>
                    <a:gs pos="0">
                      <a:srgbClr val="FFFFFF"/>
                    </a:gs>
                    <a:gs pos="86000">
                      <a:srgbClr val="FFFFFF"/>
                    </a:gs>
                  </a:gsLst>
                  <a:lin ang="5400000" scaled="0"/>
                </a:gradFill>
              </a:rPr>
              <a:t>© 2009 Microsoft Confidential</a:t>
            </a:r>
          </a:p>
        </p:txBody>
      </p:sp>
      <p:cxnSp>
        <p:nvCxnSpPr>
          <p:cNvPr id="13" name="Straight Connector 12"/>
          <p:cNvCxnSpPr/>
          <p:nvPr userDrawn="1"/>
        </p:nvCxnSpPr>
        <p:spPr>
          <a:xfrm rot="5400000">
            <a:off x="8452753" y="6570099"/>
            <a:ext cx="28431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8571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666387"/>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82588" y="1447800"/>
            <a:ext cx="412272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7128" y="1447800"/>
            <a:ext cx="4115872"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Box 12"/>
          <p:cNvSpPr txBox="1"/>
          <p:nvPr userDrawn="1"/>
        </p:nvSpPr>
        <p:spPr>
          <a:xfrm>
            <a:off x="8753374" y="6500850"/>
            <a:ext cx="365760" cy="138499"/>
          </a:xfrm>
          <a:prstGeom prst="rect">
            <a:avLst/>
          </a:prstGeom>
          <a:noFill/>
        </p:spPr>
        <p:txBody>
          <a:bodyPr wrap="square" lIns="0" tIns="0" rIns="0" bIns="0" rtlCol="0">
            <a:spAutoFit/>
          </a:bodyPr>
          <a:lstStyle/>
          <a:p>
            <a:pPr defTabSz="914363">
              <a:tabLst>
                <a:tab pos="230188" algn="l"/>
              </a:tabLst>
            </a:pPr>
            <a:fld id="{2015F7A6-E3E7-448A-96A9-0A291B5DECAB}" type="slidenum">
              <a:rPr lang="en-US" sz="900" smtClean="0">
                <a:gradFill>
                  <a:gsLst>
                    <a:gs pos="0">
                      <a:srgbClr val="FFFFFF"/>
                    </a:gs>
                    <a:gs pos="86000">
                      <a:srgbClr val="FFFFFF"/>
                    </a:gs>
                  </a:gsLst>
                  <a:lin ang="5400000" scaled="0"/>
                </a:gradFill>
              </a:rPr>
              <a:pPr defTabSz="914363">
                <a:tabLst>
                  <a:tab pos="230188" algn="l"/>
                </a:tabLst>
              </a:pPr>
              <a:t>‹#›</a:t>
            </a:fld>
            <a:endParaRPr lang="en-US" sz="900" dirty="0" smtClean="0">
              <a:gradFill>
                <a:gsLst>
                  <a:gs pos="0">
                    <a:srgbClr val="FFFFFF"/>
                  </a:gs>
                  <a:gs pos="86000">
                    <a:srgbClr val="FFFFFF"/>
                  </a:gs>
                </a:gsLst>
                <a:lin ang="5400000" scaled="0"/>
              </a:gradFill>
            </a:endParaRPr>
          </a:p>
        </p:txBody>
      </p:sp>
      <p:sp>
        <p:nvSpPr>
          <p:cNvPr id="14" name="TextBox 13"/>
          <p:cNvSpPr txBox="1"/>
          <p:nvPr userDrawn="1"/>
        </p:nvSpPr>
        <p:spPr>
          <a:xfrm>
            <a:off x="5717194" y="6500850"/>
            <a:ext cx="2704780" cy="138499"/>
          </a:xfrm>
          <a:prstGeom prst="rect">
            <a:avLst/>
          </a:prstGeom>
          <a:noFill/>
        </p:spPr>
        <p:txBody>
          <a:bodyPr wrap="square" lIns="0" tIns="0" rIns="0" bIns="0" rtlCol="0">
            <a:spAutoFit/>
          </a:bodyPr>
          <a:lstStyle/>
          <a:p>
            <a:pPr algn="r" defTabSz="914363"/>
            <a:r>
              <a:rPr lang="en-US" sz="900" dirty="0" smtClean="0">
                <a:gradFill>
                  <a:gsLst>
                    <a:gs pos="0">
                      <a:srgbClr val="FFFFFF"/>
                    </a:gs>
                    <a:gs pos="86000">
                      <a:srgbClr val="FFFFFF"/>
                    </a:gs>
                  </a:gsLst>
                  <a:lin ang="5400000" scaled="0"/>
                </a:gradFill>
              </a:rPr>
              <a:t>© 2009 Microsoft Confidential</a:t>
            </a:r>
          </a:p>
        </p:txBody>
      </p:sp>
      <p:cxnSp>
        <p:nvCxnSpPr>
          <p:cNvPr id="15" name="Straight Connector 14"/>
          <p:cNvCxnSpPr/>
          <p:nvPr userDrawn="1"/>
        </p:nvCxnSpPr>
        <p:spPr>
          <a:xfrm rot="5400000">
            <a:off x="8452753" y="6570099"/>
            <a:ext cx="28431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75106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666387"/>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1"/>
            <a:ext cx="4122720"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1000" y="2272656"/>
            <a:ext cx="4114800" cy="1855893"/>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7128" y="1447801"/>
            <a:ext cx="4115872"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7128" y="2272656"/>
            <a:ext cx="4115872" cy="185589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Box 17"/>
          <p:cNvSpPr txBox="1"/>
          <p:nvPr userDrawn="1"/>
        </p:nvSpPr>
        <p:spPr>
          <a:xfrm>
            <a:off x="8753374" y="6500850"/>
            <a:ext cx="365760" cy="138499"/>
          </a:xfrm>
          <a:prstGeom prst="rect">
            <a:avLst/>
          </a:prstGeom>
          <a:noFill/>
        </p:spPr>
        <p:txBody>
          <a:bodyPr wrap="square" lIns="0" tIns="0" rIns="0" bIns="0" rtlCol="0">
            <a:spAutoFit/>
          </a:bodyPr>
          <a:lstStyle/>
          <a:p>
            <a:pPr defTabSz="914363">
              <a:tabLst>
                <a:tab pos="230188" algn="l"/>
              </a:tabLst>
            </a:pPr>
            <a:fld id="{2015F7A6-E3E7-448A-96A9-0A291B5DECAB}" type="slidenum">
              <a:rPr lang="en-US" sz="900" smtClean="0">
                <a:gradFill>
                  <a:gsLst>
                    <a:gs pos="0">
                      <a:srgbClr val="FFFFFF"/>
                    </a:gs>
                    <a:gs pos="86000">
                      <a:srgbClr val="FFFFFF"/>
                    </a:gs>
                  </a:gsLst>
                  <a:lin ang="5400000" scaled="0"/>
                </a:gradFill>
              </a:rPr>
              <a:pPr defTabSz="914363">
                <a:tabLst>
                  <a:tab pos="230188" algn="l"/>
                </a:tabLst>
              </a:pPr>
              <a:t>‹#›</a:t>
            </a:fld>
            <a:endParaRPr lang="en-US" sz="900" dirty="0" smtClean="0">
              <a:gradFill>
                <a:gsLst>
                  <a:gs pos="0">
                    <a:srgbClr val="FFFFFF"/>
                  </a:gs>
                  <a:gs pos="86000">
                    <a:srgbClr val="FFFFFF"/>
                  </a:gs>
                </a:gsLst>
                <a:lin ang="5400000" scaled="0"/>
              </a:gradFill>
            </a:endParaRPr>
          </a:p>
        </p:txBody>
      </p:sp>
      <p:sp>
        <p:nvSpPr>
          <p:cNvPr id="19" name="TextBox 18"/>
          <p:cNvSpPr txBox="1"/>
          <p:nvPr userDrawn="1"/>
        </p:nvSpPr>
        <p:spPr>
          <a:xfrm>
            <a:off x="5717194" y="6500850"/>
            <a:ext cx="2704780" cy="138499"/>
          </a:xfrm>
          <a:prstGeom prst="rect">
            <a:avLst/>
          </a:prstGeom>
          <a:noFill/>
        </p:spPr>
        <p:txBody>
          <a:bodyPr wrap="square" lIns="0" tIns="0" rIns="0" bIns="0" rtlCol="0">
            <a:spAutoFit/>
          </a:bodyPr>
          <a:lstStyle/>
          <a:p>
            <a:pPr algn="r" defTabSz="914363"/>
            <a:r>
              <a:rPr lang="en-US" sz="900" dirty="0" smtClean="0">
                <a:gradFill>
                  <a:gsLst>
                    <a:gs pos="0">
                      <a:srgbClr val="FFFFFF"/>
                    </a:gs>
                    <a:gs pos="86000">
                      <a:srgbClr val="FFFFFF"/>
                    </a:gs>
                  </a:gsLst>
                  <a:lin ang="5400000" scaled="0"/>
                </a:gradFill>
              </a:rPr>
              <a:t>© 2009 Microsoft Confidential</a:t>
            </a:r>
          </a:p>
        </p:txBody>
      </p:sp>
      <p:cxnSp>
        <p:nvCxnSpPr>
          <p:cNvPr id="20" name="Straight Connector 19"/>
          <p:cNvCxnSpPr/>
          <p:nvPr userDrawn="1"/>
        </p:nvCxnSpPr>
        <p:spPr>
          <a:xfrm rot="5400000">
            <a:off x="8452753" y="6570099"/>
            <a:ext cx="28431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3022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666387"/>
          </a:xfrm>
        </p:spPr>
        <p:txBody>
          <a:bodyPr/>
          <a:lstStyle/>
          <a:p>
            <a:r>
              <a:rPr lang="en-US" dirty="0" smtClean="0"/>
              <a:t>Click to edit Master title style</a:t>
            </a:r>
            <a:endParaRPr lang="en-US" dirty="0"/>
          </a:p>
        </p:txBody>
      </p:sp>
      <p:sp>
        <p:nvSpPr>
          <p:cNvPr id="9" name="TextBox 8"/>
          <p:cNvSpPr txBox="1"/>
          <p:nvPr userDrawn="1"/>
        </p:nvSpPr>
        <p:spPr>
          <a:xfrm>
            <a:off x="8753374" y="6500850"/>
            <a:ext cx="365760" cy="138499"/>
          </a:xfrm>
          <a:prstGeom prst="rect">
            <a:avLst/>
          </a:prstGeom>
          <a:noFill/>
        </p:spPr>
        <p:txBody>
          <a:bodyPr wrap="square" lIns="0" tIns="0" rIns="0" bIns="0" rtlCol="0">
            <a:spAutoFit/>
          </a:bodyPr>
          <a:lstStyle/>
          <a:p>
            <a:pPr defTabSz="914363">
              <a:tabLst>
                <a:tab pos="230188" algn="l"/>
              </a:tabLst>
            </a:pPr>
            <a:fld id="{2015F7A6-E3E7-448A-96A9-0A291B5DECAB}" type="slidenum">
              <a:rPr lang="en-US" sz="900" smtClean="0">
                <a:gradFill>
                  <a:gsLst>
                    <a:gs pos="0">
                      <a:srgbClr val="FFFFFF"/>
                    </a:gs>
                    <a:gs pos="86000">
                      <a:srgbClr val="FFFFFF"/>
                    </a:gs>
                  </a:gsLst>
                  <a:lin ang="5400000" scaled="0"/>
                </a:gradFill>
              </a:rPr>
              <a:pPr defTabSz="914363">
                <a:tabLst>
                  <a:tab pos="230188" algn="l"/>
                </a:tabLst>
              </a:pPr>
              <a:t>‹#›</a:t>
            </a:fld>
            <a:endParaRPr lang="en-US" sz="900" dirty="0" smtClean="0">
              <a:gradFill>
                <a:gsLst>
                  <a:gs pos="0">
                    <a:srgbClr val="FFFFFF"/>
                  </a:gs>
                  <a:gs pos="86000">
                    <a:srgbClr val="FFFFFF"/>
                  </a:gs>
                </a:gsLst>
                <a:lin ang="5400000" scaled="0"/>
              </a:gradFill>
            </a:endParaRPr>
          </a:p>
        </p:txBody>
      </p:sp>
      <p:sp>
        <p:nvSpPr>
          <p:cNvPr id="10" name="TextBox 9"/>
          <p:cNvSpPr txBox="1"/>
          <p:nvPr userDrawn="1"/>
        </p:nvSpPr>
        <p:spPr>
          <a:xfrm>
            <a:off x="5717194" y="6500850"/>
            <a:ext cx="2704780" cy="138499"/>
          </a:xfrm>
          <a:prstGeom prst="rect">
            <a:avLst/>
          </a:prstGeom>
          <a:noFill/>
        </p:spPr>
        <p:txBody>
          <a:bodyPr wrap="square" lIns="0" tIns="0" rIns="0" bIns="0" rtlCol="0">
            <a:spAutoFit/>
          </a:bodyPr>
          <a:lstStyle/>
          <a:p>
            <a:pPr algn="r" defTabSz="914363"/>
            <a:r>
              <a:rPr lang="en-US" sz="900" dirty="0" smtClean="0">
                <a:gradFill>
                  <a:gsLst>
                    <a:gs pos="0">
                      <a:srgbClr val="FFFFFF"/>
                    </a:gs>
                    <a:gs pos="86000">
                      <a:srgbClr val="FFFFFF"/>
                    </a:gs>
                  </a:gsLst>
                  <a:lin ang="5400000" scaled="0"/>
                </a:gradFill>
              </a:rPr>
              <a:t>© 2009 Microsoft Confidential</a:t>
            </a:r>
          </a:p>
        </p:txBody>
      </p:sp>
      <p:cxnSp>
        <p:nvCxnSpPr>
          <p:cNvPr id="11" name="Straight Connector 10"/>
          <p:cNvCxnSpPr/>
          <p:nvPr userDrawn="1"/>
        </p:nvCxnSpPr>
        <p:spPr>
          <a:xfrm rot="5400000">
            <a:off x="8452753" y="6570099"/>
            <a:ext cx="28431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68510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TextBox 7"/>
          <p:cNvSpPr txBox="1"/>
          <p:nvPr userDrawn="1"/>
        </p:nvSpPr>
        <p:spPr>
          <a:xfrm>
            <a:off x="8753374" y="6500850"/>
            <a:ext cx="365760" cy="138499"/>
          </a:xfrm>
          <a:prstGeom prst="rect">
            <a:avLst/>
          </a:prstGeom>
          <a:noFill/>
        </p:spPr>
        <p:txBody>
          <a:bodyPr wrap="square" lIns="0" tIns="0" rIns="0" bIns="0" rtlCol="0">
            <a:spAutoFit/>
          </a:bodyPr>
          <a:lstStyle/>
          <a:p>
            <a:pPr defTabSz="914363">
              <a:tabLst>
                <a:tab pos="230188" algn="l"/>
              </a:tabLst>
            </a:pPr>
            <a:fld id="{2015F7A6-E3E7-448A-96A9-0A291B5DECAB}" type="slidenum">
              <a:rPr lang="en-US" sz="900" smtClean="0">
                <a:gradFill>
                  <a:gsLst>
                    <a:gs pos="0">
                      <a:srgbClr val="FFFFFF"/>
                    </a:gs>
                    <a:gs pos="86000">
                      <a:srgbClr val="FFFFFF"/>
                    </a:gs>
                  </a:gsLst>
                  <a:lin ang="5400000" scaled="0"/>
                </a:gradFill>
              </a:rPr>
              <a:pPr defTabSz="914363">
                <a:tabLst>
                  <a:tab pos="230188" algn="l"/>
                </a:tabLst>
              </a:pPr>
              <a:t>‹#›</a:t>
            </a:fld>
            <a:endParaRPr lang="en-US" sz="900" dirty="0" smtClean="0">
              <a:gradFill>
                <a:gsLst>
                  <a:gs pos="0">
                    <a:srgbClr val="FFFFFF"/>
                  </a:gs>
                  <a:gs pos="86000">
                    <a:srgbClr val="FFFFFF"/>
                  </a:gs>
                </a:gsLst>
                <a:lin ang="5400000" scaled="0"/>
              </a:gradFill>
            </a:endParaRPr>
          </a:p>
        </p:txBody>
      </p:sp>
      <p:sp>
        <p:nvSpPr>
          <p:cNvPr id="9" name="TextBox 8"/>
          <p:cNvSpPr txBox="1"/>
          <p:nvPr userDrawn="1"/>
        </p:nvSpPr>
        <p:spPr>
          <a:xfrm>
            <a:off x="5717194" y="6500850"/>
            <a:ext cx="2704780" cy="138499"/>
          </a:xfrm>
          <a:prstGeom prst="rect">
            <a:avLst/>
          </a:prstGeom>
          <a:noFill/>
        </p:spPr>
        <p:txBody>
          <a:bodyPr wrap="square" lIns="0" tIns="0" rIns="0" bIns="0" rtlCol="0">
            <a:spAutoFit/>
          </a:bodyPr>
          <a:lstStyle/>
          <a:p>
            <a:pPr algn="r" defTabSz="914363"/>
            <a:r>
              <a:rPr lang="en-US" sz="900" dirty="0" smtClean="0">
                <a:gradFill>
                  <a:gsLst>
                    <a:gs pos="0">
                      <a:srgbClr val="FFFFFF"/>
                    </a:gs>
                    <a:gs pos="86000">
                      <a:srgbClr val="FFFFFF"/>
                    </a:gs>
                  </a:gsLst>
                  <a:lin ang="5400000" scaled="0"/>
                </a:gradFill>
              </a:rPr>
              <a:t>© 2009 Microsoft Confidential</a:t>
            </a:r>
          </a:p>
        </p:txBody>
      </p:sp>
      <p:cxnSp>
        <p:nvCxnSpPr>
          <p:cNvPr id="10" name="Straight Connector 9"/>
          <p:cNvCxnSpPr/>
          <p:nvPr userDrawn="1"/>
        </p:nvCxnSpPr>
        <p:spPr>
          <a:xfrm rot="5400000">
            <a:off x="8452753" y="6570099"/>
            <a:ext cx="28431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5152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151589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2588" y="228601"/>
            <a:ext cx="8380412" cy="66638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2588" y="1447800"/>
            <a:ext cx="83804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0386022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ransition>
    <p:fade/>
  </p:transition>
  <p:txStyles>
    <p:titleStyle>
      <a:lvl1pPr algn="l" defTabSz="914363" rtl="0" eaLnBrk="1" latinLnBrk="0" hangingPunct="1">
        <a:lnSpc>
          <a:spcPct val="90000"/>
        </a:lnSpc>
        <a:spcBef>
          <a:spcPct val="0"/>
        </a:spcBef>
        <a:buNone/>
        <a:defRPr lang="en-US" sz="4800" b="0" kern="1200" cap="none" spc="-2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98463" indent="-398463"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747713" indent="-349250"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081088" indent="-33337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379538" indent="-2984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662113" indent="-2825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indowsazurepass.com/PrivacyStatement.ht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windowsazurepass.com/WindowsAzureTrialAgreement.ht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windowsazure.com/en-us/support/contact/"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mailto:AzureU@microsoft.com"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microsoft.com/education/facultyconnection/articles/articledetails.aspx?cid=2213&amp;c1=en-us&amp;c2=0" TargetMode="External"/><Relationship Id="rId13" Type="http://schemas.openxmlformats.org/officeDocument/2006/relationships/hyperlink" Target="http://www.msdev.com/Directory/SeriesDescription.aspx?CourseId=160" TargetMode="External"/><Relationship Id="rId3" Type="http://schemas.openxmlformats.org/officeDocument/2006/relationships/hyperlink" Target="http://www.microsoft.com/downloads/details.aspx?FamilyID=2274a0a8-5d37-4eac-b50a-e197dc340f6f&amp;displaylang=en" TargetMode="External"/><Relationship Id="rId7" Type="http://schemas.openxmlformats.org/officeDocument/2006/relationships/hyperlink" Target="http://www.codeplex.com/site/search?query=Azure&amp;ac=3" TargetMode="External"/><Relationship Id="rId12" Type="http://schemas.openxmlformats.org/officeDocument/2006/relationships/hyperlink" Target="http://www.microsoft.com/windowsazure/videoPlayerPopup.aspx?w=720&amp;h=480&amp;vid=SQLAzure_720x480_FINAL_101609.wmv"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msdn.microsoft.com/en-us/ff380142" TargetMode="External"/><Relationship Id="rId11" Type="http://schemas.openxmlformats.org/officeDocument/2006/relationships/hyperlink" Target="http://www.msdev.com/Directory/SeriesDescription.aspx?CourseId=129" TargetMode="External"/><Relationship Id="rId5" Type="http://schemas.openxmlformats.org/officeDocument/2006/relationships/hyperlink" Target="http://msdn.microsoft.com/en-us/windowsazure/wazplatformtrainingcourse.aspx" TargetMode="External"/><Relationship Id="rId10" Type="http://schemas.openxmlformats.org/officeDocument/2006/relationships/hyperlink" Target="http://www.msdev.com/Directory/SeriesDescription.aspx?CourseId=153" TargetMode="External"/><Relationship Id="rId4" Type="http://schemas.openxmlformats.org/officeDocument/2006/relationships/hyperlink" Target="http://www.microsoft.com/web/gallery/install.aspx?appsxml=&amp;appid=VWD" TargetMode="External"/><Relationship Id="rId9" Type="http://schemas.openxmlformats.org/officeDocument/2006/relationships/hyperlink" Target="http://msdn.microsoft.com/en-us/windowsazure/ff798115.aspx"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file:///C:\DOCS\Academic\STEM_Education_Programs.docx"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mailto:admin@windowsazurepassadmin.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hyperlink" Target="http://msdn.microsoft.com/en-us/windowsazure/ff798117.aspx" TargetMode="External"/><Relationship Id="rId3" Type="http://schemas.openxmlformats.org/officeDocument/2006/relationships/hyperlink" Target="http://www.windowsazure.com/" TargetMode="External"/><Relationship Id="rId7" Type="http://schemas.openxmlformats.org/officeDocument/2006/relationships/hyperlink" Target="http://www.microsoft.com/education/facultyconnection/articles/articledetails.aspx?cid=2196&amp;c1=en-us&amp;c2=0"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msdn.microsoft.com/en-us/windowsazure/ff798115.aspx" TargetMode="External"/><Relationship Id="rId5" Type="http://schemas.openxmlformats.org/officeDocument/2006/relationships/hyperlink" Target="http://view.atdmt.com/action/mrtity_FY10AzureLPGetToolsandSDKButtonFinal_1" TargetMode="External"/><Relationship Id="rId10" Type="http://schemas.openxmlformats.org/officeDocument/2006/relationships/hyperlink" Target="http://windowsazurepass.com/WindowsAzureTrialAgreement.htm" TargetMode="External"/><Relationship Id="rId4" Type="http://schemas.openxmlformats.org/officeDocument/2006/relationships/hyperlink" Target="mailto:AzureU@microsoft.com" TargetMode="External"/><Relationship Id="rId9" Type="http://schemas.openxmlformats.org/officeDocument/2006/relationships/hyperlink" Target="http://windowsazurepass.com/PrivacyStatement.ht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indows.azure.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windowsazurepass.com/WindowsAzureTrialAgreement.htm" TargetMode="External"/><Relationship Id="rId5" Type="http://schemas.openxmlformats.org/officeDocument/2006/relationships/hyperlink" Target="http://windowsazurepass.com/PrivacyStatement.htm" TargetMode="External"/><Relationship Id="rId4" Type="http://schemas.openxmlformats.org/officeDocument/2006/relationships/hyperlink" Target="mailto:AzureU@microsof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2588" y="2210303"/>
            <a:ext cx="8380412" cy="1523497"/>
          </a:xfrm>
        </p:spPr>
        <p:txBody>
          <a:bodyPr/>
          <a:lstStyle/>
          <a:p>
            <a:r>
              <a:rPr lang="en-US" sz="4000" dirty="0"/>
              <a:t>Windows Azure platform academic pass</a:t>
            </a:r>
            <a:br>
              <a:rPr lang="en-US" sz="4000" dirty="0"/>
            </a:br>
            <a:endParaRPr lang="en-US" sz="4000" dirty="0"/>
          </a:p>
        </p:txBody>
      </p:sp>
      <p:sp>
        <p:nvSpPr>
          <p:cNvPr id="4" name="Subtitle 3"/>
          <p:cNvSpPr>
            <a:spLocks noGrp="1"/>
          </p:cNvSpPr>
          <p:nvPr>
            <p:ph type="subTitle" idx="1"/>
          </p:nvPr>
        </p:nvSpPr>
        <p:spPr>
          <a:xfrm>
            <a:off x="381000" y="2813345"/>
            <a:ext cx="8380412" cy="463255"/>
          </a:xfrm>
        </p:spPr>
        <p:txBody>
          <a:bodyPr/>
          <a:lstStyle/>
          <a:p>
            <a:r>
              <a:rPr lang="en-US" dirty="0"/>
              <a:t>Getting </a:t>
            </a:r>
            <a:r>
              <a:rPr lang="en-US" dirty="0" smtClean="0"/>
              <a:t>Started Guide</a:t>
            </a:r>
            <a:endParaRPr lang="en-US" dirty="0"/>
          </a:p>
          <a:p>
            <a:endParaRPr lang="en-US" dirty="0"/>
          </a:p>
        </p:txBody>
      </p:sp>
    </p:spTree>
    <p:extLst>
      <p:ext uri="{BB962C8B-B14F-4D97-AF65-F5344CB8AC3E}">
        <p14:creationId xmlns:p14="http://schemas.microsoft.com/office/powerpoint/2010/main" val="15516442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969496"/>
          </a:xfrm>
        </p:spPr>
        <p:txBody>
          <a:bodyPr/>
          <a:lstStyle/>
          <a:p>
            <a:r>
              <a:rPr lang="en-US" sz="3500" dirty="0"/>
              <a:t>Email #</a:t>
            </a:r>
            <a:r>
              <a:rPr lang="en-US" sz="3500" dirty="0" smtClean="0"/>
              <a:t>3, 4, 5, 6 </a:t>
            </a:r>
            <a:r>
              <a:rPr lang="en-US" sz="3500" dirty="0"/>
              <a:t>- Pass Expires in </a:t>
            </a:r>
            <a:r>
              <a:rPr lang="en-US" sz="3500" dirty="0" smtClean="0"/>
              <a:t>15/10/3/1 day(s) </a:t>
            </a:r>
            <a:r>
              <a:rPr lang="en-US" sz="3500" dirty="0"/>
              <a:t/>
            </a:r>
            <a:br>
              <a:rPr lang="en-US" sz="3500" dirty="0"/>
            </a:br>
            <a:endParaRPr lang="en-US" sz="3500" dirty="0"/>
          </a:p>
        </p:txBody>
      </p:sp>
      <p:sp>
        <p:nvSpPr>
          <p:cNvPr id="10" name="Text Placeholder 2"/>
          <p:cNvSpPr txBox="1">
            <a:spLocks/>
          </p:cNvSpPr>
          <p:nvPr/>
        </p:nvSpPr>
        <p:spPr>
          <a:xfrm>
            <a:off x="382588" y="914400"/>
            <a:ext cx="8380412" cy="5638800"/>
          </a:xfrm>
          <a:prstGeom prst="rect">
            <a:avLst/>
          </a:prstGeom>
        </p:spPr>
        <p:txBody>
          <a:bodyPr>
            <a:noAutofit/>
          </a:bodyPr>
          <a:lstStyle>
            <a:lvl1pPr marL="457200" indent="-457200" algn="l" defTabSz="914400" rtl="0" eaLnBrk="1" latinLnBrk="0" hangingPunct="1">
              <a:lnSpc>
                <a:spcPct val="100000"/>
              </a:lnSpc>
              <a:spcBef>
                <a:spcPts val="400"/>
              </a:spcBef>
              <a:spcAft>
                <a:spcPts val="400"/>
              </a:spcAft>
              <a:buClr>
                <a:schemeClr val="accent1"/>
              </a:buClr>
              <a:buFont typeface="Wingdings" pitchFamily="2" charset="2"/>
              <a:buChar char="§"/>
              <a:defRPr sz="2800" kern="1200">
                <a:ln>
                  <a:solidFill>
                    <a:schemeClr val="bg1">
                      <a:alpha val="0"/>
                    </a:schemeClr>
                  </a:solidFill>
                </a:ln>
                <a:solidFill>
                  <a:schemeClr val="tx1"/>
                </a:solidFill>
                <a:latin typeface="+mn-lt"/>
                <a:ea typeface="+mn-ea"/>
                <a:cs typeface="+mn-cs"/>
              </a:defRPr>
            </a:lvl1pPr>
            <a:lvl2pPr marL="860425" indent="-285750" algn="l" defTabSz="914400" rtl="0" eaLnBrk="1" latinLnBrk="0" hangingPunct="1">
              <a:lnSpc>
                <a:spcPct val="100000"/>
              </a:lnSpc>
              <a:spcBef>
                <a:spcPts val="400"/>
              </a:spcBef>
              <a:spcAft>
                <a:spcPts val="400"/>
              </a:spcAft>
              <a:buClr>
                <a:schemeClr val="accent1"/>
              </a:buClr>
              <a:buFont typeface="Wingdings" pitchFamily="2" charset="2"/>
              <a:buChar char="§"/>
              <a:defRPr sz="2400" kern="1200">
                <a:ln>
                  <a:solidFill>
                    <a:schemeClr val="bg1">
                      <a:alpha val="0"/>
                    </a:schemeClr>
                  </a:solidFill>
                </a:ln>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Clr>
                <a:schemeClr val="accent1"/>
              </a:buClr>
              <a:buFont typeface="Wingdings" pitchFamily="2" charset="2"/>
              <a:buChar char="§"/>
              <a:defRPr sz="2000" kern="1200">
                <a:ln>
                  <a:solidFill>
                    <a:schemeClr val="bg1">
                      <a:alpha val="0"/>
                    </a:schemeClr>
                  </a:solidFill>
                </a:ln>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a:t>Subject: </a:t>
            </a:r>
            <a:r>
              <a:rPr lang="en-US" sz="1100" dirty="0"/>
              <a:t>Expiration Notice: Your Windows Azure </a:t>
            </a:r>
            <a:r>
              <a:rPr lang="en-US" sz="1100" dirty="0" smtClean="0"/>
              <a:t>Pass</a:t>
            </a:r>
            <a:endParaRPr lang="en-US" sz="1100" dirty="0"/>
          </a:p>
          <a:p>
            <a:pPr marL="0" indent="0">
              <a:buNone/>
            </a:pPr>
            <a:endParaRPr lang="en-US" sz="1100" dirty="0" smtClean="0"/>
          </a:p>
          <a:p>
            <a:pPr marL="0" indent="0">
              <a:buNone/>
            </a:pPr>
            <a:r>
              <a:rPr lang="en-US" sz="1100" dirty="0" smtClean="0"/>
              <a:t>Dear </a:t>
            </a:r>
            <a:r>
              <a:rPr lang="en-US" sz="1100" dirty="0"/>
              <a:t>[name]</a:t>
            </a:r>
          </a:p>
          <a:p>
            <a:pPr marL="0" indent="0">
              <a:buNone/>
            </a:pPr>
            <a:r>
              <a:rPr lang="en-US" sz="1100" dirty="0" smtClean="0"/>
              <a:t>Your </a:t>
            </a:r>
            <a:r>
              <a:rPr lang="en-US" sz="1100" dirty="0"/>
              <a:t>Windows Azure </a:t>
            </a:r>
            <a:r>
              <a:rPr lang="en-US" sz="1100" dirty="0" smtClean="0"/>
              <a:t>Pass </a:t>
            </a:r>
            <a:r>
              <a:rPr lang="en-US" sz="1100" dirty="0"/>
              <a:t>will expire on </a:t>
            </a:r>
            <a:r>
              <a:rPr lang="en-US" sz="1100" dirty="0" smtClean="0"/>
              <a:t>[ExpirationDate</a:t>
            </a:r>
            <a:r>
              <a:rPr lang="en-US" sz="1100" dirty="0"/>
              <a:t>]. </a:t>
            </a:r>
            <a:endParaRPr lang="en-US" sz="1100" dirty="0" smtClean="0"/>
          </a:p>
          <a:p>
            <a:pPr marL="0" indent="0">
              <a:buNone/>
            </a:pPr>
            <a:r>
              <a:rPr lang="en-US" sz="1100" dirty="0" smtClean="0"/>
              <a:t>If you would like to purchase a Windows Azure subscription please visit [Transition Link].</a:t>
            </a:r>
            <a:endParaRPr lang="en-US" sz="1100" dirty="0"/>
          </a:p>
          <a:p>
            <a:pPr marL="0" indent="0">
              <a:buNone/>
            </a:pPr>
            <a:r>
              <a:rPr lang="en-US" sz="1100" dirty="0" smtClean="0"/>
              <a:t>Keep </a:t>
            </a:r>
            <a:r>
              <a:rPr lang="en-US" sz="1100" dirty="0"/>
              <a:t>in </a:t>
            </a:r>
            <a:r>
              <a:rPr lang="en-US" sz="1100" dirty="0" smtClean="0"/>
              <a:t>mind, if you choose not to convert your account to a paid subscription all </a:t>
            </a:r>
            <a:r>
              <a:rPr lang="en-US" sz="1100" dirty="0"/>
              <a:t>of your data will be erased when your pass expires. If you choose not to extend your Pass, please be sure to back up or migrate your data.</a:t>
            </a:r>
          </a:p>
          <a:p>
            <a:pPr marL="0" indent="0">
              <a:buNone/>
            </a:pPr>
            <a:r>
              <a:rPr lang="en-US" sz="1100" dirty="0"/>
              <a:t>We hope you are enjoying </a:t>
            </a:r>
            <a:r>
              <a:rPr lang="en-US" sz="1100" dirty="0" smtClean="0"/>
              <a:t>Windows Azure, </a:t>
            </a:r>
            <a:r>
              <a:rPr lang="en-US" sz="1100" dirty="0"/>
              <a:t>and have discovered its many powerful features. </a:t>
            </a:r>
          </a:p>
          <a:p>
            <a:pPr marL="0" indent="0">
              <a:buNone/>
            </a:pPr>
            <a:r>
              <a:rPr lang="en-US" sz="1100" dirty="0"/>
              <a:t> </a:t>
            </a:r>
          </a:p>
          <a:p>
            <a:pPr marL="0" indent="0">
              <a:buNone/>
            </a:pPr>
            <a:r>
              <a:rPr lang="en-US" sz="1100" dirty="0"/>
              <a:t>Thank you,</a:t>
            </a:r>
          </a:p>
          <a:p>
            <a:pPr marL="0" indent="0">
              <a:buNone/>
            </a:pPr>
            <a:r>
              <a:rPr lang="en-US" sz="1100" dirty="0" smtClean="0"/>
              <a:t>The Windows Azure in Education Team</a:t>
            </a:r>
          </a:p>
          <a:p>
            <a:pPr marL="0" indent="0">
              <a:buNone/>
            </a:pPr>
            <a:endParaRPr lang="en-US" sz="1100" dirty="0"/>
          </a:p>
          <a:p>
            <a:pPr marL="0" indent="0">
              <a:buNone/>
            </a:pPr>
            <a:endParaRPr lang="en-US" sz="1100" dirty="0"/>
          </a:p>
          <a:p>
            <a:pPr marL="0" indent="0">
              <a:buNone/>
            </a:pPr>
            <a:r>
              <a:rPr lang="en-US" sz="1100" dirty="0"/>
              <a:t>Review the Windows Azure Pass </a:t>
            </a:r>
            <a:r>
              <a:rPr lang="en-US" sz="1100" dirty="0">
                <a:hlinkClick r:id="rId3"/>
              </a:rPr>
              <a:t>Privacy Policy</a:t>
            </a:r>
            <a:r>
              <a:rPr lang="en-US" sz="1100" dirty="0"/>
              <a:t> and </a:t>
            </a:r>
            <a:r>
              <a:rPr lang="en-US" sz="1100" dirty="0">
                <a:hlinkClick r:id="rId4"/>
              </a:rPr>
              <a:t>Terms of Use</a:t>
            </a:r>
            <a:r>
              <a:rPr lang="en-US" sz="1100" dirty="0"/>
              <a:t>.</a:t>
            </a:r>
          </a:p>
          <a:p>
            <a:pPr marL="0" indent="0">
              <a:buNone/>
            </a:pPr>
            <a:endParaRPr lang="en-US" sz="1100" dirty="0"/>
          </a:p>
        </p:txBody>
      </p:sp>
    </p:spTree>
    <p:extLst>
      <p:ext uri="{BB962C8B-B14F-4D97-AF65-F5344CB8AC3E}">
        <p14:creationId xmlns:p14="http://schemas.microsoft.com/office/powerpoint/2010/main" val="417178192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498598"/>
          </a:xfrm>
        </p:spPr>
        <p:txBody>
          <a:bodyPr/>
          <a:lstStyle/>
          <a:p>
            <a:r>
              <a:rPr lang="en-US" sz="3600" dirty="0" smtClean="0"/>
              <a:t>Need support?</a:t>
            </a:r>
            <a:endParaRPr lang="en-US" sz="3600" dirty="0"/>
          </a:p>
        </p:txBody>
      </p:sp>
      <p:sp>
        <p:nvSpPr>
          <p:cNvPr id="10" name="Text Placeholder 2"/>
          <p:cNvSpPr txBox="1">
            <a:spLocks/>
          </p:cNvSpPr>
          <p:nvPr/>
        </p:nvSpPr>
        <p:spPr>
          <a:xfrm>
            <a:off x="382588" y="1295400"/>
            <a:ext cx="8380412" cy="2895600"/>
          </a:xfrm>
          <a:prstGeom prst="rect">
            <a:avLst/>
          </a:prstGeom>
        </p:spPr>
        <p:txBody>
          <a:bodyPr>
            <a:noAutofit/>
          </a:bodyPr>
          <a:lstStyle>
            <a:lvl1pPr marL="457200" indent="-457200" algn="l" defTabSz="914400" rtl="0" eaLnBrk="1" latinLnBrk="0" hangingPunct="1">
              <a:lnSpc>
                <a:spcPct val="100000"/>
              </a:lnSpc>
              <a:spcBef>
                <a:spcPts val="400"/>
              </a:spcBef>
              <a:spcAft>
                <a:spcPts val="400"/>
              </a:spcAft>
              <a:buClr>
                <a:schemeClr val="accent1"/>
              </a:buClr>
              <a:buFont typeface="Wingdings" pitchFamily="2" charset="2"/>
              <a:buChar char="§"/>
              <a:defRPr sz="2800" kern="1200">
                <a:ln>
                  <a:solidFill>
                    <a:schemeClr val="bg1">
                      <a:alpha val="0"/>
                    </a:schemeClr>
                  </a:solidFill>
                </a:ln>
                <a:solidFill>
                  <a:schemeClr val="tx1"/>
                </a:solidFill>
                <a:latin typeface="+mn-lt"/>
                <a:ea typeface="+mn-ea"/>
                <a:cs typeface="+mn-cs"/>
              </a:defRPr>
            </a:lvl1pPr>
            <a:lvl2pPr marL="860425" indent="-285750" algn="l" defTabSz="914400" rtl="0" eaLnBrk="1" latinLnBrk="0" hangingPunct="1">
              <a:lnSpc>
                <a:spcPct val="100000"/>
              </a:lnSpc>
              <a:spcBef>
                <a:spcPts val="400"/>
              </a:spcBef>
              <a:spcAft>
                <a:spcPts val="400"/>
              </a:spcAft>
              <a:buClr>
                <a:schemeClr val="accent1"/>
              </a:buClr>
              <a:buFont typeface="Wingdings" pitchFamily="2" charset="2"/>
              <a:buChar char="§"/>
              <a:defRPr sz="2400" kern="1200">
                <a:ln>
                  <a:solidFill>
                    <a:schemeClr val="bg1">
                      <a:alpha val="0"/>
                    </a:schemeClr>
                  </a:solidFill>
                </a:ln>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Clr>
                <a:schemeClr val="accent1"/>
              </a:buClr>
              <a:buFont typeface="Wingdings" pitchFamily="2" charset="2"/>
              <a:buChar char="§"/>
              <a:defRPr sz="2000" kern="1200">
                <a:ln>
                  <a:solidFill>
                    <a:schemeClr val="bg1">
                      <a:alpha val="0"/>
                    </a:schemeClr>
                  </a:solidFill>
                </a:ln>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For </a:t>
            </a:r>
            <a:r>
              <a:rPr lang="en-US" sz="2400" b="1" dirty="0"/>
              <a:t>technical issues</a:t>
            </a:r>
            <a:r>
              <a:rPr lang="en-US" sz="2400" dirty="0"/>
              <a:t>, please leverage the support channels available to you here: </a:t>
            </a:r>
            <a:endParaRPr lang="en-US" sz="2400" dirty="0" smtClean="0"/>
          </a:p>
          <a:p>
            <a:pPr marL="0" indent="0">
              <a:buNone/>
            </a:pPr>
            <a:r>
              <a:rPr lang="en-US" sz="2400" u="sng" dirty="0" smtClean="0">
                <a:hlinkClick r:id="rId3"/>
              </a:rPr>
              <a:t>http</a:t>
            </a:r>
            <a:r>
              <a:rPr lang="en-US" sz="2400" u="sng" dirty="0">
                <a:hlinkClick r:id="rId3"/>
              </a:rPr>
              <a:t>://www.windowsazure.com/en-us/support/contact/</a:t>
            </a:r>
            <a:endParaRPr lang="en-US" sz="2400" dirty="0"/>
          </a:p>
          <a:p>
            <a:pPr marL="0" indent="0">
              <a:buNone/>
            </a:pPr>
            <a:endParaRPr lang="en-US" sz="2400" dirty="0" smtClean="0"/>
          </a:p>
          <a:p>
            <a:pPr marL="0" indent="0">
              <a:buNone/>
            </a:pPr>
            <a:r>
              <a:rPr lang="en-US" sz="2400" dirty="0" smtClean="0"/>
              <a:t>For all other issues, please contact </a:t>
            </a:r>
            <a:r>
              <a:rPr lang="en-US" sz="2400" dirty="0">
                <a:hlinkClick r:id="rId4"/>
              </a:rPr>
              <a:t>AzureU@microsoft.com</a:t>
            </a:r>
            <a:r>
              <a:rPr lang="en-US" sz="2400" dirty="0" smtClean="0"/>
              <a:t> </a:t>
            </a:r>
            <a:endParaRPr lang="en-US" sz="2400" dirty="0"/>
          </a:p>
        </p:txBody>
      </p:sp>
    </p:spTree>
    <p:extLst>
      <p:ext uri="{BB962C8B-B14F-4D97-AF65-F5344CB8AC3E}">
        <p14:creationId xmlns:p14="http://schemas.microsoft.com/office/powerpoint/2010/main" val="293234122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498598"/>
          </a:xfrm>
        </p:spPr>
        <p:txBody>
          <a:bodyPr/>
          <a:lstStyle/>
          <a:p>
            <a:r>
              <a:rPr lang="en-US" sz="3600" dirty="0"/>
              <a:t>Azure Learning Materials</a:t>
            </a:r>
          </a:p>
        </p:txBody>
      </p:sp>
      <p:sp>
        <p:nvSpPr>
          <p:cNvPr id="4" name="Text Placeholder 2"/>
          <p:cNvSpPr txBox="1">
            <a:spLocks/>
          </p:cNvSpPr>
          <p:nvPr/>
        </p:nvSpPr>
        <p:spPr>
          <a:xfrm>
            <a:off x="304800" y="914400"/>
            <a:ext cx="8380412" cy="5791200"/>
          </a:xfrm>
          <a:prstGeom prst="rect">
            <a:avLst/>
          </a:prstGeom>
        </p:spPr>
        <p:txBody>
          <a:bodyPr/>
          <a:lstStyle>
            <a:lvl1pPr marL="457200" indent="-457200" algn="l" defTabSz="914400" rtl="0" eaLnBrk="1" latinLnBrk="0" hangingPunct="1">
              <a:lnSpc>
                <a:spcPct val="100000"/>
              </a:lnSpc>
              <a:spcBef>
                <a:spcPts val="400"/>
              </a:spcBef>
              <a:spcAft>
                <a:spcPts val="400"/>
              </a:spcAft>
              <a:buClr>
                <a:schemeClr val="accent1"/>
              </a:buClr>
              <a:buFont typeface="Wingdings" pitchFamily="2" charset="2"/>
              <a:buChar char="§"/>
              <a:defRPr sz="2800" kern="1200">
                <a:ln>
                  <a:solidFill>
                    <a:schemeClr val="bg1">
                      <a:alpha val="0"/>
                    </a:schemeClr>
                  </a:solidFill>
                </a:ln>
                <a:solidFill>
                  <a:schemeClr val="tx1"/>
                </a:solidFill>
                <a:latin typeface="+mn-lt"/>
                <a:ea typeface="+mn-ea"/>
                <a:cs typeface="+mn-cs"/>
              </a:defRPr>
            </a:lvl1pPr>
            <a:lvl2pPr marL="860425" indent="-285750" algn="l" defTabSz="914400" rtl="0" eaLnBrk="1" latinLnBrk="0" hangingPunct="1">
              <a:lnSpc>
                <a:spcPct val="100000"/>
              </a:lnSpc>
              <a:spcBef>
                <a:spcPts val="400"/>
              </a:spcBef>
              <a:spcAft>
                <a:spcPts val="400"/>
              </a:spcAft>
              <a:buClr>
                <a:schemeClr val="accent1"/>
              </a:buClr>
              <a:buFont typeface="Wingdings" pitchFamily="2" charset="2"/>
              <a:buChar char="§"/>
              <a:defRPr sz="2400" kern="1200">
                <a:ln>
                  <a:solidFill>
                    <a:schemeClr val="bg1">
                      <a:alpha val="0"/>
                    </a:schemeClr>
                  </a:solidFill>
                </a:ln>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Clr>
                <a:schemeClr val="accent1"/>
              </a:buClr>
              <a:buFont typeface="Wingdings" pitchFamily="2" charset="2"/>
              <a:buChar char="§"/>
              <a:defRPr sz="2000" kern="1200">
                <a:ln>
                  <a:solidFill>
                    <a:schemeClr val="bg1">
                      <a:alpha val="0"/>
                    </a:schemeClr>
                  </a:solidFill>
                </a:ln>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600" b="1" dirty="0" smtClean="0"/>
              <a:t>Get the Tools</a:t>
            </a:r>
          </a:p>
          <a:p>
            <a:pPr marL="569913" indent="-403225"/>
            <a:r>
              <a:rPr lang="en-US" sz="1600" dirty="0" smtClean="0"/>
              <a:t>Download </a:t>
            </a:r>
            <a:r>
              <a:rPr lang="en-US" sz="1600" u="sng" dirty="0" smtClean="0">
                <a:hlinkClick r:id="rId3" tooltip="Download Windows Azure Tools for Microsoft Visual Studio"/>
              </a:rPr>
              <a:t>Windows Azure Tools for Microsoft Visual Studio</a:t>
            </a:r>
            <a:endParaRPr lang="en-US" sz="1600" dirty="0" smtClean="0"/>
          </a:p>
          <a:p>
            <a:pPr marL="569913" indent="-403225"/>
            <a:r>
              <a:rPr lang="en-US" sz="1600" dirty="0" smtClean="0"/>
              <a:t>Download </a:t>
            </a:r>
            <a:r>
              <a:rPr lang="en-US" sz="1600" u="sng" dirty="0" smtClean="0">
                <a:hlinkClick r:id="rId4" tooltip="Download Microsoft Web Platform Installer"/>
              </a:rPr>
              <a:t>Microsoft Web Platform Installer</a:t>
            </a:r>
            <a:endParaRPr lang="en-US" sz="1600" dirty="0" smtClean="0"/>
          </a:p>
          <a:p>
            <a:pPr marL="0" indent="0">
              <a:buFont typeface="Wingdings" pitchFamily="2" charset="2"/>
              <a:buNone/>
            </a:pPr>
            <a:r>
              <a:rPr lang="en-US" sz="1600" dirty="0" smtClean="0"/>
              <a:t> </a:t>
            </a:r>
            <a:r>
              <a:rPr lang="en-US" sz="1600" b="1" dirty="0" smtClean="0"/>
              <a:t>Dig </a:t>
            </a:r>
            <a:r>
              <a:rPr lang="en-US" sz="1600" b="1" dirty="0"/>
              <a:t>Deeper into the Windows Azure Platform</a:t>
            </a:r>
          </a:p>
          <a:p>
            <a:pPr marL="565150"/>
            <a:r>
              <a:rPr lang="en-US" sz="1600" dirty="0"/>
              <a:t>Download the </a:t>
            </a:r>
            <a:r>
              <a:rPr lang="en-US" sz="1600" u="sng" dirty="0">
                <a:hlinkClick r:id="rId5" tooltip="Download the Windows Azure Platform Training Kit"/>
              </a:rPr>
              <a:t>Windows Azure Platform Training Kit</a:t>
            </a:r>
            <a:r>
              <a:rPr lang="en-US" sz="1600" dirty="0"/>
              <a:t> </a:t>
            </a:r>
          </a:p>
          <a:p>
            <a:pPr marL="565150"/>
            <a:r>
              <a:rPr lang="en-US" sz="1600" dirty="0" smtClean="0"/>
              <a:t>Visit </a:t>
            </a:r>
            <a:r>
              <a:rPr lang="en-US" sz="1600" dirty="0"/>
              <a:t>the </a:t>
            </a:r>
            <a:r>
              <a:rPr lang="en-US" sz="1600" u="sng" dirty="0">
                <a:hlinkClick r:id="rId6"/>
              </a:rPr>
              <a:t>Cloud Developer Center on MSDN</a:t>
            </a:r>
            <a:endParaRPr lang="en-US" sz="1600" dirty="0"/>
          </a:p>
          <a:p>
            <a:pPr marL="565150"/>
            <a:r>
              <a:rPr lang="en-US" sz="1600" dirty="0"/>
              <a:t>Windows Azure Platform code samples on </a:t>
            </a:r>
            <a:r>
              <a:rPr lang="en-US" sz="1600" u="sng" dirty="0">
                <a:hlinkClick r:id="rId7"/>
              </a:rPr>
              <a:t>Code Plex </a:t>
            </a:r>
            <a:r>
              <a:rPr lang="en-US" sz="1600" dirty="0"/>
              <a:t>(open source code)</a:t>
            </a:r>
          </a:p>
          <a:p>
            <a:pPr marL="0" indent="0">
              <a:buFont typeface="Wingdings" pitchFamily="2" charset="2"/>
              <a:buNone/>
            </a:pPr>
            <a:r>
              <a:rPr lang="en-US" sz="1600" b="1" dirty="0" smtClean="0"/>
              <a:t>Use the online training below to learn more about the Windows Azure Platform:</a:t>
            </a:r>
          </a:p>
          <a:p>
            <a:pPr marL="569913" indent="-403225"/>
            <a:r>
              <a:rPr lang="en-US" sz="1600" dirty="0"/>
              <a:t>Curriculum Resources - </a:t>
            </a:r>
            <a:r>
              <a:rPr lang="en-US" sz="1600" dirty="0">
                <a:hlinkClick r:id="rId8"/>
              </a:rPr>
              <a:t>Azure Curriculum </a:t>
            </a:r>
            <a:r>
              <a:rPr lang="en-US" sz="1600" dirty="0" smtClean="0">
                <a:hlinkClick r:id="rId8"/>
              </a:rPr>
              <a:t>Resources</a:t>
            </a:r>
            <a:endParaRPr lang="en-US" sz="1600" dirty="0" smtClean="0"/>
          </a:p>
          <a:p>
            <a:pPr marL="569913" indent="-403225"/>
            <a:r>
              <a:rPr lang="en-US" sz="1600" dirty="0" smtClean="0"/>
              <a:t>Build your first  Windows Azure Application following this </a:t>
            </a:r>
            <a:r>
              <a:rPr lang="en-US" sz="1600" u="sng" dirty="0" smtClean="0">
                <a:hlinkClick r:id="rId9"/>
              </a:rPr>
              <a:t>Quick Start Tutorial</a:t>
            </a:r>
            <a:endParaRPr lang="en-US" sz="1600" dirty="0" smtClean="0"/>
          </a:p>
          <a:p>
            <a:pPr marL="569913" indent="-403225"/>
            <a:r>
              <a:rPr lang="en-US" sz="1600" dirty="0" smtClean="0"/>
              <a:t>Learn why Windows Azure is a great cloud computing platform with these </a:t>
            </a:r>
            <a:r>
              <a:rPr lang="en-US" sz="1600" u="sng" dirty="0" smtClean="0">
                <a:hlinkClick r:id="rId10" tooltip="Learn why Azure is a great cloud computing platform with these fun videos"/>
              </a:rPr>
              <a:t>fun videos</a:t>
            </a:r>
            <a:endParaRPr lang="en-US" sz="1600" dirty="0" smtClean="0"/>
          </a:p>
          <a:p>
            <a:pPr marL="569913" indent="-403225"/>
            <a:r>
              <a:rPr lang="en-US" sz="1600" dirty="0"/>
              <a:t>View the series of </a:t>
            </a:r>
            <a:r>
              <a:rPr lang="en-US" sz="1600" u="sng" dirty="0">
                <a:hlinkClick r:id="rId11" tooltip="View the series of Web seminars designed to quickly immerse you in the world of the Windows Azure Platform"/>
              </a:rPr>
              <a:t>Web seminars</a:t>
            </a:r>
            <a:r>
              <a:rPr lang="en-US" sz="1600" dirty="0"/>
              <a:t> designed to quickly immerse you in the world of the Windows Azure </a:t>
            </a:r>
            <a:r>
              <a:rPr lang="en-US" sz="1600" dirty="0" smtClean="0"/>
              <a:t>Platform</a:t>
            </a:r>
          </a:p>
          <a:p>
            <a:pPr marL="569913" indent="-403225"/>
            <a:r>
              <a:rPr lang="en-US" sz="1600" dirty="0" smtClean="0"/>
              <a:t>Learn about </a:t>
            </a:r>
            <a:r>
              <a:rPr lang="en-US" sz="1600" u="sng" dirty="0" smtClean="0">
                <a:hlinkClick r:id="rId12"/>
              </a:rPr>
              <a:t>SQL Azure Database</a:t>
            </a:r>
            <a:r>
              <a:rPr lang="en-US" sz="1600" dirty="0" smtClean="0"/>
              <a:t> video</a:t>
            </a:r>
          </a:p>
          <a:p>
            <a:pPr marL="569913" indent="-403225"/>
            <a:r>
              <a:rPr lang="en-US" sz="1600" dirty="0" smtClean="0"/>
              <a:t>Learn about </a:t>
            </a:r>
            <a:r>
              <a:rPr lang="en-US" sz="1600" u="sng" dirty="0" smtClean="0">
                <a:hlinkClick r:id="rId13" tooltip="Learn about PHP on Windows Azure"/>
              </a:rPr>
              <a:t>PHP on Windows Azure</a:t>
            </a:r>
            <a:endParaRPr lang="en-US" sz="1600" dirty="0" smtClean="0"/>
          </a:p>
          <a:p>
            <a:pPr marL="0" indent="0">
              <a:buNone/>
            </a:pPr>
            <a:endParaRPr lang="en-US" sz="1600" dirty="0"/>
          </a:p>
        </p:txBody>
      </p:sp>
    </p:spTree>
    <p:extLst>
      <p:ext uri="{BB962C8B-B14F-4D97-AF65-F5344CB8AC3E}">
        <p14:creationId xmlns:p14="http://schemas.microsoft.com/office/powerpoint/2010/main" val="346561586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498598"/>
          </a:xfrm>
        </p:spPr>
        <p:txBody>
          <a:bodyPr/>
          <a:lstStyle/>
          <a:p>
            <a:r>
              <a:rPr lang="en-US" sz="3600" dirty="0"/>
              <a:t>Microsoft programs for Students and Faculty</a:t>
            </a:r>
          </a:p>
        </p:txBody>
      </p:sp>
      <p:sp>
        <p:nvSpPr>
          <p:cNvPr id="5" name="Content Placeholder 2"/>
          <p:cNvSpPr txBox="1">
            <a:spLocks/>
          </p:cNvSpPr>
          <p:nvPr/>
        </p:nvSpPr>
        <p:spPr>
          <a:xfrm>
            <a:off x="511175" y="1066800"/>
            <a:ext cx="8404225" cy="4598988"/>
          </a:xfrm>
          <a:prstGeom prst="rect">
            <a:avLst/>
          </a:prstGeom>
        </p:spPr>
        <p:txBody>
          <a:bodyPr>
            <a:normAutofit/>
          </a:bodyPr>
          <a:lstStyle>
            <a:lvl1pPr marL="398463" indent="-398463"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747713" indent="-349250"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081088" indent="-33337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379538" indent="-2984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662113" indent="-2825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u="sng" dirty="0" smtClean="0">
                <a:hlinkClick r:id="rId5"/>
              </a:rPr>
              <a:t>Microsoft.com/student</a:t>
            </a:r>
            <a:r>
              <a:rPr lang="en-US" sz="2400" u="sng" dirty="0" smtClean="0"/>
              <a:t> - </a:t>
            </a:r>
            <a:endParaRPr lang="en-US" sz="2400" dirty="0" smtClean="0"/>
          </a:p>
          <a:p>
            <a:r>
              <a:rPr lang="en-US" sz="2400" u="sng" dirty="0" smtClean="0">
                <a:hlinkClick r:id="rId5"/>
              </a:rPr>
              <a:t>Imagine Cup</a:t>
            </a:r>
            <a:endParaRPr lang="en-US" sz="2400" dirty="0" smtClean="0"/>
          </a:p>
          <a:p>
            <a:r>
              <a:rPr lang="en-US" sz="2400" u="sng" dirty="0" smtClean="0">
                <a:hlinkClick r:id="rId5"/>
              </a:rPr>
              <a:t>DreamSpark</a:t>
            </a:r>
            <a:endParaRPr lang="en-US" sz="2400" dirty="0" smtClean="0"/>
          </a:p>
          <a:p>
            <a:r>
              <a:rPr lang="en-US" sz="2400" u="sng" dirty="0" smtClean="0">
                <a:hlinkClick r:id="rId5"/>
              </a:rPr>
              <a:t>Microsoft Student Partners (MSP)</a:t>
            </a:r>
            <a:endParaRPr lang="en-US" sz="2400" dirty="0" smtClean="0"/>
          </a:p>
          <a:p>
            <a:r>
              <a:rPr lang="en-US" sz="2400" u="sng" dirty="0" smtClean="0">
                <a:hlinkClick r:id="rId5"/>
              </a:rPr>
              <a:t>Student Tech Clubs</a:t>
            </a:r>
            <a:r>
              <a:rPr lang="en-US" sz="2400" u="sng" dirty="0" smtClean="0"/>
              <a:t> -</a:t>
            </a:r>
            <a:endParaRPr lang="en-US" sz="2400" dirty="0" smtClean="0"/>
          </a:p>
          <a:p>
            <a:r>
              <a:rPr lang="en-US" sz="2400" u="sng" dirty="0" smtClean="0">
                <a:hlinkClick r:id="rId5"/>
              </a:rPr>
              <a:t>Students to Business (S2B)</a:t>
            </a:r>
            <a:r>
              <a:rPr lang="en-US" sz="2400" u="sng" dirty="0" smtClean="0"/>
              <a:t>  </a:t>
            </a:r>
          </a:p>
          <a:p>
            <a:r>
              <a:rPr lang="en-US" sz="2400" u="sng" dirty="0" smtClean="0">
                <a:hlinkClick r:id="rId5"/>
              </a:rPr>
              <a:t>Faculty Connection</a:t>
            </a:r>
            <a:endParaRPr lang="en-US" sz="2400" dirty="0"/>
          </a:p>
        </p:txBody>
      </p:sp>
    </p:spTree>
    <p:extLst>
      <p:ext uri="{BB962C8B-B14F-4D97-AF65-F5344CB8AC3E}">
        <p14:creationId xmlns:p14="http://schemas.microsoft.com/office/powerpoint/2010/main" val="2169014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a:t>
            </a:r>
            <a:endParaRPr lang="en-US" dirty="0"/>
          </a:p>
        </p:txBody>
      </p:sp>
      <p:sp>
        <p:nvSpPr>
          <p:cNvPr id="3" name="Text Placeholder 2"/>
          <p:cNvSpPr>
            <a:spLocks noGrp="1"/>
          </p:cNvSpPr>
          <p:nvPr>
            <p:ph type="body" sz="quarter" idx="4294967295"/>
          </p:nvPr>
        </p:nvSpPr>
        <p:spPr>
          <a:xfrm>
            <a:off x="389436" y="1447800"/>
            <a:ext cx="8382000" cy="3533275"/>
          </a:xfrm>
        </p:spPr>
        <p:txBody>
          <a:bodyPr/>
          <a:lstStyle/>
          <a:p>
            <a:pPr marL="0" indent="0">
              <a:buNone/>
            </a:pPr>
            <a:r>
              <a:rPr lang="en-US" sz="2000" dirty="0" smtClean="0">
                <a:gradFill>
                  <a:gsLst>
                    <a:gs pos="0">
                      <a:schemeClr val="tx1"/>
                    </a:gs>
                    <a:gs pos="100000">
                      <a:schemeClr val="tx1"/>
                    </a:gs>
                  </a:gsLst>
                  <a:lin ang="5400000" scaled="0"/>
                </a:gradFill>
              </a:rPr>
              <a:t>Congratulations on your Windows Azure Educator Grant!</a:t>
            </a:r>
          </a:p>
          <a:p>
            <a:pPr marL="0" indent="0">
              <a:buNone/>
            </a:pPr>
            <a:endParaRPr lang="en-US" sz="2000" dirty="0" smtClean="0">
              <a:gradFill>
                <a:gsLst>
                  <a:gs pos="0">
                    <a:schemeClr val="tx1"/>
                  </a:gs>
                  <a:gs pos="100000">
                    <a:schemeClr val="tx1"/>
                  </a:gs>
                </a:gsLst>
                <a:lin ang="5400000" scaled="0"/>
              </a:gradFill>
            </a:endParaRPr>
          </a:p>
          <a:p>
            <a:pPr marL="0" indent="0">
              <a:buNone/>
            </a:pPr>
            <a:r>
              <a:rPr lang="en-US" sz="2000" dirty="0" smtClean="0">
                <a:gradFill>
                  <a:gsLst>
                    <a:gs pos="0">
                      <a:schemeClr val="tx1"/>
                    </a:gs>
                    <a:gs pos="100000">
                      <a:schemeClr val="tx1"/>
                    </a:gs>
                  </a:gsLst>
                  <a:lin ang="5400000" scaled="0"/>
                </a:gradFill>
              </a:rPr>
              <a:t>The </a:t>
            </a:r>
            <a:r>
              <a:rPr lang="en-US" sz="2000" dirty="0">
                <a:gradFill>
                  <a:gsLst>
                    <a:gs pos="0">
                      <a:schemeClr val="tx1"/>
                    </a:gs>
                    <a:gs pos="100000">
                      <a:schemeClr val="tx1"/>
                    </a:gs>
                  </a:gsLst>
                  <a:lin ang="5400000" scaled="0"/>
                </a:gradFill>
              </a:rPr>
              <a:t>following slides offer a step-by-step guidance on how to redeem your Windows Azure </a:t>
            </a:r>
            <a:r>
              <a:rPr lang="en-US" sz="2000" dirty="0" smtClean="0">
                <a:gradFill>
                  <a:gsLst>
                    <a:gs pos="0">
                      <a:schemeClr val="tx1"/>
                    </a:gs>
                    <a:gs pos="100000">
                      <a:schemeClr val="tx1"/>
                    </a:gs>
                  </a:gsLst>
                  <a:lin ang="5400000" scaled="0"/>
                </a:gradFill>
              </a:rPr>
              <a:t>platform academic pass</a:t>
            </a:r>
            <a:r>
              <a:rPr lang="en-US" sz="2000" dirty="0">
                <a:gradFill>
                  <a:gsLst>
                    <a:gs pos="0">
                      <a:schemeClr val="tx1"/>
                    </a:gs>
                    <a:gs pos="100000">
                      <a:schemeClr val="tx1"/>
                    </a:gs>
                  </a:gsLst>
                  <a:lin ang="5400000" scaled="0"/>
                </a:gradFill>
              </a:rPr>
              <a:t>.</a:t>
            </a:r>
          </a:p>
          <a:p>
            <a:pPr marL="0" indent="0">
              <a:buNone/>
            </a:pPr>
            <a:endParaRPr lang="en-US" sz="2000" dirty="0">
              <a:gradFill>
                <a:gsLst>
                  <a:gs pos="0">
                    <a:schemeClr val="tx1"/>
                  </a:gs>
                  <a:gs pos="100000">
                    <a:schemeClr val="tx1"/>
                  </a:gs>
                </a:gsLst>
                <a:lin ang="5400000" scaled="0"/>
              </a:gradFill>
            </a:endParaRPr>
          </a:p>
          <a:p>
            <a:pPr marL="0" indent="0">
              <a:buNone/>
            </a:pPr>
            <a:r>
              <a:rPr lang="en-US" sz="2000" dirty="0">
                <a:gradFill>
                  <a:gsLst>
                    <a:gs pos="0">
                      <a:schemeClr val="tx1"/>
                    </a:gs>
                    <a:gs pos="100000">
                      <a:schemeClr val="tx1"/>
                    </a:gs>
                  </a:gsLst>
                  <a:lin ang="5400000" scaled="0"/>
                </a:gradFill>
              </a:rPr>
              <a:t>Please have your 12 character pass code ready when you start the process.</a:t>
            </a:r>
          </a:p>
          <a:p>
            <a:pPr marL="0" indent="0">
              <a:buNone/>
            </a:pPr>
            <a:endParaRPr lang="en-US" sz="2000" dirty="0">
              <a:gradFill>
                <a:gsLst>
                  <a:gs pos="0">
                    <a:schemeClr val="tx1"/>
                  </a:gs>
                  <a:gs pos="100000">
                    <a:schemeClr val="tx1"/>
                  </a:gs>
                </a:gsLst>
                <a:lin ang="5400000" scaled="0"/>
              </a:gradFill>
            </a:endParaRPr>
          </a:p>
          <a:p>
            <a:pPr marL="0" indent="0">
              <a:buNone/>
            </a:pPr>
            <a:r>
              <a:rPr lang="en-US" sz="2000" dirty="0">
                <a:gradFill>
                  <a:gsLst>
                    <a:gs pos="0">
                      <a:schemeClr val="tx1"/>
                    </a:gs>
                    <a:gs pos="100000">
                      <a:schemeClr val="tx1"/>
                    </a:gs>
                  </a:gsLst>
                  <a:lin ang="5400000" scaled="0"/>
                </a:gradFill>
              </a:rPr>
              <a:t>We hope you will enjoy your experience with the Windows Azure </a:t>
            </a:r>
            <a:r>
              <a:rPr lang="en-US" sz="2000" dirty="0" smtClean="0">
                <a:gradFill>
                  <a:gsLst>
                    <a:gs pos="0">
                      <a:schemeClr val="tx1"/>
                    </a:gs>
                    <a:gs pos="100000">
                      <a:schemeClr val="tx1"/>
                    </a:gs>
                  </a:gsLst>
                  <a:lin ang="5400000" scaled="0"/>
                </a:gradFill>
              </a:rPr>
              <a:t>platform. </a:t>
            </a:r>
            <a:endParaRPr lang="en-US" sz="2000" dirty="0">
              <a:gradFill>
                <a:gsLst>
                  <a:gs pos="0">
                    <a:schemeClr val="tx1"/>
                  </a:gs>
                  <a:gs pos="100000">
                    <a:schemeClr val="tx1"/>
                  </a:gs>
                </a:gsLst>
                <a:lin ang="5400000" scaled="0"/>
              </a:gradFill>
            </a:endParaRPr>
          </a:p>
          <a:p>
            <a:pPr marL="0" indent="0">
              <a:buNone/>
            </a:pPr>
            <a:endParaRPr lang="en-US" sz="2000" dirty="0">
              <a:gradFill>
                <a:gsLst>
                  <a:gs pos="0">
                    <a:schemeClr val="tx1"/>
                  </a:gs>
                  <a:gs pos="100000">
                    <a:schemeClr val="tx1"/>
                  </a:gs>
                </a:gsLst>
                <a:lin ang="5400000" scaled="0"/>
              </a:gradFill>
            </a:endParaRPr>
          </a:p>
          <a:p>
            <a:pPr marL="0" indent="0">
              <a:buNone/>
            </a:pPr>
            <a:r>
              <a:rPr lang="en-US" sz="1600" dirty="0" smtClean="0">
                <a:gradFill>
                  <a:gsLst>
                    <a:gs pos="0">
                      <a:schemeClr val="tx1"/>
                    </a:gs>
                    <a:gs pos="100000">
                      <a:schemeClr val="tx1"/>
                    </a:gs>
                  </a:gsLst>
                  <a:lin ang="5400000" scaled="0"/>
                </a:gradFill>
              </a:rPr>
              <a:t>Windows </a:t>
            </a:r>
            <a:r>
              <a:rPr lang="en-US" sz="1600" dirty="0">
                <a:gradFill>
                  <a:gsLst>
                    <a:gs pos="0">
                      <a:schemeClr val="tx1"/>
                    </a:gs>
                    <a:gs pos="100000">
                      <a:schemeClr val="tx1"/>
                    </a:gs>
                  </a:gsLst>
                  <a:lin ang="5400000" scaled="0"/>
                </a:gradFill>
              </a:rPr>
              <a:t>Azure in Education Team</a:t>
            </a:r>
            <a:endParaRPr lang="en-US" sz="2400" dirty="0">
              <a:gradFill>
                <a:gsLst>
                  <a:gs pos="0">
                    <a:schemeClr val="tx1"/>
                  </a:gs>
                  <a:gs pos="100000">
                    <a:schemeClr val="tx1"/>
                  </a:gs>
                </a:gsLst>
                <a:lin ang="5400000" scaled="0"/>
              </a:gradFill>
            </a:endParaRPr>
          </a:p>
          <a:p>
            <a:pPr marL="0" indent="0">
              <a:buNone/>
            </a:pPr>
            <a:endParaRPr lang="en-US" sz="20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73167708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553998"/>
          </a:xfrm>
        </p:spPr>
        <p:txBody>
          <a:bodyPr/>
          <a:lstStyle/>
          <a:p>
            <a:r>
              <a:rPr lang="en-US" sz="4000" dirty="0"/>
              <a:t>Step #1 – Ensure email won’t be </a:t>
            </a:r>
            <a:r>
              <a:rPr lang="en-US" sz="4000" dirty="0" smtClean="0"/>
              <a:t>blocked</a:t>
            </a:r>
            <a:endParaRPr lang="en-US" sz="4000" dirty="0"/>
          </a:p>
        </p:txBody>
      </p:sp>
      <p:sp>
        <p:nvSpPr>
          <p:cNvPr id="3" name="Text Placeholder 2"/>
          <p:cNvSpPr>
            <a:spLocks noGrp="1"/>
          </p:cNvSpPr>
          <p:nvPr>
            <p:ph type="body" sz="quarter" idx="4294967295"/>
          </p:nvPr>
        </p:nvSpPr>
        <p:spPr>
          <a:xfrm>
            <a:off x="457200" y="1524000"/>
            <a:ext cx="8077200" cy="1828800"/>
          </a:xfrm>
        </p:spPr>
        <p:txBody>
          <a:bodyPr/>
          <a:lstStyle/>
          <a:p>
            <a:pPr marL="0" indent="0">
              <a:buNone/>
            </a:pPr>
            <a:r>
              <a:rPr lang="en-US" sz="2800" dirty="0">
                <a:gradFill>
                  <a:gsLst>
                    <a:gs pos="0">
                      <a:schemeClr val="tx1"/>
                    </a:gs>
                    <a:gs pos="100000">
                      <a:schemeClr val="tx1"/>
                    </a:gs>
                  </a:gsLst>
                  <a:lin ang="5400000" scaled="0"/>
                </a:gradFill>
              </a:rPr>
              <a:t>Add </a:t>
            </a:r>
            <a:r>
              <a:rPr lang="en-US" sz="2800" dirty="0">
                <a:hlinkClick r:id="rId3"/>
              </a:rPr>
              <a:t>admin@windowsazurepassadmin.com</a:t>
            </a:r>
            <a:r>
              <a:rPr lang="en-US" sz="2800" dirty="0"/>
              <a:t> </a:t>
            </a:r>
            <a:r>
              <a:rPr lang="en-US" sz="2800" dirty="0">
                <a:gradFill>
                  <a:gsLst>
                    <a:gs pos="0">
                      <a:schemeClr val="tx1"/>
                    </a:gs>
                    <a:gs pos="100000">
                      <a:schemeClr val="tx1"/>
                    </a:gs>
                  </a:gsLst>
                  <a:lin ang="5400000" scaled="0"/>
                </a:gradFill>
              </a:rPr>
              <a:t>to your email contact list to ensure all email communications are not blocked by your SPAM/Junk filters</a:t>
            </a:r>
            <a:r>
              <a:rPr lang="en-US" sz="2800" dirty="0" smtClean="0">
                <a:gradFill>
                  <a:gsLst>
                    <a:gs pos="0">
                      <a:schemeClr val="tx1"/>
                    </a:gs>
                    <a:gs pos="100000">
                      <a:schemeClr val="tx1"/>
                    </a:gs>
                  </a:gsLst>
                  <a:lin ang="5400000" scaled="0"/>
                </a:gradFill>
              </a:rPr>
              <a:t>.</a:t>
            </a:r>
          </a:p>
        </p:txBody>
      </p:sp>
    </p:spTree>
    <p:extLst>
      <p:ext uri="{BB962C8B-B14F-4D97-AF65-F5344CB8AC3E}">
        <p14:creationId xmlns:p14="http://schemas.microsoft.com/office/powerpoint/2010/main" val="148511552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1052596"/>
          </a:xfrm>
        </p:spPr>
        <p:txBody>
          <a:bodyPr/>
          <a:lstStyle/>
          <a:p>
            <a:r>
              <a:rPr lang="en-US" sz="4000" dirty="0"/>
              <a:t>Step #2 </a:t>
            </a:r>
            <a:r>
              <a:rPr lang="en-US" sz="4000" dirty="0" smtClean="0"/>
              <a:t>- </a:t>
            </a:r>
            <a:r>
              <a:rPr lang="en-US" sz="4000" dirty="0"/>
              <a:t>Redeem Your </a:t>
            </a:r>
            <a:r>
              <a:rPr lang="en-US" sz="4000" dirty="0" smtClean="0"/>
              <a:t>Pass</a:t>
            </a:r>
            <a:r>
              <a:rPr lang="en-US" sz="3600" dirty="0" smtClean="0"/>
              <a:t/>
            </a:r>
            <a:br>
              <a:rPr lang="en-US" sz="3600" dirty="0" smtClean="0"/>
            </a:br>
            <a:r>
              <a:rPr lang="en-US" sz="3600" dirty="0" smtClean="0"/>
              <a:t>Go to www.WindowsAzurePass.com/azureu</a:t>
            </a:r>
            <a:endParaRPr lang="en-US" sz="3600" dirty="0"/>
          </a:p>
        </p:txBody>
      </p:sp>
      <p:sp>
        <p:nvSpPr>
          <p:cNvPr id="3" name="Text Placeholder 2"/>
          <p:cNvSpPr>
            <a:spLocks noGrp="1"/>
          </p:cNvSpPr>
          <p:nvPr>
            <p:ph type="body" sz="quarter" idx="4294967295"/>
          </p:nvPr>
        </p:nvSpPr>
        <p:spPr>
          <a:xfrm>
            <a:off x="5943600" y="1524000"/>
            <a:ext cx="3048000" cy="4899803"/>
          </a:xfrm>
        </p:spPr>
        <p:txBody>
          <a:bodyPr/>
          <a:lstStyle/>
          <a:p>
            <a:pPr marL="0" indent="0">
              <a:buNone/>
            </a:pPr>
            <a:r>
              <a:rPr lang="en-US" sz="1600" dirty="0" smtClean="0">
                <a:solidFill>
                  <a:schemeClr val="tx1"/>
                </a:solidFill>
              </a:rPr>
              <a:t>Includes </a:t>
            </a:r>
            <a:r>
              <a:rPr lang="en-US" sz="1600" dirty="0">
                <a:solidFill>
                  <a:schemeClr val="tx1"/>
                </a:solidFill>
              </a:rPr>
              <a:t>the following resources:</a:t>
            </a:r>
          </a:p>
          <a:p>
            <a:pPr marL="0" indent="0">
              <a:buNone/>
            </a:pPr>
            <a:r>
              <a:rPr lang="en-US" sz="1600" b="1" dirty="0">
                <a:solidFill>
                  <a:schemeClr val="tx1"/>
                </a:solidFill>
              </a:rPr>
              <a:t>Windows Azure</a:t>
            </a:r>
          </a:p>
          <a:p>
            <a:pPr marL="168275" indent="-168275"/>
            <a:r>
              <a:rPr lang="en-US" sz="1600" dirty="0">
                <a:solidFill>
                  <a:schemeClr val="tx1"/>
                </a:solidFill>
              </a:rPr>
              <a:t>2</a:t>
            </a:r>
            <a:r>
              <a:rPr lang="en-US" sz="1600" dirty="0" smtClean="0">
                <a:solidFill>
                  <a:schemeClr val="tx1"/>
                </a:solidFill>
              </a:rPr>
              <a:t> </a:t>
            </a:r>
            <a:r>
              <a:rPr lang="en-US" sz="1600" dirty="0">
                <a:solidFill>
                  <a:schemeClr val="tx1"/>
                </a:solidFill>
              </a:rPr>
              <a:t>small compute instances</a:t>
            </a:r>
          </a:p>
          <a:p>
            <a:pPr marL="168275" indent="-168275"/>
            <a:r>
              <a:rPr lang="en-US" sz="1600" dirty="0" smtClean="0">
                <a:solidFill>
                  <a:schemeClr val="tx1"/>
                </a:solidFill>
              </a:rPr>
              <a:t>35GB </a:t>
            </a:r>
            <a:r>
              <a:rPr lang="en-US" sz="1600" dirty="0">
                <a:solidFill>
                  <a:schemeClr val="tx1"/>
                </a:solidFill>
              </a:rPr>
              <a:t>of storage</a:t>
            </a:r>
          </a:p>
          <a:p>
            <a:pPr marL="168275" indent="-168275"/>
            <a:r>
              <a:rPr lang="en-US" sz="1600" dirty="0" smtClean="0">
                <a:solidFill>
                  <a:schemeClr val="tx1"/>
                </a:solidFill>
              </a:rPr>
              <a:t>50,000,000 </a:t>
            </a:r>
            <a:r>
              <a:rPr lang="en-US" sz="1600" dirty="0">
                <a:solidFill>
                  <a:schemeClr val="tx1"/>
                </a:solidFill>
              </a:rPr>
              <a:t>storage </a:t>
            </a:r>
            <a:r>
              <a:rPr lang="en-US" sz="1600" dirty="0" smtClean="0">
                <a:solidFill>
                  <a:schemeClr val="tx1"/>
                </a:solidFill>
              </a:rPr>
              <a:t>transactions</a:t>
            </a:r>
          </a:p>
          <a:p>
            <a:pPr marL="168275" indent="-168275"/>
            <a:r>
              <a:rPr lang="en-US" sz="1600" dirty="0" smtClean="0">
                <a:solidFill>
                  <a:schemeClr val="tx1"/>
                </a:solidFill>
              </a:rPr>
              <a:t>10 Shared </a:t>
            </a:r>
            <a:r>
              <a:rPr lang="en-US" sz="1600" dirty="0" err="1" smtClean="0">
                <a:solidFill>
                  <a:schemeClr val="tx1"/>
                </a:solidFill>
              </a:rPr>
              <a:t>WebSites</a:t>
            </a:r>
            <a:endParaRPr lang="en-US" sz="1600" dirty="0" smtClean="0">
              <a:solidFill>
                <a:schemeClr val="tx1"/>
              </a:solidFill>
            </a:endParaRPr>
          </a:p>
          <a:p>
            <a:pPr marL="168275" indent="-168275"/>
            <a:r>
              <a:rPr lang="en-US" sz="1600" dirty="0" smtClean="0">
                <a:solidFill>
                  <a:schemeClr val="tx1"/>
                </a:solidFill>
              </a:rPr>
              <a:t>10 Shared Mobile Services</a:t>
            </a:r>
            <a:endParaRPr lang="en-US" sz="1600" dirty="0">
              <a:solidFill>
                <a:schemeClr val="tx1"/>
              </a:solidFill>
            </a:endParaRPr>
          </a:p>
          <a:p>
            <a:pPr marL="0" indent="0">
              <a:buNone/>
            </a:pPr>
            <a:r>
              <a:rPr lang="en-US" sz="1600" b="1" dirty="0">
                <a:solidFill>
                  <a:schemeClr val="tx1"/>
                </a:solidFill>
              </a:rPr>
              <a:t>SQL Azure </a:t>
            </a:r>
          </a:p>
          <a:p>
            <a:pPr marL="168275" indent="-168275"/>
            <a:r>
              <a:rPr lang="en-US" sz="1600" dirty="0">
                <a:solidFill>
                  <a:schemeClr val="tx1"/>
                </a:solidFill>
              </a:rPr>
              <a:t>Two 1GB Web Edition database</a:t>
            </a:r>
          </a:p>
          <a:p>
            <a:pPr marL="0" indent="0">
              <a:buNone/>
            </a:pPr>
            <a:r>
              <a:rPr lang="en-US" sz="1600" b="1" dirty="0">
                <a:solidFill>
                  <a:schemeClr val="tx1"/>
                </a:solidFill>
              </a:rPr>
              <a:t>AppFabric</a:t>
            </a:r>
          </a:p>
          <a:p>
            <a:pPr marL="168275" indent="-168275"/>
            <a:r>
              <a:rPr lang="en-US" sz="1600" dirty="0" smtClean="0">
                <a:solidFill>
                  <a:schemeClr val="tx1"/>
                </a:solidFill>
              </a:rPr>
              <a:t>750 Service Bus Relay hours</a:t>
            </a:r>
            <a:endParaRPr lang="en-US" sz="1600" dirty="0">
              <a:solidFill>
                <a:schemeClr val="tx1"/>
              </a:solidFill>
            </a:endParaRPr>
          </a:p>
          <a:p>
            <a:pPr marL="168275" indent="-168275"/>
            <a:r>
              <a:rPr lang="en-US" sz="1600" dirty="0" smtClean="0">
                <a:solidFill>
                  <a:schemeClr val="tx1"/>
                </a:solidFill>
              </a:rPr>
              <a:t>250,000 </a:t>
            </a:r>
            <a:r>
              <a:rPr lang="en-US" sz="1600" dirty="0">
                <a:solidFill>
                  <a:schemeClr val="tx1"/>
                </a:solidFill>
              </a:rPr>
              <a:t>Service Bus M</a:t>
            </a:r>
            <a:r>
              <a:rPr lang="en-US" sz="1600" dirty="0" smtClean="0">
                <a:solidFill>
                  <a:schemeClr val="tx1"/>
                </a:solidFill>
              </a:rPr>
              <a:t>essages</a:t>
            </a:r>
            <a:endParaRPr lang="en-US" sz="1600" dirty="0">
              <a:solidFill>
                <a:schemeClr val="tx1"/>
              </a:solidFill>
            </a:endParaRPr>
          </a:p>
          <a:p>
            <a:pPr marL="0" indent="0">
              <a:buNone/>
            </a:pPr>
            <a:r>
              <a:rPr lang="en-US" sz="1600" b="1" dirty="0">
                <a:solidFill>
                  <a:schemeClr val="tx1"/>
                </a:solidFill>
              </a:rPr>
              <a:t>Data Transfers </a:t>
            </a:r>
            <a:endParaRPr lang="en-US" sz="1600" b="1" dirty="0" smtClean="0">
              <a:solidFill>
                <a:schemeClr val="tx1"/>
              </a:solidFill>
            </a:endParaRPr>
          </a:p>
          <a:p>
            <a:pPr marL="168275" indent="-168275"/>
            <a:r>
              <a:rPr lang="en-US" sz="1600" dirty="0" smtClean="0">
                <a:solidFill>
                  <a:schemeClr val="tx1"/>
                </a:solidFill>
              </a:rPr>
              <a:t>8 GB in</a:t>
            </a:r>
          </a:p>
          <a:p>
            <a:pPr marL="168275" indent="-168275"/>
            <a:r>
              <a:rPr lang="en-US" sz="1600" dirty="0" smtClean="0">
                <a:solidFill>
                  <a:schemeClr val="tx1"/>
                </a:solidFill>
              </a:rPr>
              <a:t>8 </a:t>
            </a:r>
            <a:r>
              <a:rPr lang="en-US" sz="1600" dirty="0">
                <a:solidFill>
                  <a:schemeClr val="tx1"/>
                </a:solidFill>
              </a:rPr>
              <a:t>GB out</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5385526" cy="457200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04500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553998"/>
          </a:xfrm>
        </p:spPr>
        <p:txBody>
          <a:bodyPr/>
          <a:lstStyle/>
          <a:p>
            <a:r>
              <a:rPr lang="en-US" sz="4000" dirty="0"/>
              <a:t>Step #2 </a:t>
            </a:r>
            <a:r>
              <a:rPr lang="en-US" sz="4000" dirty="0" smtClean="0"/>
              <a:t>– Sign in</a:t>
            </a:r>
            <a:endParaRPr lang="en-US" sz="36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6362700" cy="457200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7963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553998"/>
          </a:xfrm>
        </p:spPr>
        <p:txBody>
          <a:bodyPr/>
          <a:lstStyle/>
          <a:p>
            <a:r>
              <a:rPr lang="en-US" sz="4000" dirty="0" smtClean="0"/>
              <a:t>Step </a:t>
            </a:r>
            <a:r>
              <a:rPr lang="en-US" sz="4000" dirty="0"/>
              <a:t>#3 – Register and redeem your code</a:t>
            </a:r>
            <a:endParaRPr lang="en-US" sz="3600" dirty="0"/>
          </a:p>
        </p:txBody>
      </p:sp>
      <p:sp>
        <p:nvSpPr>
          <p:cNvPr id="3" name="Text Placeholder 2"/>
          <p:cNvSpPr>
            <a:spLocks noGrp="1"/>
          </p:cNvSpPr>
          <p:nvPr>
            <p:ph type="body" sz="quarter" idx="4294967295"/>
          </p:nvPr>
        </p:nvSpPr>
        <p:spPr>
          <a:xfrm>
            <a:off x="5867400" y="1596545"/>
            <a:ext cx="2667000" cy="3274743"/>
          </a:xfrm>
        </p:spPr>
        <p:txBody>
          <a:bodyPr/>
          <a:lstStyle/>
          <a:p>
            <a:pPr marL="0" indent="0">
              <a:buNone/>
            </a:pPr>
            <a:r>
              <a:rPr lang="en-US" sz="1600" b="1" dirty="0">
                <a:solidFill>
                  <a:schemeClr val="tx1"/>
                </a:solidFill>
              </a:rPr>
              <a:t>PLEASE NOTE:</a:t>
            </a:r>
          </a:p>
          <a:p>
            <a:pPr marL="166688" indent="-166688"/>
            <a:r>
              <a:rPr lang="en-US" sz="1600" dirty="0">
                <a:solidFill>
                  <a:schemeClr val="tx1"/>
                </a:solidFill>
              </a:rPr>
              <a:t>Pass  is valid for </a:t>
            </a:r>
            <a:r>
              <a:rPr lang="en-US" sz="1600" dirty="0" smtClean="0">
                <a:solidFill>
                  <a:schemeClr val="tx1"/>
                </a:solidFill>
              </a:rPr>
              <a:t>150 </a:t>
            </a:r>
            <a:r>
              <a:rPr lang="en-US" sz="1600" dirty="0">
                <a:solidFill>
                  <a:schemeClr val="tx1"/>
                </a:solidFill>
              </a:rPr>
              <a:t>Days from the date when your account is activated.</a:t>
            </a:r>
          </a:p>
          <a:p>
            <a:pPr marL="166688" indent="-166688"/>
            <a:r>
              <a:rPr lang="en-US" sz="1600" b="1" dirty="0">
                <a:solidFill>
                  <a:srgbClr val="FF0000"/>
                </a:solidFill>
              </a:rPr>
              <a:t>All DATA is WIPED </a:t>
            </a:r>
            <a:r>
              <a:rPr lang="en-US" sz="1600" dirty="0">
                <a:solidFill>
                  <a:schemeClr val="tx1"/>
                </a:solidFill>
              </a:rPr>
              <a:t>at end of </a:t>
            </a:r>
            <a:r>
              <a:rPr lang="en-US" sz="1600" dirty="0" smtClean="0">
                <a:solidFill>
                  <a:schemeClr val="tx1"/>
                </a:solidFill>
              </a:rPr>
              <a:t>150 </a:t>
            </a:r>
            <a:r>
              <a:rPr lang="en-US" sz="1600" dirty="0">
                <a:solidFill>
                  <a:schemeClr val="tx1"/>
                </a:solidFill>
              </a:rPr>
              <a:t>Days</a:t>
            </a:r>
          </a:p>
          <a:p>
            <a:pPr marL="166688" indent="-166688"/>
            <a:r>
              <a:rPr lang="en-US" sz="1600" dirty="0">
                <a:solidFill>
                  <a:schemeClr val="tx1"/>
                </a:solidFill>
              </a:rPr>
              <a:t>Reminder/expiration warning emails will be sent </a:t>
            </a:r>
          </a:p>
          <a:p>
            <a:pPr marL="569913" lvl="1" indent="-166688"/>
            <a:r>
              <a:rPr lang="en-US" sz="1600" dirty="0">
                <a:solidFill>
                  <a:schemeClr val="tx1"/>
                </a:solidFill>
              </a:rPr>
              <a:t>T-15 days</a:t>
            </a:r>
          </a:p>
          <a:p>
            <a:pPr marL="569913" lvl="1" indent="-166688"/>
            <a:r>
              <a:rPr lang="en-US" sz="1600" dirty="0">
                <a:solidFill>
                  <a:schemeClr val="tx1"/>
                </a:solidFill>
              </a:rPr>
              <a:t>T-10 days</a:t>
            </a:r>
          </a:p>
          <a:p>
            <a:pPr marL="569913" lvl="1" indent="-166688"/>
            <a:r>
              <a:rPr lang="en-US" sz="1600" dirty="0">
                <a:solidFill>
                  <a:schemeClr val="tx1"/>
                </a:solidFill>
              </a:rPr>
              <a:t>T-3 day</a:t>
            </a:r>
          </a:p>
          <a:p>
            <a:pPr marL="569913" lvl="1" indent="-166688"/>
            <a:r>
              <a:rPr lang="en-US" sz="1600" dirty="0">
                <a:solidFill>
                  <a:schemeClr val="tx1"/>
                </a:solidFill>
              </a:rPr>
              <a:t>T-1 day</a:t>
            </a:r>
          </a:p>
          <a:p>
            <a:pPr marL="0" indent="0">
              <a:buNone/>
            </a:pPr>
            <a:endParaRPr lang="en-US" sz="1600" dirty="0">
              <a:solidFill>
                <a:schemeClr val="tx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54480"/>
            <a:ext cx="5542722" cy="393192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3065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553998"/>
          </a:xfrm>
        </p:spPr>
        <p:txBody>
          <a:bodyPr/>
          <a:lstStyle/>
          <a:p>
            <a:r>
              <a:rPr lang="en-US" sz="4000" dirty="0"/>
              <a:t>Step </a:t>
            </a:r>
            <a:r>
              <a:rPr lang="en-US" sz="4000" dirty="0" smtClean="0"/>
              <a:t>#4 </a:t>
            </a:r>
            <a:r>
              <a:rPr lang="en-US" sz="4000" dirty="0"/>
              <a:t>– Accept Terms of Use</a:t>
            </a:r>
            <a:endParaRPr lang="en-US" sz="3600" dirty="0"/>
          </a:p>
        </p:txBody>
      </p:sp>
      <p:sp>
        <p:nvSpPr>
          <p:cNvPr id="6" name="Text Placeholder 2"/>
          <p:cNvSpPr txBox="1">
            <a:spLocks/>
          </p:cNvSpPr>
          <p:nvPr/>
        </p:nvSpPr>
        <p:spPr>
          <a:xfrm>
            <a:off x="5029200" y="1353979"/>
            <a:ext cx="3242332" cy="246221"/>
          </a:xfrm>
          <a:prstGeom prst="rect">
            <a:avLst/>
          </a:prstGeom>
          <a:ln>
            <a:headEnd type="none" w="med" len="med"/>
            <a:tailEnd type="none" w="med" len="med"/>
          </a:ln>
          <a:effectLst>
            <a:innerShdw blurRad="127000" dir="11220000">
              <a:prstClr val="black">
                <a:alpha val="50000"/>
              </a:prstClr>
            </a:innerShdw>
          </a:effectLst>
          <a:scene3d>
            <a:camera prst="orthographicFront"/>
            <a:lightRig rig="threePt" dir="tl"/>
          </a:scene3d>
          <a:sp3d prstMaterial="matte"/>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1600" spc="-5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Successful Registration Page</a:t>
            </a:r>
            <a:endParaRPr lang="en-US" dirty="0"/>
          </a:p>
        </p:txBody>
      </p:sp>
      <p:sp>
        <p:nvSpPr>
          <p:cNvPr id="7" name="Text Placeholder 2"/>
          <p:cNvSpPr txBox="1">
            <a:spLocks/>
          </p:cNvSpPr>
          <p:nvPr/>
        </p:nvSpPr>
        <p:spPr>
          <a:xfrm>
            <a:off x="610282" y="1353979"/>
            <a:ext cx="3242332" cy="246221"/>
          </a:xfrm>
          <a:prstGeom prst="rect">
            <a:avLst/>
          </a:prstGeom>
          <a:ln>
            <a:headEnd type="none" w="med" len="med"/>
            <a:tailEnd type="none" w="med" len="med"/>
          </a:ln>
          <a:effectLst>
            <a:innerShdw blurRad="127000" dir="11220000">
              <a:prstClr val="black">
                <a:alpha val="50000"/>
              </a:prstClr>
            </a:innerShdw>
          </a:effectLst>
          <a:scene3d>
            <a:camera prst="orthographicFront"/>
            <a:lightRig rig="threePt" dir="tl"/>
          </a:scene3d>
          <a:sp3d prstMaterial="matte"/>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1600" spc="-5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Terms of Use Agreement Page</a:t>
            </a:r>
            <a:endParaRPr lang="en-US" dirty="0"/>
          </a:p>
        </p:txBody>
      </p: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9596"/>
          <a:stretch/>
        </p:blipFill>
        <p:spPr bwMode="auto">
          <a:xfrm>
            <a:off x="152400" y="1981199"/>
            <a:ext cx="4202323" cy="237744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491" b="13086"/>
          <a:stretch/>
        </p:blipFill>
        <p:spPr bwMode="auto">
          <a:xfrm>
            <a:off x="4419600" y="1981200"/>
            <a:ext cx="4615404" cy="237744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611960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498598"/>
          </a:xfrm>
        </p:spPr>
        <p:txBody>
          <a:bodyPr/>
          <a:lstStyle/>
          <a:p>
            <a:r>
              <a:rPr lang="en-US" sz="3600" dirty="0"/>
              <a:t>Email #1 - Confirmation: Request Received </a:t>
            </a:r>
            <a:endParaRPr lang="en-US" sz="3200" dirty="0"/>
          </a:p>
        </p:txBody>
      </p:sp>
      <p:sp>
        <p:nvSpPr>
          <p:cNvPr id="10" name="Text Placeholder 2"/>
          <p:cNvSpPr txBox="1">
            <a:spLocks/>
          </p:cNvSpPr>
          <p:nvPr/>
        </p:nvSpPr>
        <p:spPr>
          <a:xfrm>
            <a:off x="382588" y="914400"/>
            <a:ext cx="8380412" cy="5638800"/>
          </a:xfrm>
          <a:prstGeom prst="rect">
            <a:avLst/>
          </a:prstGeom>
        </p:spPr>
        <p:txBody>
          <a:bodyPr>
            <a:noAutofit/>
          </a:bodyPr>
          <a:lstStyle>
            <a:lvl1pPr marL="457200" indent="-457200" algn="l" defTabSz="914400" rtl="0" eaLnBrk="1" latinLnBrk="0" hangingPunct="1">
              <a:lnSpc>
                <a:spcPct val="100000"/>
              </a:lnSpc>
              <a:spcBef>
                <a:spcPts val="400"/>
              </a:spcBef>
              <a:spcAft>
                <a:spcPts val="400"/>
              </a:spcAft>
              <a:buClr>
                <a:schemeClr val="accent1"/>
              </a:buClr>
              <a:buFont typeface="Wingdings" pitchFamily="2" charset="2"/>
              <a:buChar char="§"/>
              <a:defRPr sz="2800" kern="1200">
                <a:ln>
                  <a:solidFill>
                    <a:schemeClr val="bg1">
                      <a:alpha val="0"/>
                    </a:schemeClr>
                  </a:solidFill>
                </a:ln>
                <a:solidFill>
                  <a:schemeClr val="tx1"/>
                </a:solidFill>
                <a:latin typeface="+mn-lt"/>
                <a:ea typeface="+mn-ea"/>
                <a:cs typeface="+mn-cs"/>
              </a:defRPr>
            </a:lvl1pPr>
            <a:lvl2pPr marL="860425" indent="-285750" algn="l" defTabSz="914400" rtl="0" eaLnBrk="1" latinLnBrk="0" hangingPunct="1">
              <a:lnSpc>
                <a:spcPct val="100000"/>
              </a:lnSpc>
              <a:spcBef>
                <a:spcPts val="400"/>
              </a:spcBef>
              <a:spcAft>
                <a:spcPts val="400"/>
              </a:spcAft>
              <a:buClr>
                <a:schemeClr val="accent1"/>
              </a:buClr>
              <a:buFont typeface="Wingdings" pitchFamily="2" charset="2"/>
              <a:buChar char="§"/>
              <a:defRPr sz="2400" kern="1200">
                <a:ln>
                  <a:solidFill>
                    <a:schemeClr val="bg1">
                      <a:alpha val="0"/>
                    </a:schemeClr>
                  </a:solidFill>
                </a:ln>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Clr>
                <a:schemeClr val="accent1"/>
              </a:buClr>
              <a:buFont typeface="Wingdings" pitchFamily="2" charset="2"/>
              <a:buChar char="§"/>
              <a:defRPr sz="2000" kern="1200">
                <a:ln>
                  <a:solidFill>
                    <a:schemeClr val="bg1">
                      <a:alpha val="0"/>
                    </a:schemeClr>
                  </a:solidFill>
                </a:ln>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t>Subject: </a:t>
            </a:r>
            <a:r>
              <a:rPr lang="en-US" sz="1100" dirty="0"/>
              <a:t>Windows Azure </a:t>
            </a:r>
            <a:r>
              <a:rPr lang="en-US" sz="1100" dirty="0" smtClean="0"/>
              <a:t>Pass request</a:t>
            </a:r>
          </a:p>
          <a:p>
            <a:pPr marL="0" indent="0">
              <a:buNone/>
            </a:pPr>
            <a:endParaRPr lang="en-US" sz="1100" dirty="0" smtClean="0"/>
          </a:p>
          <a:p>
            <a:pPr marL="0" indent="0">
              <a:buNone/>
            </a:pPr>
            <a:r>
              <a:rPr lang="en-US" sz="1100" dirty="0" smtClean="0"/>
              <a:t>Dear [Name</a:t>
            </a:r>
            <a:r>
              <a:rPr lang="en-US" sz="1100" dirty="0"/>
              <a:t>]</a:t>
            </a:r>
          </a:p>
          <a:p>
            <a:pPr marL="0" indent="0">
              <a:buNone/>
            </a:pPr>
            <a:r>
              <a:rPr lang="en-US" sz="1100" dirty="0" smtClean="0"/>
              <a:t>Thank </a:t>
            </a:r>
            <a:r>
              <a:rPr lang="en-US" sz="1100" dirty="0"/>
              <a:t>you! Your Windows Azure </a:t>
            </a:r>
            <a:r>
              <a:rPr lang="en-US" sz="1100" dirty="0" smtClean="0"/>
              <a:t>Pass request </a:t>
            </a:r>
            <a:r>
              <a:rPr lang="en-US" sz="1100" dirty="0"/>
              <a:t>has been accepted.</a:t>
            </a:r>
          </a:p>
          <a:p>
            <a:pPr marL="0" indent="0">
              <a:buNone/>
            </a:pPr>
            <a:r>
              <a:rPr lang="en-US" sz="1100" dirty="0"/>
              <a:t>You </a:t>
            </a:r>
            <a:r>
              <a:rPr lang="en-US" sz="1100" dirty="0" smtClean="0"/>
              <a:t>should receive your login in 2-3 </a:t>
            </a:r>
            <a:r>
              <a:rPr lang="en-US" sz="1100" dirty="0"/>
              <a:t>business days. If </a:t>
            </a:r>
            <a:r>
              <a:rPr lang="en-US" sz="1100" dirty="0" smtClean="0"/>
              <a:t>you do not receive your login, first try logging into the Windows Azure Management console at </a:t>
            </a:r>
            <a:r>
              <a:rPr lang="en-US" sz="1100" dirty="0" smtClean="0">
                <a:hlinkClick r:id="rId3"/>
              </a:rPr>
              <a:t>www.WindowsAzure.com</a:t>
            </a:r>
            <a:r>
              <a:rPr lang="en-US" sz="1100" dirty="0" smtClean="0"/>
              <a:t> with the Windows LiveID you used when redeeming your pass. If this does not work then please email us at </a:t>
            </a:r>
            <a:r>
              <a:rPr lang="en-US" sz="1100" dirty="0" smtClean="0">
                <a:hlinkClick r:id="rId4"/>
              </a:rPr>
              <a:t>AzureU@microsoft.com</a:t>
            </a:r>
            <a:r>
              <a:rPr lang="en-US" sz="1100" dirty="0" smtClean="0"/>
              <a:t>  with your full name, Windows LiveID, and your Institution name. </a:t>
            </a:r>
          </a:p>
          <a:p>
            <a:pPr marL="0" indent="0">
              <a:buNone/>
            </a:pPr>
            <a:endParaRPr lang="en-US" sz="1100" dirty="0"/>
          </a:p>
          <a:p>
            <a:pPr marL="0" indent="0">
              <a:buNone/>
            </a:pPr>
            <a:r>
              <a:rPr lang="en-US" sz="1100" dirty="0" smtClean="0"/>
              <a:t>In the meantime, feel free to familiarize yourself with the Windows Azure platform so that you can hit the ground running:</a:t>
            </a:r>
          </a:p>
          <a:p>
            <a:pPr>
              <a:buFontTx/>
              <a:buChar char="-"/>
            </a:pPr>
            <a:r>
              <a:rPr lang="en-US" sz="1100" dirty="0" smtClean="0">
                <a:hlinkClick r:id="rId5"/>
              </a:rPr>
              <a:t>Download</a:t>
            </a:r>
            <a:r>
              <a:rPr lang="en-US" sz="1100" dirty="0" smtClean="0"/>
              <a:t> Windows Azure Tools and start building your applications. </a:t>
            </a:r>
          </a:p>
          <a:p>
            <a:pPr>
              <a:buFontTx/>
              <a:buChar char="-"/>
            </a:pPr>
            <a:r>
              <a:rPr lang="en-US" sz="1100" dirty="0" smtClean="0">
                <a:hlinkClick r:id="rId6"/>
              </a:rPr>
              <a:t>Learn</a:t>
            </a:r>
            <a:r>
              <a:rPr lang="en-US" sz="1100" dirty="0" smtClean="0"/>
              <a:t> how to create an ASP.NET application.</a:t>
            </a:r>
          </a:p>
          <a:p>
            <a:pPr>
              <a:buFontTx/>
              <a:buChar char="-"/>
            </a:pPr>
            <a:r>
              <a:rPr lang="en-US" sz="1100" u="sng" dirty="0" smtClean="0">
                <a:hlinkClick r:id="rId7"/>
              </a:rPr>
              <a:t>Explore</a:t>
            </a:r>
            <a:r>
              <a:rPr lang="en-US" sz="1100" dirty="0" smtClean="0"/>
              <a:t> </a:t>
            </a:r>
            <a:r>
              <a:rPr lang="en-US" sz="1100" dirty="0"/>
              <a:t>curriculum resources for Introduction to Cloud Computing</a:t>
            </a:r>
            <a:br>
              <a:rPr lang="en-US" sz="1100" dirty="0"/>
            </a:br>
            <a:r>
              <a:rPr lang="en-US" sz="1100" dirty="0"/>
              <a:t/>
            </a:r>
            <a:br>
              <a:rPr lang="en-US" sz="1100" dirty="0"/>
            </a:br>
            <a:r>
              <a:rPr lang="en-US" sz="1100" dirty="0" smtClean="0">
                <a:hlinkClick r:id="rId8"/>
              </a:rPr>
              <a:t>See</a:t>
            </a:r>
            <a:r>
              <a:rPr lang="en-US" sz="1100" dirty="0" smtClean="0"/>
              <a:t> how to deploy and run your sample application.</a:t>
            </a:r>
          </a:p>
          <a:p>
            <a:pPr marL="0" indent="0">
              <a:buNone/>
            </a:pPr>
            <a:endParaRPr lang="en-US" sz="1100" dirty="0" smtClean="0"/>
          </a:p>
          <a:p>
            <a:pPr marL="0" indent="0">
              <a:buNone/>
            </a:pPr>
            <a:r>
              <a:rPr lang="en-US" sz="1100" dirty="0" smtClean="0"/>
              <a:t>Thank you,</a:t>
            </a:r>
          </a:p>
          <a:p>
            <a:pPr marL="0" indent="0">
              <a:buNone/>
            </a:pPr>
            <a:r>
              <a:rPr lang="en-US" sz="1100" dirty="0" smtClean="0"/>
              <a:t>The Windows Azure in Education Team</a:t>
            </a:r>
            <a:br>
              <a:rPr lang="en-US" sz="1100" dirty="0" smtClean="0"/>
            </a:br>
            <a:r>
              <a:rPr lang="en-US" sz="1100" dirty="0" smtClean="0"/>
              <a:t>AzureU@microsoft.com</a:t>
            </a:r>
          </a:p>
          <a:p>
            <a:pPr marL="0" indent="0">
              <a:buNone/>
            </a:pPr>
            <a:endParaRPr lang="en-US" sz="1100" dirty="0"/>
          </a:p>
          <a:p>
            <a:pPr marL="0" indent="0">
              <a:buNone/>
            </a:pPr>
            <a:r>
              <a:rPr lang="en-US" sz="1100" dirty="0"/>
              <a:t>Review the Windows Azure Pass </a:t>
            </a:r>
            <a:r>
              <a:rPr lang="en-US" sz="1100" dirty="0">
                <a:hlinkClick r:id="rId9"/>
              </a:rPr>
              <a:t>Privacy Policy</a:t>
            </a:r>
            <a:r>
              <a:rPr lang="en-US" sz="1100" dirty="0"/>
              <a:t> and </a:t>
            </a:r>
            <a:r>
              <a:rPr lang="en-US" sz="1100" dirty="0">
                <a:hlinkClick r:id="rId10"/>
              </a:rPr>
              <a:t>Terms of Use</a:t>
            </a:r>
            <a:r>
              <a:rPr lang="en-US" sz="1100" dirty="0"/>
              <a:t>.</a:t>
            </a:r>
          </a:p>
        </p:txBody>
      </p:sp>
    </p:spTree>
    <p:extLst>
      <p:ext uri="{BB962C8B-B14F-4D97-AF65-F5344CB8AC3E}">
        <p14:creationId xmlns:p14="http://schemas.microsoft.com/office/powerpoint/2010/main" val="18220230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1"/>
            <a:ext cx="8380412" cy="498598"/>
          </a:xfrm>
        </p:spPr>
        <p:txBody>
          <a:bodyPr/>
          <a:lstStyle/>
          <a:p>
            <a:r>
              <a:rPr lang="en-US" sz="3600" dirty="0"/>
              <a:t>Email #2 - Account </a:t>
            </a:r>
            <a:r>
              <a:rPr lang="en-US" sz="3600" dirty="0" smtClean="0"/>
              <a:t>Activated (2-3 Days After)</a:t>
            </a:r>
            <a:endParaRPr lang="en-US" sz="3600" dirty="0"/>
          </a:p>
        </p:txBody>
      </p:sp>
      <p:sp>
        <p:nvSpPr>
          <p:cNvPr id="10" name="Text Placeholder 2"/>
          <p:cNvSpPr txBox="1">
            <a:spLocks/>
          </p:cNvSpPr>
          <p:nvPr/>
        </p:nvSpPr>
        <p:spPr>
          <a:xfrm>
            <a:off x="382588" y="914400"/>
            <a:ext cx="8380412" cy="5638800"/>
          </a:xfrm>
          <a:prstGeom prst="rect">
            <a:avLst/>
          </a:prstGeom>
        </p:spPr>
        <p:txBody>
          <a:bodyPr>
            <a:noAutofit/>
          </a:bodyPr>
          <a:lstStyle>
            <a:lvl1pPr marL="457200" indent="-457200" algn="l" defTabSz="914400" rtl="0" eaLnBrk="1" latinLnBrk="0" hangingPunct="1">
              <a:lnSpc>
                <a:spcPct val="100000"/>
              </a:lnSpc>
              <a:spcBef>
                <a:spcPts val="400"/>
              </a:spcBef>
              <a:spcAft>
                <a:spcPts val="400"/>
              </a:spcAft>
              <a:buClr>
                <a:schemeClr val="accent1"/>
              </a:buClr>
              <a:buFont typeface="Wingdings" pitchFamily="2" charset="2"/>
              <a:buChar char="§"/>
              <a:defRPr sz="2800" kern="1200">
                <a:ln>
                  <a:solidFill>
                    <a:schemeClr val="bg1">
                      <a:alpha val="0"/>
                    </a:schemeClr>
                  </a:solidFill>
                </a:ln>
                <a:solidFill>
                  <a:schemeClr val="tx1"/>
                </a:solidFill>
                <a:latin typeface="+mn-lt"/>
                <a:ea typeface="+mn-ea"/>
                <a:cs typeface="+mn-cs"/>
              </a:defRPr>
            </a:lvl1pPr>
            <a:lvl2pPr marL="860425" indent="-285750" algn="l" defTabSz="914400" rtl="0" eaLnBrk="1" latinLnBrk="0" hangingPunct="1">
              <a:lnSpc>
                <a:spcPct val="100000"/>
              </a:lnSpc>
              <a:spcBef>
                <a:spcPts val="400"/>
              </a:spcBef>
              <a:spcAft>
                <a:spcPts val="400"/>
              </a:spcAft>
              <a:buClr>
                <a:schemeClr val="accent1"/>
              </a:buClr>
              <a:buFont typeface="Wingdings" pitchFamily="2" charset="2"/>
              <a:buChar char="§"/>
              <a:defRPr sz="2400" kern="1200">
                <a:ln>
                  <a:solidFill>
                    <a:schemeClr val="bg1">
                      <a:alpha val="0"/>
                    </a:schemeClr>
                  </a:solidFill>
                </a:ln>
                <a:solidFill>
                  <a:schemeClr val="tx1"/>
                </a:solidFill>
                <a:latin typeface="+mn-lt"/>
                <a:ea typeface="+mn-ea"/>
                <a:cs typeface="+mn-cs"/>
              </a:defRPr>
            </a:lvl2pPr>
            <a:lvl3pPr marL="1143000" indent="-228600" algn="l" defTabSz="914400" rtl="0" eaLnBrk="1" latinLnBrk="0" hangingPunct="1">
              <a:lnSpc>
                <a:spcPct val="100000"/>
              </a:lnSpc>
              <a:spcBef>
                <a:spcPts val="400"/>
              </a:spcBef>
              <a:spcAft>
                <a:spcPts val="400"/>
              </a:spcAft>
              <a:buClr>
                <a:schemeClr val="accent1"/>
              </a:buClr>
              <a:buFont typeface="Wingdings" pitchFamily="2" charset="2"/>
              <a:buChar char="§"/>
              <a:defRPr sz="2000" kern="1200">
                <a:ln>
                  <a:solidFill>
                    <a:schemeClr val="bg1">
                      <a:alpha val="0"/>
                    </a:schemeClr>
                  </a:solidFill>
                </a:ln>
                <a:solidFill>
                  <a:schemeClr val="tx1"/>
                </a:solidFill>
                <a:latin typeface="+mn-lt"/>
                <a:ea typeface="+mn-ea"/>
                <a:cs typeface="+mn-cs"/>
              </a:defRPr>
            </a:lvl3pPr>
            <a:lvl4pPr marL="16002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4pPr>
            <a:lvl5pPr marL="2057400" indent="-228600" algn="l" defTabSz="914400" rtl="0" eaLnBrk="1" latinLnBrk="0" hangingPunct="1">
              <a:lnSpc>
                <a:spcPct val="100000"/>
              </a:lnSpc>
              <a:spcBef>
                <a:spcPts val="400"/>
              </a:spcBef>
              <a:spcAft>
                <a:spcPts val="400"/>
              </a:spcAft>
              <a:buClr>
                <a:schemeClr val="accent1"/>
              </a:buClr>
              <a:buFont typeface="Wingdings" pitchFamily="2" charset="2"/>
              <a:buChar char="§"/>
              <a:defRPr sz="1800" kern="1200">
                <a:ln>
                  <a:solidFill>
                    <a:schemeClr val="bg1">
                      <a:alpha val="0"/>
                    </a:schemeClr>
                  </a:solidFill>
                </a:ln>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a:t>Subject: </a:t>
            </a:r>
            <a:r>
              <a:rPr lang="en-US" sz="1100" dirty="0"/>
              <a:t>Your Windows Azure </a:t>
            </a:r>
            <a:r>
              <a:rPr lang="en-US" sz="1100" dirty="0" smtClean="0"/>
              <a:t>Pass </a:t>
            </a:r>
            <a:r>
              <a:rPr lang="en-US" sz="1100" dirty="0"/>
              <a:t>is active!</a:t>
            </a:r>
          </a:p>
          <a:p>
            <a:pPr marL="0" indent="0">
              <a:buNone/>
            </a:pPr>
            <a:endParaRPr lang="en-US" sz="1100" dirty="0" smtClean="0"/>
          </a:p>
          <a:p>
            <a:pPr marL="0" indent="0">
              <a:buNone/>
            </a:pPr>
            <a:r>
              <a:rPr lang="en-US" sz="1100" dirty="0" smtClean="0"/>
              <a:t>Dear </a:t>
            </a:r>
            <a:r>
              <a:rPr lang="en-US" sz="1100" i="1" dirty="0"/>
              <a:t>[name]</a:t>
            </a:r>
          </a:p>
          <a:p>
            <a:pPr marL="0" indent="0">
              <a:buNone/>
            </a:pPr>
            <a:r>
              <a:rPr lang="en-US" sz="1100" dirty="0" smtClean="0"/>
              <a:t>Congratulations</a:t>
            </a:r>
            <a:r>
              <a:rPr lang="en-US" sz="1100" dirty="0"/>
              <a:t>! Your Windows Azure </a:t>
            </a:r>
            <a:r>
              <a:rPr lang="en-US" sz="1100" dirty="0" smtClean="0"/>
              <a:t>Pass </a:t>
            </a:r>
            <a:r>
              <a:rPr lang="en-US" sz="1100" dirty="0"/>
              <a:t>has been activated.</a:t>
            </a:r>
          </a:p>
          <a:p>
            <a:pPr marL="0" indent="0">
              <a:buNone/>
            </a:pPr>
            <a:r>
              <a:rPr lang="en-US" sz="1100" dirty="0"/>
              <a:t>To get started, sign into the </a:t>
            </a:r>
            <a:r>
              <a:rPr lang="en-US" sz="1100" dirty="0">
                <a:hlinkClick r:id="rId3"/>
              </a:rPr>
              <a:t>developer portal</a:t>
            </a:r>
            <a:r>
              <a:rPr lang="en-US" sz="1100" dirty="0"/>
              <a:t> using your Windows Live ID.</a:t>
            </a:r>
          </a:p>
          <a:p>
            <a:pPr marL="0" indent="0">
              <a:buNone/>
            </a:pPr>
            <a:r>
              <a:rPr lang="en-US" sz="1100" dirty="0"/>
              <a:t>If you </a:t>
            </a:r>
            <a:r>
              <a:rPr lang="en-US" sz="1100" dirty="0" smtClean="0"/>
              <a:t>would like to </a:t>
            </a:r>
            <a:r>
              <a:rPr lang="en-US" sz="1100" dirty="0"/>
              <a:t>purchase </a:t>
            </a:r>
            <a:r>
              <a:rPr lang="en-US" sz="1100" dirty="0" smtClean="0"/>
              <a:t>a Windows Azure subscription </a:t>
            </a:r>
            <a:r>
              <a:rPr lang="en-US" sz="1100" dirty="0"/>
              <a:t>please </a:t>
            </a:r>
            <a:r>
              <a:rPr lang="en-US" sz="1100" dirty="0" smtClean="0"/>
              <a:t>visit </a:t>
            </a:r>
            <a:r>
              <a:rPr lang="en-US" sz="1100" dirty="0"/>
              <a:t>{Transition Link(Azure Account)}.</a:t>
            </a:r>
          </a:p>
          <a:p>
            <a:pPr marL="0" indent="0">
              <a:buNone/>
            </a:pPr>
            <a:r>
              <a:rPr lang="en-US" sz="1100" dirty="0"/>
              <a:t>Keep in mind, if you choose not to </a:t>
            </a:r>
            <a:r>
              <a:rPr lang="en-US" sz="1100" dirty="0" smtClean="0"/>
              <a:t>convert your account to a paid subscription your pass will expire on [ExpirationDate</a:t>
            </a:r>
            <a:r>
              <a:rPr lang="en-US" sz="1100" dirty="0"/>
              <a:t>], at which time all of your data will be erased. Please be sure to move any applications or data before your trial expires.</a:t>
            </a:r>
          </a:p>
          <a:p>
            <a:pPr marL="0" indent="0">
              <a:buNone/>
            </a:pPr>
            <a:r>
              <a:rPr lang="en-US" sz="1100" dirty="0"/>
              <a:t>We hope you enjoy your Windows Azure </a:t>
            </a:r>
            <a:r>
              <a:rPr lang="en-US" sz="1100" dirty="0" smtClean="0"/>
              <a:t>experience</a:t>
            </a:r>
            <a:r>
              <a:rPr lang="en-US" sz="1100" dirty="0"/>
              <a:t>.</a:t>
            </a:r>
          </a:p>
          <a:p>
            <a:pPr marL="0" indent="0">
              <a:buNone/>
            </a:pPr>
            <a:endParaRPr lang="en-US" sz="1100" dirty="0" smtClean="0"/>
          </a:p>
          <a:p>
            <a:pPr marL="0" indent="0">
              <a:buNone/>
            </a:pPr>
            <a:r>
              <a:rPr lang="en-US" sz="1100" dirty="0" smtClean="0"/>
              <a:t>Thank you,</a:t>
            </a:r>
          </a:p>
          <a:p>
            <a:pPr marL="0" indent="0">
              <a:buNone/>
            </a:pPr>
            <a:r>
              <a:rPr lang="en-US" sz="1100" dirty="0" smtClean="0"/>
              <a:t>The Windows Azure in Education Team</a:t>
            </a:r>
          </a:p>
          <a:p>
            <a:pPr marL="0" indent="0">
              <a:buNone/>
            </a:pPr>
            <a:r>
              <a:rPr lang="en-US" sz="1100" dirty="0" smtClean="0">
                <a:hlinkClick r:id="rId4"/>
              </a:rPr>
              <a:t>AzureU@microsoft.com</a:t>
            </a:r>
            <a:endParaRPr lang="en-US" sz="1100" dirty="0" smtClean="0"/>
          </a:p>
          <a:p>
            <a:pPr marL="0" indent="0">
              <a:buNone/>
            </a:pPr>
            <a:endParaRPr lang="en-US" sz="1100" dirty="0"/>
          </a:p>
          <a:p>
            <a:pPr marL="0" indent="0">
              <a:buNone/>
            </a:pPr>
            <a:r>
              <a:rPr lang="en-US" sz="1100" dirty="0"/>
              <a:t>Review the Windows Azure Pass </a:t>
            </a:r>
            <a:r>
              <a:rPr lang="en-US" sz="1100" dirty="0">
                <a:hlinkClick r:id="rId5"/>
              </a:rPr>
              <a:t>Privacy Policy</a:t>
            </a:r>
            <a:r>
              <a:rPr lang="en-US" sz="1100" dirty="0"/>
              <a:t> and </a:t>
            </a:r>
            <a:r>
              <a:rPr lang="en-US" sz="1100" dirty="0">
                <a:hlinkClick r:id="rId6"/>
              </a:rPr>
              <a:t>Terms of Use</a:t>
            </a:r>
            <a:r>
              <a:rPr lang="en-US" sz="1100" dirty="0"/>
              <a:t>.</a:t>
            </a:r>
          </a:p>
          <a:p>
            <a:pPr marL="0" indent="0">
              <a:buNone/>
            </a:pPr>
            <a:endParaRPr lang="en-US" sz="1100" dirty="0"/>
          </a:p>
        </p:txBody>
      </p:sp>
    </p:spTree>
    <p:extLst>
      <p:ext uri="{BB962C8B-B14F-4D97-AF65-F5344CB8AC3E}">
        <p14:creationId xmlns:p14="http://schemas.microsoft.com/office/powerpoint/2010/main" val="405098555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Azure_4x3_LightTemplate_v01_WBand">
  <a:themeElements>
    <a:clrScheme name="Windows Azure Light template">
      <a:dk1>
        <a:srgbClr val="292929"/>
      </a:dk1>
      <a:lt1>
        <a:srgbClr val="FFFFFF"/>
      </a:lt1>
      <a:dk2>
        <a:srgbClr val="1288B2"/>
      </a:dk2>
      <a:lt2>
        <a:srgbClr val="B7FDFB"/>
      </a:lt2>
      <a:accent1>
        <a:srgbClr val="B7FDFB"/>
      </a:accent1>
      <a:accent2>
        <a:srgbClr val="FE5815"/>
      </a:accent2>
      <a:accent3>
        <a:srgbClr val="3B3B3B"/>
      </a:accent3>
      <a:accent4>
        <a:srgbClr val="4FD12C"/>
      </a:accent4>
      <a:accent5>
        <a:srgbClr val="DBDBDB"/>
      </a:accent5>
      <a:accent6>
        <a:srgbClr val="DAF40A"/>
      </a:accent6>
      <a:hlink>
        <a:srgbClr val="49C2ED"/>
      </a:hlink>
      <a:folHlink>
        <a:srgbClr val="49C2ED"/>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292929"/>
                </a:gs>
                <a:gs pos="88000">
                  <a:srgbClr val="292929"/>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63489C7C865C498A464DD5EADEA4F8" ma:contentTypeVersion="0" ma:contentTypeDescription="Create a new document." ma:contentTypeScope="" ma:versionID="886784b42c64754ec7a726eb757adca9">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E0E635-05B6-43D5-9307-147B630EB39C}">
  <ds:schemaRefs>
    <ds:schemaRef ds:uri="http://schemas.microsoft.com/sharepoint/v3/contenttype/forms"/>
  </ds:schemaRefs>
</ds:datastoreItem>
</file>

<file path=customXml/itemProps2.xml><?xml version="1.0" encoding="utf-8"?>
<ds:datastoreItem xmlns:ds="http://schemas.openxmlformats.org/officeDocument/2006/customXml" ds:itemID="{B168A1B1-518F-4EAC-A0C8-9EF36EBB809C}">
  <ds:schemaRefs>
    <ds:schemaRef ds:uri="http://purl.org/dc/dcmitype/"/>
    <ds:schemaRef ds:uri="http://www.w3.org/XML/1998/namespace"/>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D6F84D70-4322-4CC4-BD21-D9E0D84B6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6723</TotalTime>
  <Words>2061</Words>
  <Application>Microsoft Office PowerPoint</Application>
  <PresentationFormat>On-screen Show (4:3)</PresentationFormat>
  <Paragraphs>181</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WindowsAzure_4x3_LightTemplate_v01_WBand</vt:lpstr>
      <vt:lpstr>Windows Azure platform academic pass </vt:lpstr>
      <vt:lpstr>Congratulations</vt:lpstr>
      <vt:lpstr>Step #1 – Ensure email won’t be blocked</vt:lpstr>
      <vt:lpstr>Step #2 - Redeem Your Pass Go to www.WindowsAzurePass.com/azureu</vt:lpstr>
      <vt:lpstr>Step #2 – Sign in</vt:lpstr>
      <vt:lpstr>Step #3 – Register and redeem your code</vt:lpstr>
      <vt:lpstr>Step #4 – Accept Terms of Use</vt:lpstr>
      <vt:lpstr>Email #1 - Confirmation: Request Received </vt:lpstr>
      <vt:lpstr>Email #2 - Account Activated (2-3 Days After)</vt:lpstr>
      <vt:lpstr>Email #3, 4, 5, 6 - Pass Expires in 15/10/3/1 day(s)  </vt:lpstr>
      <vt:lpstr>Need support?</vt:lpstr>
      <vt:lpstr>Azure Learning Materials</vt:lpstr>
      <vt:lpstr>Microsoft programs for Students and Faculty</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Santamarina</dc:creator>
  <cp:lastModifiedBy>Susan Min (The Tyken Group LLC)</cp:lastModifiedBy>
  <cp:revision>119</cp:revision>
  <cp:lastPrinted>2011-09-19T19:18:12Z</cp:lastPrinted>
  <dcterms:created xsi:type="dcterms:W3CDTF">2010-10-28T19:08:40Z</dcterms:created>
  <dcterms:modified xsi:type="dcterms:W3CDTF">2012-09-25T16:09:38Z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0x0101008E63489C7C865C498A464DD5EADEA4F8</vt:lpwstr>
  </property>
</Properties>
</file>