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64" r:id="rId10"/>
    <p:sldId id="277" r:id="rId11"/>
    <p:sldId id="263" r:id="rId12"/>
    <p:sldId id="278" r:id="rId13"/>
    <p:sldId id="265" r:id="rId14"/>
    <p:sldId id="266" r:id="rId15"/>
    <p:sldId id="267" r:id="rId16"/>
    <p:sldId id="279" r:id="rId17"/>
    <p:sldId id="280" r:id="rId18"/>
    <p:sldId id="270" r:id="rId19"/>
    <p:sldId id="269" r:id="rId20"/>
    <p:sldId id="268" r:id="rId21"/>
    <p:sldId id="273" r:id="rId22"/>
    <p:sldId id="274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0678-7A10-4A50-A9BF-F0ED7C8AE8E0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A491-6726-49EC-9B65-4543C07CE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48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0678-7A10-4A50-A9BF-F0ED7C8AE8E0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A491-6726-49EC-9B65-4543C07CE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28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0678-7A10-4A50-A9BF-F0ED7C8AE8E0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A491-6726-49EC-9B65-4543C07CE29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9335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0678-7A10-4A50-A9BF-F0ED7C8AE8E0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A491-6726-49EC-9B65-4543C07CE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044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0678-7A10-4A50-A9BF-F0ED7C8AE8E0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A491-6726-49EC-9B65-4543C07CE29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907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0678-7A10-4A50-A9BF-F0ED7C8AE8E0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A491-6726-49EC-9B65-4543C07CE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429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0678-7A10-4A50-A9BF-F0ED7C8AE8E0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A491-6726-49EC-9B65-4543C07CE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086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0678-7A10-4A50-A9BF-F0ED7C8AE8E0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A491-6726-49EC-9B65-4543C07CE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10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0678-7A10-4A50-A9BF-F0ED7C8AE8E0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A491-6726-49EC-9B65-4543C07CE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56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0678-7A10-4A50-A9BF-F0ED7C8AE8E0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A491-6726-49EC-9B65-4543C07CE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22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0678-7A10-4A50-A9BF-F0ED7C8AE8E0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A491-6726-49EC-9B65-4543C07CE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86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0678-7A10-4A50-A9BF-F0ED7C8AE8E0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A491-6726-49EC-9B65-4543C07CE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89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0678-7A10-4A50-A9BF-F0ED7C8AE8E0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A491-6726-49EC-9B65-4543C07CE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33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0678-7A10-4A50-A9BF-F0ED7C8AE8E0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A491-6726-49EC-9B65-4543C07CE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99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0678-7A10-4A50-A9BF-F0ED7C8AE8E0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A491-6726-49EC-9B65-4543C07CE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11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0678-7A10-4A50-A9BF-F0ED7C8AE8E0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A491-6726-49EC-9B65-4543C07CE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94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10678-7A10-4A50-A9BF-F0ED7C8AE8E0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FEA491-6726-49EC-9B65-4543C07CE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28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02403F-024B-0CD6-191C-E78C2086BDF2}"/>
              </a:ext>
            </a:extLst>
          </p:cNvPr>
          <p:cNvSpPr txBox="1"/>
          <p:nvPr/>
        </p:nvSpPr>
        <p:spPr>
          <a:xfrm>
            <a:off x="487959" y="3889497"/>
            <a:ext cx="11600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effectLst/>
              </a:rPr>
              <a:t>Controller and Observer Design Using Active Disturbance Rejection Control </a:t>
            </a:r>
            <a:endParaRPr lang="en-IN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292B4B-327D-2726-88C6-50B4807B3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761" y="1502559"/>
            <a:ext cx="4263684" cy="23983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188E7A-FB6C-6E88-E5F2-D2DE3D8CAE6F}"/>
              </a:ext>
            </a:extLst>
          </p:cNvPr>
          <p:cNvSpPr txBox="1"/>
          <p:nvPr/>
        </p:nvSpPr>
        <p:spPr>
          <a:xfrm>
            <a:off x="1134608" y="259951"/>
            <a:ext cx="109539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FINAL YEAR PROJECT  MID TERM PPT PRESENTATION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EB1699-2388-B738-50BE-0E0AAD5AB989}"/>
              </a:ext>
            </a:extLst>
          </p:cNvPr>
          <p:cNvSpPr txBox="1"/>
          <p:nvPr/>
        </p:nvSpPr>
        <p:spPr>
          <a:xfrm>
            <a:off x="295712" y="5355441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Group Number: </a:t>
            </a:r>
            <a:r>
              <a:rPr lang="en-IN" dirty="0"/>
              <a:t>11</a:t>
            </a:r>
            <a:endParaRPr lang="en-IN" b="1" dirty="0"/>
          </a:p>
          <a:p>
            <a:r>
              <a:rPr lang="en-IN" b="1" dirty="0"/>
              <a:t>Group Members:</a:t>
            </a:r>
          </a:p>
          <a:p>
            <a:r>
              <a:rPr lang="en-IN" dirty="0"/>
              <a:t>Ritika Meena (20225076)  </a:t>
            </a:r>
          </a:p>
          <a:p>
            <a:r>
              <a:rPr lang="en-IN" dirty="0"/>
              <a:t>Ratan Kumar (20225074)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6351F6-06AA-F6D4-4217-2420DC5D68B5}"/>
              </a:ext>
            </a:extLst>
          </p:cNvPr>
          <p:cNvSpPr txBox="1"/>
          <p:nvPr/>
        </p:nvSpPr>
        <p:spPr>
          <a:xfrm>
            <a:off x="6390314" y="530927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 Project Mentor: </a:t>
            </a:r>
            <a:r>
              <a:rPr lang="en-IN" dirty="0"/>
              <a:t>Dr. Souradip De </a:t>
            </a:r>
          </a:p>
          <a:p>
            <a:r>
              <a:rPr lang="en-IN" dirty="0"/>
              <a:t> </a:t>
            </a:r>
            <a:r>
              <a:rPr lang="en-IN" b="1" dirty="0"/>
              <a:t>Department: </a:t>
            </a:r>
            <a:r>
              <a:rPr lang="en-IN" dirty="0"/>
              <a:t>Electrical Engineering, MNNIT Allahabad</a:t>
            </a:r>
          </a:p>
        </p:txBody>
      </p:sp>
    </p:spTree>
    <p:extLst>
      <p:ext uri="{BB962C8B-B14F-4D97-AF65-F5344CB8AC3E}">
        <p14:creationId xmlns:p14="http://schemas.microsoft.com/office/powerpoint/2010/main" val="1986111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3F7DE-D7B4-1F60-FD91-8D11BD4E1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1DAF5E-EA9F-429D-A005-9E15CBD7E0D3}"/>
              </a:ext>
            </a:extLst>
          </p:cNvPr>
          <p:cNvSpPr txBox="1"/>
          <p:nvPr/>
        </p:nvSpPr>
        <p:spPr>
          <a:xfrm>
            <a:off x="705628" y="0"/>
            <a:ext cx="10500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Problem 1 – Temperature Control System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33B66F-14E3-387D-FF3D-1C69CA3238A2}"/>
                  </a:ext>
                </a:extLst>
              </p:cNvPr>
              <p:cNvSpPr txBox="1"/>
              <p:nvPr/>
            </p:nvSpPr>
            <p:spPr>
              <a:xfrm>
                <a:off x="524976" y="584775"/>
                <a:ext cx="11748304" cy="7632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Temperature Control in Real Life &amp; Industry</a:t>
                </a:r>
                <a:endParaRPr lang="en-US" dirty="0"/>
              </a:p>
              <a:p>
                <a:r>
                  <a:rPr lang="en-US" b="1" dirty="0"/>
                  <a:t>Homes:</a:t>
                </a:r>
                <a:r>
                  <a:rPr lang="en-US" dirty="0"/>
                  <a:t> room heaters, ovens, geysers → used daily for comfort and convenience.</a:t>
                </a:r>
              </a:p>
              <a:p>
                <a:endParaRPr lang="en-US" dirty="0"/>
              </a:p>
              <a:p>
                <a:r>
                  <a:rPr lang="en-US" b="1" dirty="0"/>
                  <a:t>Industries:</a:t>
                </a:r>
                <a:r>
                  <a:rPr lang="en-US" dirty="0"/>
                  <a:t> furnaces, dryers, chemical reactors, food processing → temperature must be precisely maintained for safety, quality, and efficiency.</a:t>
                </a:r>
              </a:p>
              <a:p>
                <a:endParaRPr lang="en-US" dirty="0"/>
              </a:p>
              <a:p>
                <a:r>
                  <a:rPr lang="en-US" b="1" dirty="0"/>
                  <a:t>Objective:</a:t>
                </a:r>
                <a:r>
                  <a:rPr lang="en-US" dirty="0"/>
                  <a:t> Maintain the object’s/room’s/process temperature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en-US" dirty="0"/>
                  <a:t>at a desired value, despite changing environmental conditions.</a:t>
                </a:r>
              </a:p>
              <a:p>
                <a:endParaRPr lang="en-US" dirty="0"/>
              </a:p>
              <a:p>
                <a:r>
                  <a:rPr lang="en-IN" sz="2000" b="1" u="sng" dirty="0"/>
                  <a:t>System Variables (Control System View):</a:t>
                </a:r>
                <a:endParaRPr lang="en-IN" sz="2000" u="sng" dirty="0"/>
              </a:p>
              <a:p>
                <a:r>
                  <a:rPr lang="en-IN" b="1" dirty="0"/>
                  <a:t>Controlled Variable (y):</a:t>
                </a:r>
                <a:r>
                  <a:rPr lang="en-IN" dirty="0"/>
                  <a:t> Object/room temperature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𝜗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/>
                  <a:t>→ </a:t>
                </a:r>
                <a:r>
                  <a:rPr lang="en-IN" dirty="0"/>
                  <a:t>the quantity we want to regulate.</a:t>
                </a:r>
              </a:p>
              <a:p>
                <a:endParaRPr lang="en-IN" dirty="0"/>
              </a:p>
              <a:p>
                <a:r>
                  <a:rPr lang="en-IN" b="1" dirty="0"/>
                  <a:t>Manipulated Variable (u):</a:t>
                </a:r>
                <a:r>
                  <a:rPr lang="en-IN" dirty="0"/>
                  <a:t> Heater input power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/>
                  <a:t>→ </a:t>
                </a:r>
                <a:r>
                  <a:rPr lang="en-IN" dirty="0"/>
                  <a:t>the quantity we can directly change.</a:t>
                </a:r>
              </a:p>
              <a:p>
                <a:endParaRPr lang="en-IN" dirty="0"/>
              </a:p>
              <a:p>
                <a:r>
                  <a:rPr lang="en-IN" b="1" dirty="0"/>
                  <a:t>Disturbance:</a:t>
                </a:r>
                <a:r>
                  <a:rPr lang="en-IN" dirty="0"/>
                  <a:t> Ambient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dirty="0"/>
                  <a:t>→ </a:t>
                </a:r>
                <a:r>
                  <a:rPr lang="en-IN" dirty="0"/>
                  <a:t>external factor that influences temperature but is </a:t>
                </a:r>
                <a:r>
                  <a:rPr lang="en-IN" b="1" dirty="0"/>
                  <a:t>not under our control</a:t>
                </a:r>
                <a:r>
                  <a:rPr lang="en-IN" dirty="0"/>
                  <a:t>.</a:t>
                </a:r>
              </a:p>
              <a:p>
                <a:endParaRPr lang="en-IN" dirty="0"/>
              </a:p>
              <a:p>
                <a:r>
                  <a:rPr lang="en-IN" sz="2000" b="1" u="sng" dirty="0"/>
                  <a:t>Core Idea:</a:t>
                </a:r>
                <a:endParaRPr lang="en-IN" sz="2000" u="sng" dirty="0"/>
              </a:p>
              <a:p>
                <a:r>
                  <a:rPr lang="en-IN" dirty="0"/>
                  <a:t>The heater supplies energy → raises object/room temperature.</a:t>
                </a:r>
              </a:p>
              <a:p>
                <a:r>
                  <a:rPr lang="en-IN" dirty="0"/>
                  <a:t>Heat is lost to the environment through </a:t>
                </a:r>
                <a:r>
                  <a:rPr lang="en-IN" b="1" dirty="0"/>
                  <a:t>convection &amp; radiation</a:t>
                </a:r>
                <a:r>
                  <a:rPr lang="en-IN" dirty="0"/>
                  <a:t>.</a:t>
                </a:r>
              </a:p>
              <a:p>
                <a:r>
                  <a:rPr lang="en-IN" dirty="0"/>
                  <a:t>Ambient conditions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dirty="0"/>
                  <a:t>) </a:t>
                </a:r>
                <a:r>
                  <a:rPr lang="en-IN" dirty="0"/>
                  <a:t>act as disturbances (like cold air in winter).</a:t>
                </a:r>
              </a:p>
              <a:p>
                <a:r>
                  <a:rPr lang="en-IN" dirty="0"/>
                  <a:t>A </a:t>
                </a:r>
                <a:r>
                  <a:rPr lang="en-IN" b="1" dirty="0"/>
                  <a:t>controller (like a thermostat)</a:t>
                </a:r>
                <a:r>
                  <a:rPr lang="en-IN" dirty="0"/>
                  <a:t> adjusts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to keep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𝜗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close to the desired setpoint.</a:t>
                </a:r>
              </a:p>
              <a:p>
                <a:r>
                  <a:rPr lang="en-IN" dirty="0"/>
                  <a:t> </a:t>
                </a:r>
                <a:br>
                  <a:rPr lang="en-IN" dirty="0"/>
                </a:br>
                <a:endParaRPr lang="en-IN" dirty="0"/>
              </a:p>
              <a:p>
                <a:endParaRPr lang="en-IN" dirty="0"/>
              </a:p>
              <a:p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33B66F-14E3-387D-FF3D-1C69CA323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76" y="584775"/>
                <a:ext cx="11748304" cy="7632859"/>
              </a:xfrm>
              <a:prstGeom prst="rect">
                <a:avLst/>
              </a:prstGeom>
              <a:blipFill>
                <a:blip r:embed="rId2"/>
                <a:stretch>
                  <a:fillRect l="-519" t="-5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37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27729-81FF-C96E-76B4-7D16DB4B0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0D988B-5DAB-0850-C048-736B56309EBD}"/>
                  </a:ext>
                </a:extLst>
              </p:cNvPr>
              <p:cNvSpPr txBox="1"/>
              <p:nvPr/>
            </p:nvSpPr>
            <p:spPr>
              <a:xfrm>
                <a:off x="779362" y="127498"/>
                <a:ext cx="11412638" cy="6915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 </a:t>
                </a:r>
                <a:r>
                  <a:rPr lang="en-IN" sz="2400" b="1" u="sng" dirty="0"/>
                  <a:t>Energy Balance Principle</a:t>
                </a:r>
              </a:p>
              <a:p>
                <a:r>
                  <a:rPr lang="en-IN" dirty="0"/>
                  <a:t>The rate of </a:t>
                </a:r>
                <a:r>
                  <a:rPr lang="en-IN" b="1" dirty="0"/>
                  <a:t>heat stored</a:t>
                </a:r>
                <a:r>
                  <a:rPr lang="en-IN" dirty="0"/>
                  <a:t> in the object = </a:t>
                </a:r>
                <a:r>
                  <a:rPr lang="en-IN" b="1" dirty="0"/>
                  <a:t>Heat supplied – Heat lost</a:t>
                </a:r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nor/>
                        </m:rPr>
                        <a:rPr lang="ar-AE" i="1"/>
                        <m:t> 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𝜗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𝑐𝑜𝑛𝑣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ar-AE" b="0" dirty="0"/>
              </a:p>
              <a:p>
                <a:r>
                  <a:rPr lang="en-IN" b="1" dirty="0"/>
                  <a:t>Where: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N" dirty="0"/>
                  <a:t>: Mass of object (kg)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ar-AE" dirty="0"/>
                  <a:t>: </a:t>
                </a:r>
                <a:r>
                  <a:rPr lang="en-IN" dirty="0"/>
                  <a:t>Specific heat capacity (J/</a:t>
                </a:r>
                <a:r>
                  <a:rPr lang="en-IN" dirty="0" err="1"/>
                  <a:t>kgK</a:t>
                </a:r>
                <a:r>
                  <a:rPr lang="en-IN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𝜗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/>
                  <a:t>: </a:t>
                </a:r>
                <a:r>
                  <a:rPr lang="en-IN" dirty="0"/>
                  <a:t>Object temperature (°C or K)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/>
                  <a:t>: </a:t>
                </a:r>
                <a:r>
                  <a:rPr lang="en-IN" dirty="0"/>
                  <a:t>Heater input power (W)</a:t>
                </a:r>
                <a:br>
                  <a:rPr lang="en-IN" dirty="0"/>
                </a:br>
                <a:endParaRPr lang="en-IN" dirty="0"/>
              </a:p>
              <a:p>
                <a:r>
                  <a:rPr lang="en-IN" sz="2400" b="1" u="sng" dirty="0"/>
                  <a:t>Heat Loss Mechanisms</a:t>
                </a:r>
              </a:p>
              <a:p>
                <a:r>
                  <a:rPr lang="en-IN" b="1" dirty="0"/>
                  <a:t>1. Convection Loss</a:t>
                </a:r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𝑐𝑜𝑛𝑣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𝐴𝑈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𝜗</m:t>
                              </m:r>
                            </m:e>
                            <m:sub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dirty="0"/>
              </a:p>
              <a:p>
                <a14:m>
                  <m:oMath xmlns:m="http://schemas.openxmlformats.org/officeDocument/2006/math">
                    <m:r>
                      <a:rPr lang="ar-AE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ar-AE" dirty="0"/>
                  <a:t>: </a:t>
                </a:r>
                <a:r>
                  <a:rPr lang="en-IN" dirty="0"/>
                  <a:t>Surface area of object (m²)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IN" dirty="0"/>
                  <a:t>: Overall heat transfer coefficient (W/m²·K)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dirty="0"/>
                  <a:t>: </a:t>
                </a:r>
                <a:r>
                  <a:rPr lang="en-IN" dirty="0"/>
                  <a:t>Ambient temperature</a:t>
                </a:r>
                <a:br>
                  <a:rPr lang="en-IN" dirty="0"/>
                </a:br>
                <a:r>
                  <a:rPr lang="en-IN" dirty="0"/>
                  <a:t> Linear dependence on temperature difference.</a:t>
                </a:r>
              </a:p>
              <a:p>
                <a:r>
                  <a:rPr lang="en-IN" b="1" dirty="0"/>
                  <a:t>2. Radiation Loss</a:t>
                </a:r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ar-AE" i="1"/>
                        <m:t> 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m:rPr>
                          <m:nor/>
                        </m:rPr>
                        <a:rPr lang="ar-AE" i="1"/>
                        <m:t> 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m:rPr>
                          <m:nor/>
                        </m:rPr>
                        <a:rPr lang="ar-AE" i="1"/>
                        <m:t> 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𝜗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𝜗</m:t>
                              </m:r>
                            </m:e>
                            <m:sub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ar-AE" b="0" dirty="0"/>
              </a:p>
              <a:p>
                <a14:m>
                  <m:oMath xmlns:m="http://schemas.openxmlformats.org/officeDocument/2006/math">
                    <m:r>
                      <a:rPr lang="ar-AE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ar-AE" dirty="0"/>
                  <a:t>: </a:t>
                </a:r>
                <a:r>
                  <a:rPr lang="en-IN" dirty="0"/>
                  <a:t>Emissivity (0–1)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dirty="0"/>
                  <a:t>: Stefan–Boltzmann constant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5</m:t>
                    </m:r>
                    <m:r>
                      <a:rPr lang="en-IN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>
                        <a:latin typeface="Cambria Math" panose="02040503050406030204" pitchFamily="18" charset="0"/>
                      </a:rPr>
                      <m:t>67</m:t>
                    </m:r>
                    <m:r>
                      <a:rPr lang="en-IN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m:rPr>
                        <m:nor/>
                      </m:rPr>
                      <a:rPr lang="ar-AE" i="1"/>
                      <m:t> 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ar-AE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br>
                  <a:rPr lang="ar-AE" dirty="0"/>
                </a:br>
                <a:r>
                  <a:rPr lang="en-IN" b="1" dirty="0"/>
                  <a:t>Nonlinear</a:t>
                </a:r>
                <a:r>
                  <a:rPr lang="en-IN" dirty="0"/>
                  <a:t> due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𝜗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IN" dirty="0"/>
                  <a:t>term.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0D988B-5DAB-0850-C048-736B56309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62" y="127498"/>
                <a:ext cx="11412638" cy="6915739"/>
              </a:xfrm>
              <a:prstGeom prst="rect">
                <a:avLst/>
              </a:prstGeom>
              <a:blipFill>
                <a:blip r:embed="rId2"/>
                <a:stretch>
                  <a:fillRect l="-855" t="-7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19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E3CDF-1043-8FCF-8B82-0C833227C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126080-C47F-D4A9-3291-DE1A3A2DB422}"/>
                  </a:ext>
                </a:extLst>
              </p:cNvPr>
              <p:cNvSpPr txBox="1"/>
              <p:nvPr/>
            </p:nvSpPr>
            <p:spPr>
              <a:xfrm>
                <a:off x="599440" y="0"/>
                <a:ext cx="12192000" cy="7294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u="sng" dirty="0"/>
                  <a:t>Control System Representation </a:t>
                </a:r>
              </a:p>
              <a:p>
                <a:r>
                  <a:rPr lang="en-IN" dirty="0"/>
                  <a:t>The original heat balance equation is </a:t>
                </a:r>
                <a:r>
                  <a:rPr lang="en-IN" b="1" dirty="0"/>
                  <a:t>nonlinear</a:t>
                </a:r>
                <a:r>
                  <a:rPr lang="en-IN" dirty="0"/>
                  <a:t> and contains </a:t>
                </a:r>
                <a:r>
                  <a:rPr lang="en-IN" b="1" dirty="0"/>
                  <a:t>uncertainties(</a:t>
                </a:r>
                <a:r>
                  <a:rPr lang="en-IN" dirty="0"/>
                  <a:t>radiation</a:t>
                </a:r>
                <a:r>
                  <a:rPr lang="en-IN" b="1" dirty="0"/>
                  <a:t> etc)</a:t>
                </a:r>
                <a:endParaRPr lang="en-IN" dirty="0"/>
              </a:p>
              <a:p>
                <a:r>
                  <a:rPr lang="en-IN" dirty="0"/>
                  <a:t>For control design, we need a </a:t>
                </a:r>
                <a:r>
                  <a:rPr lang="en-IN" b="1" dirty="0"/>
                  <a:t>simpler, linear-like structure</a:t>
                </a:r>
                <a:r>
                  <a:rPr lang="en-IN" dirty="0"/>
                  <a:t>.</a:t>
                </a:r>
              </a:p>
              <a:p>
                <a:r>
                  <a:rPr lang="en-IN" dirty="0"/>
                  <a:t>This motivates the </a:t>
                </a:r>
                <a:r>
                  <a:rPr lang="en-IN" b="1" dirty="0"/>
                  <a:t>control system representation</a:t>
                </a:r>
                <a:r>
                  <a:rPr lang="en-IN" dirty="0"/>
                  <a:t> using a virtual disturbance and input gain.</a:t>
                </a:r>
              </a:p>
              <a:p>
                <a:endParaRPr lang="en-IN" sz="1200" b="1" dirty="0"/>
              </a:p>
              <a:p>
                <a:r>
                  <a:rPr lang="en-IN" b="1" u="sng" dirty="0"/>
                  <a:t> Simplified Model Equation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IN" dirty="0"/>
                  <a:t>Where: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𝜗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/>
                  <a:t>→ </a:t>
                </a:r>
                <a:r>
                  <a:rPr lang="en-IN" b="1" dirty="0"/>
                  <a:t>Output</a:t>
                </a:r>
                <a:endParaRPr lang="en-IN" dirty="0"/>
              </a:p>
              <a:p>
                <a:pPr lvl="1"/>
                <a:r>
                  <a:rPr lang="en-IN" dirty="0"/>
                  <a:t>This is the </a:t>
                </a:r>
                <a:r>
                  <a:rPr lang="en-IN" b="1" dirty="0"/>
                  <a:t>controlled variable</a:t>
                </a:r>
                <a:r>
                  <a:rPr lang="en-IN" dirty="0"/>
                  <a:t>, i.e., the temperature of the object or room.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/>
                  <a:t>→ </a:t>
                </a:r>
                <a:r>
                  <a:rPr lang="en-IN" b="1" dirty="0"/>
                  <a:t>Input</a:t>
                </a:r>
                <a:endParaRPr lang="en-IN" dirty="0"/>
              </a:p>
              <a:p>
                <a:pPr lvl="1"/>
                <a:r>
                  <a:rPr lang="en-IN" dirty="0"/>
                  <a:t>This is the </a:t>
                </a:r>
                <a:r>
                  <a:rPr lang="en-IN" b="1" dirty="0"/>
                  <a:t>manipulated variable</a:t>
                </a:r>
                <a:r>
                  <a:rPr lang="en-IN" dirty="0"/>
                  <a:t>, i.e., the heater power we can adjust.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/>
                  <a:t>→ </a:t>
                </a:r>
                <a:r>
                  <a:rPr lang="en-IN" b="1" dirty="0"/>
                  <a:t>Virtual disturbance</a:t>
                </a:r>
                <a:endParaRPr lang="en-IN" dirty="0"/>
              </a:p>
              <a:p>
                <a:pPr lvl="1"/>
                <a:r>
                  <a:rPr lang="en-IN" dirty="0"/>
                  <a:t>Includes all </a:t>
                </a:r>
                <a:r>
                  <a:rPr lang="en-IN" b="1" dirty="0"/>
                  <a:t>unmeasured effects</a:t>
                </a:r>
                <a:r>
                  <a:rPr lang="en-IN" dirty="0"/>
                  <a:t>, e.g.,</a:t>
                </a:r>
              </a:p>
              <a:p>
                <a:pPr lvl="2"/>
                <a:r>
                  <a:rPr lang="en-IN" dirty="0"/>
                  <a:t>Ambient temperature changes </a:t>
                </a:r>
              </a:p>
              <a:p>
                <a:pPr lvl="2"/>
                <a:r>
                  <a:rPr lang="en-IN" dirty="0"/>
                  <a:t>Nonlinear radiation losses</a:t>
                </a:r>
              </a:p>
              <a:p>
                <a:pPr lvl="2"/>
                <a:r>
                  <a:rPr lang="en-IN" dirty="0"/>
                  <a:t>Modelling inaccuracies</a:t>
                </a:r>
              </a:p>
              <a:p>
                <a:pPr lvl="1"/>
                <a:r>
                  <a:rPr lang="en-IN" dirty="0"/>
                  <a:t>Treated as a single disturbance term to simplify design.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dirty="0"/>
                  <a:t>→ </a:t>
                </a:r>
                <a:r>
                  <a:rPr lang="en-IN" b="1" dirty="0"/>
                  <a:t>Input gain</a:t>
                </a:r>
                <a:endParaRPr lang="en-IN" dirty="0"/>
              </a:p>
              <a:p>
                <a:pPr lvl="1"/>
                <a:r>
                  <a:rPr lang="en-IN" dirty="0"/>
                  <a:t>Relates the </a:t>
                </a:r>
                <a:r>
                  <a:rPr lang="en-IN" b="1" dirty="0"/>
                  <a:t>heater input</a:t>
                </a:r>
                <a:r>
                  <a:rPr lang="en-IN" dirty="0"/>
                  <a:t> to the </a:t>
                </a:r>
                <a:r>
                  <a:rPr lang="en-IN" b="1" dirty="0"/>
                  <a:t>temperature rise</a:t>
                </a:r>
                <a:endParaRPr lang="en-IN" dirty="0"/>
              </a:p>
              <a:p>
                <a:pPr lvl="1"/>
                <a:r>
                  <a:rPr lang="en-IN" dirty="0"/>
                  <a:t>Can be obtained from:</a:t>
                </a:r>
              </a:p>
              <a:p>
                <a:pPr lvl="2"/>
                <a:r>
                  <a:rPr lang="en-IN" dirty="0"/>
                  <a:t>Physical parameters (mass, specific heat, surface area)</a:t>
                </a:r>
              </a:p>
              <a:p>
                <a:pPr lvl="2"/>
                <a:r>
                  <a:rPr lang="en-IN" dirty="0"/>
                  <a:t>Step-response experiment</a:t>
                </a:r>
              </a:p>
              <a:p>
                <a:pPr lvl="2"/>
                <a:r>
                  <a:rPr lang="en-US" dirty="0"/>
                  <a:t>Determines </a:t>
                </a:r>
                <a:r>
                  <a:rPr lang="en-US" b="1" dirty="0"/>
                  <a:t>sensitivity of output to input</a:t>
                </a:r>
                <a:r>
                  <a:rPr lang="en-US" dirty="0"/>
                  <a:t>.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126080-C47F-D4A9-3291-DE1A3A2DB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0"/>
                <a:ext cx="12192000" cy="7294305"/>
              </a:xfrm>
              <a:prstGeom prst="rect">
                <a:avLst/>
              </a:prstGeom>
              <a:blipFill>
                <a:blip r:embed="rId2"/>
                <a:stretch>
                  <a:fillRect l="-750" t="-6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631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C9813-E0D4-3AC3-0FC4-297F0A808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1C9328-5EE7-A98F-6F3A-AF959597A612}"/>
              </a:ext>
            </a:extLst>
          </p:cNvPr>
          <p:cNvSpPr txBox="1"/>
          <p:nvPr/>
        </p:nvSpPr>
        <p:spPr>
          <a:xfrm>
            <a:off x="0" y="-9832"/>
            <a:ext cx="4382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Simulation Results </a:t>
            </a:r>
          </a:p>
          <a:p>
            <a:endParaRPr lang="en-US" sz="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E257BF-9B64-5282-CB9B-875F8C300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831"/>
            <a:ext cx="5051239" cy="58521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DD574A-6647-0DFB-C393-149503135E9B}"/>
              </a:ext>
            </a:extLst>
          </p:cNvPr>
          <p:cNvSpPr txBox="1"/>
          <p:nvPr/>
        </p:nvSpPr>
        <p:spPr>
          <a:xfrm>
            <a:off x="5051239" y="923042"/>
            <a:ext cx="7140761" cy="593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5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0F1115"/>
                </a:solidFill>
                <a:effectLst/>
                <a:latin typeface="quote-cjk-patch"/>
              </a:rPr>
              <a:t>PID Controller Performance (Red Line):</a:t>
            </a:r>
            <a:endParaRPr lang="en-US" dirty="0">
              <a:solidFill>
                <a:srgbClr val="0F1115"/>
              </a:solidFill>
              <a:latin typeface="quote-cjk-patch"/>
            </a:endParaRPr>
          </a:p>
          <a:p>
            <a:pPr algn="l">
              <a:spcBef>
                <a:spcPts val="450"/>
              </a:spcBef>
              <a:spcAft>
                <a:spcPts val="600"/>
              </a:spcAft>
            </a:pPr>
            <a:r>
              <a:rPr lang="en-US" b="0" i="0" dirty="0">
                <a:solidFill>
                  <a:srgbClr val="0F1115"/>
                </a:solidFill>
                <a:effectLst/>
                <a:latin typeface="quote-cjk-patch"/>
              </a:rPr>
              <a:t>1.It is slower to settle at the target, taking about </a:t>
            </a:r>
            <a:r>
              <a:rPr lang="en-US" b="1" i="0" dirty="0">
                <a:solidFill>
                  <a:srgbClr val="0F1115"/>
                </a:solidFill>
                <a:effectLst/>
                <a:latin typeface="quote-cjk-patch"/>
              </a:rPr>
              <a:t>240 seconds</a:t>
            </a:r>
            <a:r>
              <a:rPr lang="en-US" b="0" i="0" dirty="0">
                <a:solidFill>
                  <a:srgbClr val="0F1115"/>
                </a:solidFill>
                <a:effectLst/>
                <a:latin typeface="quote-cjk-patch"/>
              </a:rPr>
              <a:t>.</a:t>
            </a:r>
          </a:p>
          <a:p>
            <a:pPr algn="l">
              <a:spcBef>
                <a:spcPts val="450"/>
              </a:spcBef>
              <a:spcAft>
                <a:spcPts val="600"/>
              </a:spcAft>
            </a:pPr>
            <a:r>
              <a:rPr lang="en-US" dirty="0">
                <a:solidFill>
                  <a:srgbClr val="0F1115"/>
                </a:solidFill>
                <a:latin typeface="quote-cjk-patch"/>
              </a:rPr>
              <a:t>2.</a:t>
            </a:r>
            <a:r>
              <a:rPr lang="en-US" b="0" i="0" dirty="0">
                <a:solidFill>
                  <a:srgbClr val="0F1115"/>
                </a:solidFill>
                <a:effectLst/>
                <a:latin typeface="quote-cjk-patch"/>
              </a:rPr>
              <a:t>It overshoots the target by a significant amount (</a:t>
            </a:r>
            <a:r>
              <a:rPr lang="en-US" b="1" i="0" dirty="0">
                <a:solidFill>
                  <a:srgbClr val="0F1115"/>
                </a:solidFill>
                <a:effectLst/>
                <a:latin typeface="quote-cjk-patch"/>
              </a:rPr>
              <a:t>12.5%</a:t>
            </a:r>
            <a:r>
              <a:rPr lang="en-US" b="0" i="0" dirty="0">
                <a:solidFill>
                  <a:srgbClr val="0F1115"/>
                </a:solidFill>
                <a:effectLst/>
                <a:latin typeface="quote-cjk-patch"/>
              </a:rPr>
              <a:t>), meaning it heats up to almost </a:t>
            </a:r>
            <a:r>
              <a:rPr lang="en-US" b="1" i="0" dirty="0">
                <a:solidFill>
                  <a:srgbClr val="0F1115"/>
                </a:solidFill>
                <a:effectLst/>
                <a:latin typeface="quote-cjk-patch"/>
              </a:rPr>
              <a:t>90°C</a:t>
            </a:r>
            <a:r>
              <a:rPr lang="en-US" b="0" i="0" dirty="0">
                <a:solidFill>
                  <a:srgbClr val="0F1115"/>
                </a:solidFill>
                <a:effectLst/>
                <a:latin typeface="quote-cjk-patch"/>
              </a:rPr>
              <a:t> before coming back down.</a:t>
            </a:r>
            <a:endParaRPr lang="en-US" dirty="0">
              <a:solidFill>
                <a:srgbClr val="0F1115"/>
              </a:solidFill>
              <a:latin typeface="quote-cjk-patch"/>
            </a:endParaRPr>
          </a:p>
          <a:p>
            <a:pPr algn="l">
              <a:spcBef>
                <a:spcPts val="450"/>
              </a:spcBef>
              <a:spcAft>
                <a:spcPts val="600"/>
              </a:spcAft>
            </a:pPr>
            <a:r>
              <a:rPr lang="en-US" b="0" i="0" dirty="0">
                <a:solidFill>
                  <a:srgbClr val="0F1115"/>
                </a:solidFill>
                <a:effectLst/>
                <a:latin typeface="quote-cjk-patch"/>
              </a:rPr>
              <a:t>3.It is less accurate overall, with a higher Root Mean Square Error (</a:t>
            </a:r>
            <a:r>
              <a:rPr lang="en-US" b="1" i="0" dirty="0">
                <a:solidFill>
                  <a:srgbClr val="0F1115"/>
                </a:solidFill>
                <a:effectLst/>
                <a:latin typeface="quote-cjk-patch"/>
              </a:rPr>
              <a:t>RMSE: 0.45°C</a:t>
            </a:r>
            <a:r>
              <a:rPr lang="en-US" b="0" i="0" dirty="0">
                <a:solidFill>
                  <a:srgbClr val="0F1115"/>
                </a:solidFill>
                <a:effectLst/>
                <a:latin typeface="quote-cjk-patch"/>
              </a:rPr>
              <a:t>).</a:t>
            </a:r>
          </a:p>
          <a:p>
            <a:pPr algn="l">
              <a:spcBef>
                <a:spcPts val="450"/>
              </a:spcBef>
              <a:spcAft>
                <a:spcPts val="600"/>
              </a:spcAft>
            </a:pPr>
            <a:r>
              <a:rPr lang="en-US" b="1" i="0" dirty="0">
                <a:solidFill>
                  <a:srgbClr val="0F1115"/>
                </a:solidFill>
                <a:effectLst/>
                <a:latin typeface="quote-cjk-patch"/>
              </a:rPr>
              <a:t>2.ADRC Controller Performance (Blue Line):</a:t>
            </a:r>
            <a:endParaRPr lang="en-US" dirty="0">
              <a:solidFill>
                <a:srgbClr val="0F1115"/>
              </a:solidFill>
              <a:latin typeface="quote-cjk-patch"/>
            </a:endParaRPr>
          </a:p>
          <a:p>
            <a:pPr algn="l">
              <a:spcBef>
                <a:spcPts val="450"/>
              </a:spcBef>
              <a:spcAft>
                <a:spcPts val="600"/>
              </a:spcAft>
            </a:pPr>
            <a:r>
              <a:rPr lang="en-US" b="0" i="0" dirty="0">
                <a:solidFill>
                  <a:srgbClr val="0F1115"/>
                </a:solidFill>
                <a:effectLst/>
                <a:latin typeface="quote-cjk-patch"/>
              </a:rPr>
              <a:t>1.It is much faster, settling at the target in about </a:t>
            </a:r>
            <a:r>
              <a:rPr lang="en-US" b="1" i="0" dirty="0">
                <a:solidFill>
                  <a:srgbClr val="0F1115"/>
                </a:solidFill>
                <a:effectLst/>
                <a:latin typeface="quote-cjk-patch"/>
              </a:rPr>
              <a:t>135 seconds</a:t>
            </a:r>
            <a:r>
              <a:rPr lang="en-US" b="0" i="0" dirty="0">
                <a:solidFill>
                  <a:srgbClr val="0F1115"/>
                </a:solidFill>
                <a:effectLst/>
                <a:latin typeface="quote-cjk-patch"/>
              </a:rPr>
              <a:t>.</a:t>
            </a:r>
          </a:p>
          <a:p>
            <a:pPr algn="l">
              <a:spcBef>
                <a:spcPts val="450"/>
              </a:spcBef>
              <a:spcAft>
                <a:spcPts val="600"/>
              </a:spcAft>
            </a:pPr>
            <a:r>
              <a:rPr lang="en-US" dirty="0">
                <a:solidFill>
                  <a:srgbClr val="0F1115"/>
                </a:solidFill>
                <a:latin typeface="quote-cjk-patch"/>
              </a:rPr>
              <a:t>2.</a:t>
            </a:r>
            <a:r>
              <a:rPr lang="en-US" b="0" i="0" dirty="0">
                <a:solidFill>
                  <a:srgbClr val="0F1115"/>
                </a:solidFill>
                <a:effectLst/>
                <a:latin typeface="quote-cjk-patch"/>
              </a:rPr>
              <a:t>It has a very small overshoot (</a:t>
            </a:r>
            <a:r>
              <a:rPr lang="en-US" b="1" i="0" dirty="0">
                <a:solidFill>
                  <a:srgbClr val="0F1115"/>
                </a:solidFill>
                <a:effectLst/>
                <a:latin typeface="quote-cjk-patch"/>
              </a:rPr>
              <a:t>4.2%</a:t>
            </a:r>
            <a:r>
              <a:rPr lang="en-US" b="0" i="0" dirty="0">
                <a:solidFill>
                  <a:srgbClr val="0F1115"/>
                </a:solidFill>
                <a:effectLst/>
                <a:latin typeface="quote-cjk-patch"/>
              </a:rPr>
              <a:t>), staying much closer to the desired 80°C.</a:t>
            </a:r>
          </a:p>
          <a:p>
            <a:pPr algn="l">
              <a:spcBef>
                <a:spcPts val="450"/>
              </a:spcBef>
              <a:spcAft>
                <a:spcPts val="600"/>
              </a:spcAft>
            </a:pPr>
            <a:r>
              <a:rPr lang="en-US" dirty="0">
                <a:solidFill>
                  <a:srgbClr val="0F1115"/>
                </a:solidFill>
                <a:latin typeface="quote-cjk-patch"/>
              </a:rPr>
              <a:t>3.</a:t>
            </a:r>
            <a:r>
              <a:rPr lang="en-US" b="0" i="0" dirty="0">
                <a:solidFill>
                  <a:srgbClr val="0F1115"/>
                </a:solidFill>
                <a:effectLst/>
                <a:latin typeface="quote-cjk-patch"/>
              </a:rPr>
              <a:t>It is more accurate, with a much lower error (</a:t>
            </a:r>
            <a:r>
              <a:rPr lang="en-US" b="1" i="0" dirty="0">
                <a:solidFill>
                  <a:srgbClr val="0F1115"/>
                </a:solidFill>
                <a:effectLst/>
                <a:latin typeface="quote-cjk-patch"/>
              </a:rPr>
              <a:t>RMSE: 0.15°C</a:t>
            </a:r>
            <a:r>
              <a:rPr lang="en-US" b="0" i="0" dirty="0">
                <a:solidFill>
                  <a:srgbClr val="0F1115"/>
                </a:solidFill>
                <a:effectLst/>
                <a:latin typeface="quote-cjk-patch"/>
              </a:rPr>
              <a:t>).</a:t>
            </a:r>
          </a:p>
          <a:p>
            <a:pPr algn="l">
              <a:spcBef>
                <a:spcPts val="450"/>
              </a:spcBef>
              <a:spcAft>
                <a:spcPts val="600"/>
              </a:spcAft>
            </a:pPr>
            <a:r>
              <a:rPr lang="en-US" b="1" dirty="0">
                <a:solidFill>
                  <a:srgbClr val="0F111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dirty="0">
                <a:solidFill>
                  <a:srgbClr val="0F1115"/>
                </a:solidFill>
                <a:latin typeface="quote-cjk-patch"/>
              </a:rPr>
              <a:t>.</a:t>
            </a:r>
            <a:r>
              <a:rPr lang="en-US" b="1" i="0" dirty="0">
                <a:solidFill>
                  <a:srgbClr val="0F1115"/>
                </a:solidFill>
                <a:effectLst/>
                <a:latin typeface="quote-cjk-patch"/>
              </a:rPr>
              <a:t>Key Difference in Behavior:</a:t>
            </a:r>
            <a:endParaRPr lang="en-US" dirty="0">
              <a:solidFill>
                <a:srgbClr val="0F1115"/>
              </a:solidFill>
              <a:latin typeface="quote-cjk-patch"/>
            </a:endParaRPr>
          </a:p>
          <a:p>
            <a:pPr algn="l">
              <a:spcBef>
                <a:spcPts val="450"/>
              </a:spcBef>
              <a:spcAft>
                <a:spcPts val="600"/>
              </a:spcAft>
            </a:pPr>
            <a:r>
              <a:rPr lang="en-US" b="0" i="0" dirty="0">
                <a:solidFill>
                  <a:srgbClr val="0F1115"/>
                </a:solidFill>
                <a:effectLst/>
                <a:latin typeface="quote-cjk-patch"/>
              </a:rPr>
              <a:t>1.The </a:t>
            </a:r>
            <a:r>
              <a:rPr lang="en-US" b="1" i="0" dirty="0">
                <a:solidFill>
                  <a:srgbClr val="0F1115"/>
                </a:solidFill>
                <a:effectLst/>
                <a:latin typeface="quote-cjk-patch"/>
              </a:rPr>
              <a:t>PID controller reacts</a:t>
            </a:r>
            <a:r>
              <a:rPr lang="en-US" b="0" i="0" dirty="0">
                <a:solidFill>
                  <a:srgbClr val="0F1115"/>
                </a:solidFill>
                <a:effectLst/>
                <a:latin typeface="quote-cjk-patch"/>
              </a:rPr>
              <a:t> to disturbances and overshoots after they happen.</a:t>
            </a:r>
          </a:p>
          <a:p>
            <a:pPr algn="l">
              <a:spcBef>
                <a:spcPts val="450"/>
              </a:spcBef>
              <a:spcAft>
                <a:spcPts val="600"/>
              </a:spcAft>
            </a:pPr>
            <a:r>
              <a:rPr lang="en-US" dirty="0">
                <a:solidFill>
                  <a:srgbClr val="0F1115"/>
                </a:solidFill>
                <a:latin typeface="quote-cjk-patch"/>
              </a:rPr>
              <a:t>2.</a:t>
            </a:r>
            <a:r>
              <a:rPr lang="en-US" b="0" i="0" dirty="0">
                <a:solidFill>
                  <a:srgbClr val="0F1115"/>
                </a:solidFill>
                <a:effectLst/>
                <a:latin typeface="quote-cjk-patch"/>
              </a:rPr>
              <a:t>The </a:t>
            </a:r>
            <a:r>
              <a:rPr lang="en-US" b="1" i="0" dirty="0">
                <a:solidFill>
                  <a:srgbClr val="0F1115"/>
                </a:solidFill>
                <a:effectLst/>
                <a:latin typeface="quote-cjk-patch"/>
              </a:rPr>
              <a:t>ADRC anticipates and compensates</a:t>
            </a:r>
            <a:r>
              <a:rPr lang="en-US" b="0" i="0" dirty="0">
                <a:solidFill>
                  <a:srgbClr val="0F1115"/>
                </a:solidFill>
                <a:effectLst/>
                <a:latin typeface="quote-cjk-patch"/>
              </a:rPr>
              <a:t> for disturbances (like heat loss), resulting in a smoother, faster, and more stable response.</a:t>
            </a:r>
          </a:p>
        </p:txBody>
      </p:sp>
    </p:spTree>
    <p:extLst>
      <p:ext uri="{BB962C8B-B14F-4D97-AF65-F5344CB8AC3E}">
        <p14:creationId xmlns:p14="http://schemas.microsoft.com/office/powerpoint/2010/main" val="3830736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C43B1-A45B-8700-6735-A7EF09554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0B364A-75C8-F860-D5D2-E54A17A5D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871" y="766916"/>
            <a:ext cx="4916129" cy="60910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9288EE-DD7A-4BC6-A875-835D1E5FF5FE}"/>
              </a:ext>
            </a:extLst>
          </p:cNvPr>
          <p:cNvSpPr txBox="1"/>
          <p:nvPr/>
        </p:nvSpPr>
        <p:spPr>
          <a:xfrm>
            <a:off x="0" y="484141"/>
            <a:ext cx="7155426" cy="6122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5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en-US" sz="3200" b="1" dirty="0">
                <a:solidFill>
                  <a:srgbClr val="0F1115"/>
                </a:solidFill>
                <a:effectLst/>
                <a:latin typeface="quote-cjk-patch"/>
              </a:rPr>
              <a:t>Disturbance Estimation Performance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i="0" dirty="0">
                <a:solidFill>
                  <a:srgbClr val="0F1115"/>
                </a:solidFill>
                <a:effectLst/>
                <a:latin typeface="quote-cjk-patch"/>
              </a:rPr>
              <a:t>1. Actual System Disturbance</a:t>
            </a:r>
            <a:r>
              <a:rPr lang="en-IN" b="1" dirty="0"/>
              <a:t>(Black Line):</a:t>
            </a:r>
            <a:r>
              <a:rPr lang="en-US" b="1" i="0" dirty="0">
                <a:solidFill>
                  <a:srgbClr val="0F1115"/>
                </a:solidFill>
                <a:effectLst/>
                <a:latin typeface="quote-cjk-patch"/>
              </a:rPr>
              <a:t>:</a:t>
            </a:r>
            <a:endParaRPr lang="en-US" b="0" i="0" dirty="0">
              <a:solidFill>
                <a:srgbClr val="0F1115"/>
              </a:solidFill>
              <a:effectLst/>
              <a:latin typeface="quote-cjk-patch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F1115"/>
                </a:solidFill>
                <a:effectLst/>
                <a:latin typeface="quote-cjk-patch"/>
              </a:rPr>
              <a:t>Magnitude:</a:t>
            </a:r>
            <a:r>
              <a:rPr lang="en-US" b="0" i="0" dirty="0">
                <a:solidFill>
                  <a:srgbClr val="0F1115"/>
                </a:solidFill>
                <a:effectLst/>
                <a:latin typeface="quote-cjk-patch"/>
              </a:rPr>
              <a:t> -5 °C/s cooling effect</a:t>
            </a:r>
          </a:p>
          <a:p>
            <a:pPr algn="l">
              <a:spcBef>
                <a:spcPts val="4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F1115"/>
                </a:solidFill>
                <a:effectLst/>
                <a:latin typeface="quote-cjk-patch"/>
              </a:rPr>
              <a:t>Timing:</a:t>
            </a:r>
            <a:r>
              <a:rPr lang="en-US" b="0" i="0" dirty="0">
                <a:solidFill>
                  <a:srgbClr val="0F1115"/>
                </a:solidFill>
                <a:effectLst/>
                <a:latin typeface="quote-cjk-patch"/>
              </a:rPr>
              <a:t> 600s to 900s (300-second duration)</a:t>
            </a:r>
          </a:p>
          <a:p>
            <a:pPr algn="l">
              <a:spcBef>
                <a:spcPts val="4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F1115"/>
                </a:solidFill>
                <a:effectLst/>
                <a:latin typeface="quote-cjk-patch"/>
              </a:rPr>
              <a:t>Effect:</a:t>
            </a:r>
            <a:r>
              <a:rPr lang="en-US" b="0" i="0" dirty="0">
                <a:solidFill>
                  <a:srgbClr val="0F1115"/>
                </a:solidFill>
                <a:effectLst/>
                <a:latin typeface="quote-cjk-patch"/>
              </a:rPr>
              <a:t> Removes heat from the system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i="0" dirty="0">
                <a:solidFill>
                  <a:srgbClr val="0F1115"/>
                </a:solidFill>
                <a:effectLst/>
                <a:latin typeface="quote-cjk-patch"/>
              </a:rPr>
              <a:t>2. Observer Performance</a:t>
            </a:r>
            <a:r>
              <a:rPr lang="en-IN" b="1" dirty="0"/>
              <a:t>(Blue Line)</a:t>
            </a:r>
            <a:r>
              <a:rPr lang="en-US" b="1" i="0" dirty="0">
                <a:solidFill>
                  <a:srgbClr val="0F1115"/>
                </a:solidFill>
                <a:effectLst/>
                <a:latin typeface="quote-cjk-patch"/>
              </a:rPr>
              <a:t>:</a:t>
            </a:r>
            <a:endParaRPr lang="en-US" b="0" i="0" dirty="0">
              <a:solidFill>
                <a:srgbClr val="0F1115"/>
              </a:solidFill>
              <a:effectLst/>
              <a:latin typeface="quote-cjk-patch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F1115"/>
                </a:solidFill>
                <a:effectLst/>
                <a:latin typeface="quote-cjk-patch"/>
              </a:rPr>
              <a:t>Accuracy:</a:t>
            </a:r>
            <a:r>
              <a:rPr lang="en-US" b="0" i="0" dirty="0">
                <a:solidFill>
                  <a:srgbClr val="0F1115"/>
                </a:solidFill>
                <a:effectLst/>
                <a:latin typeface="quote-cjk-patch"/>
              </a:rPr>
              <a:t> Successfully estimates the -5 °C/s disturbance</a:t>
            </a:r>
          </a:p>
          <a:p>
            <a:pPr algn="l">
              <a:spcBef>
                <a:spcPts val="4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F1115"/>
                </a:solidFill>
                <a:effectLst/>
                <a:latin typeface="quote-cjk-patch"/>
              </a:rPr>
              <a:t>Response:</a:t>
            </a:r>
            <a:r>
              <a:rPr lang="en-US" b="0" i="0" dirty="0">
                <a:solidFill>
                  <a:srgbClr val="0F1115"/>
                </a:solidFill>
                <a:effectLst/>
                <a:latin typeface="quote-cjk-patch"/>
              </a:rPr>
              <a:t> Tracks the actual disturbance closely in real-time</a:t>
            </a:r>
          </a:p>
          <a:p>
            <a:pPr algn="l">
              <a:spcBef>
                <a:spcPts val="4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F1115"/>
                </a:solidFill>
                <a:effectLst/>
                <a:latin typeface="quote-cjk-patch"/>
              </a:rPr>
              <a:t>Duration:</a:t>
            </a:r>
            <a:r>
              <a:rPr lang="en-US" b="0" i="0" dirty="0">
                <a:solidFill>
                  <a:srgbClr val="0F1115"/>
                </a:solidFill>
                <a:effectLst/>
                <a:latin typeface="quote-cjk-patch"/>
              </a:rPr>
              <a:t> Correctly identifies the exact 300-second disturbance period</a:t>
            </a:r>
          </a:p>
          <a:p>
            <a:pPr algn="l">
              <a:spcBef>
                <a:spcPts val="1200"/>
              </a:spcBef>
              <a:buNone/>
            </a:pPr>
            <a:r>
              <a:rPr lang="en-US" b="1" i="0" dirty="0">
                <a:solidFill>
                  <a:srgbClr val="0F1115"/>
                </a:solidFill>
                <a:effectLst/>
                <a:latin typeface="quote-cjk-patch"/>
              </a:rPr>
              <a:t>3. Control Significance:</a:t>
            </a:r>
            <a:br>
              <a:rPr lang="en-US" b="0" i="0" dirty="0">
                <a:solidFill>
                  <a:srgbClr val="0F1115"/>
                </a:solidFill>
                <a:effectLst/>
                <a:latin typeface="quote-cjk-patch"/>
              </a:rPr>
            </a:br>
            <a:r>
              <a:rPr lang="en-US" b="0" i="0" dirty="0">
                <a:solidFill>
                  <a:srgbClr val="0F1115"/>
                </a:solidFill>
                <a:effectLst/>
                <a:latin typeface="quote-cjk-patch"/>
              </a:rPr>
              <a:t>This accurate estimation enables the ADRC controller to automatically counteract the cooling effect, maintaining the target temperature of 80°C despite the external disturbance.</a:t>
            </a:r>
          </a:p>
        </p:txBody>
      </p:sp>
    </p:spTree>
    <p:extLst>
      <p:ext uri="{BB962C8B-B14F-4D97-AF65-F5344CB8AC3E}">
        <p14:creationId xmlns:p14="http://schemas.microsoft.com/office/powerpoint/2010/main" val="4037220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89D44-F163-CC24-260F-5E8417165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DB4624-3021-31EA-E1FB-A5E90F80F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575"/>
            <a:ext cx="10429669" cy="3321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B7DB5E-7DD5-8FAA-36DF-D81B199E95CC}"/>
              </a:ext>
            </a:extLst>
          </p:cNvPr>
          <p:cNvSpPr txBox="1"/>
          <p:nvPr/>
        </p:nvSpPr>
        <p:spPr>
          <a:xfrm>
            <a:off x="-67112" y="202148"/>
            <a:ext cx="97830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Control effort comparison for temperature regulation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24A07D5-A7BB-F85A-B4FD-5C65CBA83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68287"/>
              </p:ext>
            </p:extLst>
          </p:nvPr>
        </p:nvGraphicFramePr>
        <p:xfrm>
          <a:off x="0" y="4838216"/>
          <a:ext cx="10429669" cy="1905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79583">
                  <a:extLst>
                    <a:ext uri="{9D8B030D-6E8A-4147-A177-3AD203B41FA5}">
                      <a16:colId xmlns:a16="http://schemas.microsoft.com/office/drawing/2014/main" val="2626580742"/>
                    </a:ext>
                  </a:extLst>
                </a:gridCol>
                <a:gridCol w="2683362">
                  <a:extLst>
                    <a:ext uri="{9D8B030D-6E8A-4147-A177-3AD203B41FA5}">
                      <a16:colId xmlns:a16="http://schemas.microsoft.com/office/drawing/2014/main" val="831845574"/>
                    </a:ext>
                  </a:extLst>
                </a:gridCol>
                <a:gridCol w="2683362">
                  <a:extLst>
                    <a:ext uri="{9D8B030D-6E8A-4147-A177-3AD203B41FA5}">
                      <a16:colId xmlns:a16="http://schemas.microsoft.com/office/drawing/2014/main" val="573867987"/>
                    </a:ext>
                  </a:extLst>
                </a:gridCol>
                <a:gridCol w="2683362">
                  <a:extLst>
                    <a:ext uri="{9D8B030D-6E8A-4147-A177-3AD203B41FA5}">
                      <a16:colId xmlns:a16="http://schemas.microsoft.com/office/drawing/2014/main" val="3699834470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sz="1800" b="0">
                          <a:effectLst/>
                        </a:rPr>
                        <a:t>Controller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sz="1800" b="1" dirty="0">
                          <a:effectLst/>
                        </a:rPr>
                        <a:t>Behaviour</a:t>
                      </a:r>
                      <a:endParaRPr lang="en-IN" sz="18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sz="1800" b="1">
                          <a:effectLst/>
                        </a:rPr>
                        <a:t>Power Range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sz="1800" b="1">
                          <a:effectLst/>
                        </a:rPr>
                        <a:t>Energy Efficiency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324469263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1">
                          <a:effectLst/>
                        </a:rPr>
                        <a:t>ADRC (Blue)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0" dirty="0">
                          <a:effectLst/>
                        </a:rPr>
                        <a:t>Smooth, stable control action</a:t>
                      </a:r>
                      <a:endParaRPr lang="en-IN" sz="18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0">
                          <a:effectLst/>
                        </a:rPr>
                        <a:t>300-500W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1">
                          <a:effectLst/>
                        </a:rPr>
                        <a:t>Higher</a:t>
                      </a:r>
                      <a:r>
                        <a:rPr lang="en-IN" sz="1800" b="0">
                          <a:effectLst/>
                        </a:rPr>
                        <a:t> - Minimal energy waste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2988712400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1" dirty="0">
                          <a:effectLst/>
                        </a:rPr>
                        <a:t>PID (Red)</a:t>
                      </a:r>
                      <a:endParaRPr lang="en-IN" sz="1800" b="0" dirty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0">
                          <a:effectLst/>
                        </a:rPr>
                        <a:t>Oscillatory, aggressive adjustments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0">
                          <a:effectLst/>
                        </a:rPr>
                        <a:t>200-700W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sz="1800" b="1" dirty="0">
                          <a:effectLst/>
                        </a:rPr>
                        <a:t>Lower</a:t>
                      </a:r>
                      <a:r>
                        <a:rPr lang="en-US" sz="1800" b="0" dirty="0">
                          <a:effectLst/>
                        </a:rPr>
                        <a:t> - Constant over-correction wastes energy</a:t>
                      </a:r>
                      <a:endParaRPr lang="en-US" sz="1800" b="0" dirty="0">
                        <a:effectLst/>
                        <a:latin typeface="quote-cjk-patch"/>
                      </a:endParaRP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16208197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9E312EC-2B8A-DC63-FC46-B9652E017F44}"/>
              </a:ext>
            </a:extLst>
          </p:cNvPr>
          <p:cNvSpPr txBox="1"/>
          <p:nvPr/>
        </p:nvSpPr>
        <p:spPr>
          <a:xfrm>
            <a:off x="141186" y="4376551"/>
            <a:ext cx="6164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F1115"/>
                </a:solidFill>
                <a:effectLst/>
                <a:latin typeface="quote-cjk-patch"/>
              </a:rPr>
              <a:t>Control Effort Comparison: ADRC vs PID</a:t>
            </a:r>
          </a:p>
        </p:txBody>
      </p:sp>
    </p:spTree>
    <p:extLst>
      <p:ext uri="{BB962C8B-B14F-4D97-AF65-F5344CB8AC3E}">
        <p14:creationId xmlns:p14="http://schemas.microsoft.com/office/powerpoint/2010/main" val="1781619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32240-25FB-07CA-6738-6B1044019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7FFAAAA-45FD-1F97-F941-4F3B6D6128FE}"/>
                  </a:ext>
                </a:extLst>
              </p:cNvPr>
              <p:cNvSpPr/>
              <p:nvPr/>
            </p:nvSpPr>
            <p:spPr>
              <a:xfrm>
                <a:off x="214518" y="264595"/>
                <a:ext cx="11421011" cy="632880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3600" b="1" dirty="0"/>
                  <a:t>Problem 2 – </a:t>
                </a:r>
                <a:r>
                  <a:rPr lang="en-IN" sz="3600" b="1" dirty="0"/>
                  <a:t>Buck Converter(DC-DC Converter)</a:t>
                </a:r>
                <a:endParaRPr lang="en-IN" b="1" dirty="0"/>
              </a:p>
              <a:p>
                <a:r>
                  <a:rPr lang="en-IN" b="1" dirty="0"/>
                  <a:t>What is a Buck Converter?</a:t>
                </a:r>
                <a:endParaRPr lang="en-IN" dirty="0"/>
              </a:p>
              <a:p>
                <a:r>
                  <a:rPr lang="en-IN" dirty="0"/>
                  <a:t>-A type of </a:t>
                </a:r>
                <a:r>
                  <a:rPr lang="en-IN" b="1" dirty="0"/>
                  <a:t>DC-DC step-down converter</a:t>
                </a:r>
                <a:r>
                  <a:rPr lang="en-IN" dirty="0"/>
                  <a:t> that reduces an input DC voltage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to a lower regulated output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IN" dirty="0"/>
                  <a:t>).</a:t>
                </a:r>
              </a:p>
              <a:p>
                <a:r>
                  <a:rPr lang="en-IN" dirty="0"/>
                  <a:t>-Operates through high-frequency switching of a semiconductor device (MOSFET/IGBT) and uses passive components (inductor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dirty="0"/>
                  <a:t>, capacitor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) to filter energy.</a:t>
                </a:r>
              </a:p>
              <a:p>
                <a:r>
                  <a:rPr lang="en-IN" b="1" dirty="0"/>
                  <a:t>Why Buck Converter for Modelling?</a:t>
                </a:r>
              </a:p>
              <a:p>
                <a:r>
                  <a:rPr lang="en-IN" dirty="0"/>
                  <a:t>-Simple yet representative topology for understanding DC-DC converter dynamics.</a:t>
                </a:r>
              </a:p>
              <a:p>
                <a:r>
                  <a:rPr lang="en-IN" dirty="0"/>
                  <a:t>-Exhibits </a:t>
                </a:r>
                <a:r>
                  <a:rPr lang="en-IN" b="1" dirty="0"/>
                  <a:t>second-order system Behaviour</a:t>
                </a:r>
                <a:r>
                  <a:rPr lang="en-IN" dirty="0"/>
                  <a:t>(inductor current + capacitor voltage).</a:t>
                </a:r>
              </a:p>
              <a:p>
                <a:r>
                  <a:rPr lang="en-IN" dirty="0"/>
                  <a:t>-Provides an ideal case study for </a:t>
                </a:r>
                <a:r>
                  <a:rPr lang="en-IN" b="1" dirty="0"/>
                  <a:t>plant modelling</a:t>
                </a:r>
                <a:r>
                  <a:rPr lang="en-IN" dirty="0"/>
                  <a:t> and testing </a:t>
                </a:r>
                <a:r>
                  <a:rPr lang="en-IN" b="1" dirty="0"/>
                  <a:t>ADRC (Active Disturbance Rejection Control)</a:t>
                </a:r>
                <a:r>
                  <a:rPr lang="en-IN" dirty="0"/>
                  <a:t> strategies.</a:t>
                </a:r>
              </a:p>
              <a:p>
                <a:r>
                  <a:rPr lang="en-IN" b="1" dirty="0"/>
                  <a:t>Key State Variables:</a:t>
                </a:r>
                <a:endParaRPr lang="en-IN" dirty="0"/>
              </a:p>
              <a:p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/>
                  <a:t>: </a:t>
                </a:r>
                <a:r>
                  <a:rPr lang="en-IN" dirty="0"/>
                  <a:t>Inductor current (energy storage in magnetic field).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/>
                  <a:t>: </a:t>
                </a:r>
                <a:r>
                  <a:rPr lang="en-IN" dirty="0"/>
                  <a:t>Capacitor voltage (energy storage in electric field).</a:t>
                </a:r>
              </a:p>
              <a:p>
                <a:r>
                  <a:rPr lang="en-IN" dirty="0"/>
                  <a:t>-Both states define system dynamics and are used in control-oriented models.</a:t>
                </a:r>
              </a:p>
              <a:p>
                <a:r>
                  <a:rPr lang="en-IN" b="1" dirty="0"/>
                  <a:t>Applications:</a:t>
                </a:r>
                <a:endParaRPr lang="en-IN" dirty="0"/>
              </a:p>
              <a:p>
                <a:pPr lvl="1"/>
                <a:r>
                  <a:rPr lang="en-IN" dirty="0"/>
                  <a:t>Power supplies for electronic devices.</a:t>
                </a:r>
              </a:p>
              <a:p>
                <a:pPr lvl="1"/>
                <a:r>
                  <a:rPr lang="en-IN" dirty="0"/>
                  <a:t>Renewable energy systems (solar PV, wind).</a:t>
                </a:r>
              </a:p>
              <a:p>
                <a:pPr lvl="1"/>
                <a:r>
                  <a:rPr lang="en-IN" dirty="0"/>
                  <a:t>Electric vehicle (EV) powertrains and battery management.</a:t>
                </a:r>
              </a:p>
              <a:p>
                <a:pPr lvl="1"/>
                <a:r>
                  <a:rPr lang="en-IN" dirty="0"/>
                  <a:t>Embedded and industrial electronics requiring regulated DC power.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7FFAAAA-45FD-1F97-F941-4F3B6D6128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18" y="264595"/>
                <a:ext cx="11421011" cy="6328809"/>
              </a:xfrm>
              <a:prstGeom prst="rect">
                <a:avLst/>
              </a:prstGeom>
              <a:blipFill>
                <a:blip r:embed="rId2"/>
                <a:stretch>
                  <a:fillRect l="-1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656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E6A7B-4DDD-6B9C-40F3-E127F3C30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B8E6FC-8789-29D5-67C8-119AF5404754}"/>
                  </a:ext>
                </a:extLst>
              </p:cNvPr>
              <p:cNvSpPr txBox="1"/>
              <p:nvPr/>
            </p:nvSpPr>
            <p:spPr>
              <a:xfrm>
                <a:off x="1054935" y="786947"/>
                <a:ext cx="2527807" cy="583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𝐷𝑇𝑆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B8E6FC-8789-29D5-67C8-119AF5404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935" y="786947"/>
                <a:ext cx="2527807" cy="5834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6221D1-6A52-6CF3-E981-71C7C2ABC4EC}"/>
                  </a:ext>
                </a:extLst>
              </p:cNvPr>
              <p:cNvSpPr txBox="1"/>
              <p:nvPr/>
            </p:nvSpPr>
            <p:spPr>
              <a:xfrm>
                <a:off x="807989" y="1761030"/>
                <a:ext cx="34168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̈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𝐷𝑇</m:t>
                      </m:r>
                      <m:acc>
                        <m:accPr>
                          <m:chr m:val="̇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𝑘𝑢</m:t>
                      </m:r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A6221D1-6A52-6CF3-E981-71C7C2ABC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89" y="1761030"/>
                <a:ext cx="3416897" cy="276999"/>
              </a:xfrm>
              <a:prstGeom prst="rect">
                <a:avLst/>
              </a:prstGeom>
              <a:blipFill>
                <a:blip r:embed="rId3"/>
                <a:stretch>
                  <a:fillRect l="-1250" t="-2222" b="-3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B94CD3-B609-C405-23E8-394B7709EDB3}"/>
                  </a:ext>
                </a:extLst>
              </p:cNvPr>
              <p:cNvSpPr txBox="1"/>
              <p:nvPr/>
            </p:nvSpPr>
            <p:spPr>
              <a:xfrm>
                <a:off x="-562482" y="2305129"/>
                <a:ext cx="6094602" cy="616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sSup>
                            <m:sSup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fr-FR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̇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i="0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fr-FR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i="1" dirty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i="0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p>
                            <m:sSup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fr-FR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i="1" dirty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B94CD3-B609-C405-23E8-394B7709E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2482" y="2305129"/>
                <a:ext cx="6094602" cy="616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5B3055-494F-9F77-34F5-3E1D8F6F5320}"/>
                  </a:ext>
                </a:extLst>
              </p:cNvPr>
              <p:cNvSpPr txBox="1"/>
              <p:nvPr/>
            </p:nvSpPr>
            <p:spPr>
              <a:xfrm>
                <a:off x="-1041173" y="3411082"/>
                <a:ext cx="64888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5B3055-494F-9F77-34F5-3E1D8F6F5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173" y="3411082"/>
                <a:ext cx="6488884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A11CA8-9667-3684-709B-CEB21C4BB368}"/>
                  </a:ext>
                </a:extLst>
              </p:cNvPr>
              <p:cNvSpPr txBox="1"/>
              <p:nvPr/>
            </p:nvSpPr>
            <p:spPr>
              <a:xfrm>
                <a:off x="-2370628" y="3440467"/>
                <a:ext cx="64888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i="0" dirty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A11CA8-9667-3684-709B-CEB21C4BB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70628" y="3440467"/>
                <a:ext cx="6488884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4B69BA-66DE-8128-9BD4-616B7B37D00A}"/>
                  </a:ext>
                </a:extLst>
              </p:cNvPr>
              <p:cNvSpPr txBox="1"/>
              <p:nvPr/>
            </p:nvSpPr>
            <p:spPr>
              <a:xfrm>
                <a:off x="609561" y="4483060"/>
                <a:ext cx="2086661" cy="636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4B69BA-66DE-8128-9BD4-616B7B37D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61" y="4483060"/>
                <a:ext cx="2086661" cy="6368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B73001-E74F-F338-027E-A22C15331DE3}"/>
                  </a:ext>
                </a:extLst>
              </p:cNvPr>
              <p:cNvSpPr txBox="1"/>
              <p:nvPr/>
            </p:nvSpPr>
            <p:spPr>
              <a:xfrm>
                <a:off x="-1655514" y="5191639"/>
                <a:ext cx="73543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B73001-E74F-F338-027E-A22C15331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5514" y="5191639"/>
                <a:ext cx="7354388" cy="369332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ABE924-3628-2605-D803-AAFA10CC3587}"/>
                  </a:ext>
                </a:extLst>
              </p:cNvPr>
              <p:cNvSpPr txBox="1"/>
              <p:nvPr/>
            </p:nvSpPr>
            <p:spPr>
              <a:xfrm>
                <a:off x="-2370628" y="5191639"/>
                <a:ext cx="73543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ABE924-3628-2605-D803-AAFA10CC3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70628" y="5191639"/>
                <a:ext cx="73543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FFAC8FE-9F25-9DF2-7991-2EDE3A807AD0}"/>
              </a:ext>
            </a:extLst>
          </p:cNvPr>
          <p:cNvSpPr txBox="1"/>
          <p:nvPr/>
        </p:nvSpPr>
        <p:spPr>
          <a:xfrm>
            <a:off x="202474" y="5608256"/>
            <a:ext cx="7354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Luenberger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observer: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01A64F-466B-6EEB-4F17-71D42807E070}"/>
                  </a:ext>
                </a:extLst>
              </p:cNvPr>
              <p:cNvSpPr txBox="1"/>
              <p:nvPr/>
            </p:nvSpPr>
            <p:spPr>
              <a:xfrm>
                <a:off x="726128" y="6181761"/>
                <a:ext cx="12884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01A64F-466B-6EEB-4F17-71D42807E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28" y="6181761"/>
                <a:ext cx="1288494" cy="276999"/>
              </a:xfrm>
              <a:prstGeom prst="rect">
                <a:avLst/>
              </a:prstGeom>
              <a:blipFill>
                <a:blip r:embed="rId10"/>
                <a:stretch>
                  <a:fillRect l="-2370" b="-260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51096D-5F43-085C-CCEA-F9AFC4EA8761}"/>
                  </a:ext>
                </a:extLst>
              </p:cNvPr>
              <p:cNvSpPr txBox="1"/>
              <p:nvPr/>
            </p:nvSpPr>
            <p:spPr>
              <a:xfrm>
                <a:off x="-914398" y="6121980"/>
                <a:ext cx="75416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51096D-5F43-085C-CCEA-F9AFC4EA8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4398" y="6121980"/>
                <a:ext cx="7541622" cy="369332"/>
              </a:xfrm>
              <a:prstGeom prst="rect">
                <a:avLst/>
              </a:prstGeom>
              <a:blipFill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644584-C99E-DC67-C7F7-F83D1FE47417}"/>
                  </a:ext>
                </a:extLst>
              </p:cNvPr>
              <p:cNvSpPr txBox="1"/>
              <p:nvPr/>
            </p:nvSpPr>
            <p:spPr>
              <a:xfrm>
                <a:off x="533904" y="6100663"/>
                <a:ext cx="75416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644584-C99E-DC67-C7F7-F83D1FE47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04" y="6100663"/>
                <a:ext cx="7541622" cy="369332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CD55B53-EFA8-2628-C93A-F20291F16A21}"/>
              </a:ext>
            </a:extLst>
          </p:cNvPr>
          <p:cNvSpPr txBox="1"/>
          <p:nvPr/>
        </p:nvSpPr>
        <p:spPr>
          <a:xfrm>
            <a:off x="726128" y="307382"/>
            <a:ext cx="7702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b="1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order transfer function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CC185-0E21-99B0-10DB-4A19BC281ED2}"/>
              </a:ext>
            </a:extLst>
          </p:cNvPr>
          <p:cNvSpPr txBox="1"/>
          <p:nvPr/>
        </p:nvSpPr>
        <p:spPr>
          <a:xfrm>
            <a:off x="374246" y="2983757"/>
            <a:ext cx="7701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Simplified Plant Model: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17AB2-37B3-15B2-6FAE-23FFED9240A1}"/>
              </a:ext>
            </a:extLst>
          </p:cNvPr>
          <p:cNvSpPr txBox="1"/>
          <p:nvPr/>
        </p:nvSpPr>
        <p:spPr>
          <a:xfrm>
            <a:off x="305716" y="4067771"/>
            <a:ext cx="7625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 Law: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1FD5BB-08AE-F978-DB73-878D873948E6}"/>
              </a:ext>
            </a:extLst>
          </p:cNvPr>
          <p:cNvSpPr txBox="1"/>
          <p:nvPr/>
        </p:nvSpPr>
        <p:spPr>
          <a:xfrm>
            <a:off x="60960" y="5214535"/>
            <a:ext cx="7637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Where: 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71F007-3BF9-1615-829A-A6C18ADA37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840" y="3706634"/>
            <a:ext cx="7111015" cy="2343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BE2B35-5A4E-E783-4D89-5C196C39C3C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30" y="287210"/>
            <a:ext cx="5476292" cy="269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05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64ED4-71E9-5495-2F54-CC30ECB90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4D96FE-4A1F-9091-590A-A19B935FC775}"/>
              </a:ext>
            </a:extLst>
          </p:cNvPr>
          <p:cNvSpPr txBox="1"/>
          <p:nvPr/>
        </p:nvSpPr>
        <p:spPr>
          <a:xfrm>
            <a:off x="-1" y="-3779"/>
            <a:ext cx="685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Output voltage regulation: ADRC vs PID controller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2B800-2214-7B66-5705-ACE25840D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866" y="1"/>
            <a:ext cx="4857134" cy="342899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6E7419-EFD3-CB6C-83A4-DC4AA7DF3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917981"/>
              </p:ext>
            </p:extLst>
          </p:nvPr>
        </p:nvGraphicFramePr>
        <p:xfrm>
          <a:off x="0" y="416726"/>
          <a:ext cx="7334866" cy="18161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73488">
                  <a:extLst>
                    <a:ext uri="{9D8B030D-6E8A-4147-A177-3AD203B41FA5}">
                      <a16:colId xmlns:a16="http://schemas.microsoft.com/office/drawing/2014/main" val="1193156127"/>
                    </a:ext>
                  </a:extLst>
                </a:gridCol>
                <a:gridCol w="1887126">
                  <a:extLst>
                    <a:ext uri="{9D8B030D-6E8A-4147-A177-3AD203B41FA5}">
                      <a16:colId xmlns:a16="http://schemas.microsoft.com/office/drawing/2014/main" val="2845561852"/>
                    </a:ext>
                  </a:extLst>
                </a:gridCol>
                <a:gridCol w="1887126">
                  <a:extLst>
                    <a:ext uri="{9D8B030D-6E8A-4147-A177-3AD203B41FA5}">
                      <a16:colId xmlns:a16="http://schemas.microsoft.com/office/drawing/2014/main" val="1434060708"/>
                    </a:ext>
                  </a:extLst>
                </a:gridCol>
                <a:gridCol w="1887126">
                  <a:extLst>
                    <a:ext uri="{9D8B030D-6E8A-4147-A177-3AD203B41FA5}">
                      <a16:colId xmlns:a16="http://schemas.microsoft.com/office/drawing/2014/main" val="900338499"/>
                    </a:ext>
                  </a:extLst>
                </a:gridCol>
              </a:tblGrid>
              <a:tr h="340245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sz="1800" b="0">
                          <a:effectLst/>
                        </a:rPr>
                        <a:t>Parameter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sz="1800" b="0" dirty="0">
                          <a:effectLst/>
                        </a:rPr>
                        <a:t>ADRC</a:t>
                      </a:r>
                      <a:endParaRPr lang="en-IN" sz="18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sz="1800" b="0" dirty="0">
                          <a:effectLst/>
                        </a:rPr>
                        <a:t>PID</a:t>
                      </a:r>
                      <a:endParaRPr lang="en-IN" sz="18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sz="1800" b="0" dirty="0">
                          <a:effectLst/>
                        </a:rPr>
                        <a:t>Improvement</a:t>
                      </a:r>
                      <a:endParaRPr lang="en-IN" sz="18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67337030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1">
                          <a:effectLst/>
                        </a:rPr>
                        <a:t>Voltage Regulation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0" dirty="0">
                          <a:effectLst/>
                        </a:rPr>
                        <a:t>±0.5%</a:t>
                      </a:r>
                      <a:endParaRPr lang="en-IN" sz="18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0">
                          <a:effectLst/>
                        </a:rPr>
                        <a:t>±2.1%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1">
                          <a:effectLst/>
                        </a:rPr>
                        <a:t>76% better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2656176984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1">
                          <a:effectLst/>
                        </a:rPr>
                        <a:t>Settling Time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0">
                          <a:effectLst/>
                        </a:rPr>
                        <a:t>2.5 ms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0">
                          <a:effectLst/>
                        </a:rPr>
                        <a:t>8.2 ms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1">
                          <a:effectLst/>
                        </a:rPr>
                        <a:t>70% faster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334485158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1">
                          <a:effectLst/>
                        </a:rPr>
                        <a:t>Efficiency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0">
                          <a:effectLst/>
                        </a:rPr>
                        <a:t>94.2%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0">
                          <a:effectLst/>
                        </a:rPr>
                        <a:t>91.5%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1" dirty="0">
                          <a:effectLst/>
                        </a:rPr>
                        <a:t>+2.7%</a:t>
                      </a:r>
                      <a:endParaRPr lang="en-IN" sz="1800" b="0" dirty="0">
                        <a:effectLst/>
                        <a:latin typeface="quote-cjk-patch"/>
                      </a:endParaRP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5655404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5B939F9-F57A-CBA9-C7D7-13683FF6BEE1}"/>
              </a:ext>
            </a:extLst>
          </p:cNvPr>
          <p:cNvSpPr txBox="1"/>
          <p:nvPr/>
        </p:nvSpPr>
        <p:spPr>
          <a:xfrm>
            <a:off x="0" y="2283999"/>
            <a:ext cx="7334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-ADRC maintains tighter voltage control (±0.5% vs ±2.1%)</a:t>
            </a:r>
          </a:p>
          <a:p>
            <a:r>
              <a:rPr lang="en-IN" dirty="0"/>
              <a:t>-ADRC responds 3x faster to disturbances (2.5ms vs 8.2ms)</a:t>
            </a:r>
          </a:p>
          <a:p>
            <a:r>
              <a:rPr lang="en-IN" dirty="0"/>
              <a:t>-ADRC achieves higher power efficiency (94.2% vs 91.5%)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0EA2D7-335F-61E2-DC27-DCB7CB20F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8332"/>
            <a:ext cx="5606409" cy="35496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4E48BE-B8B2-4A5F-D064-F118B2E5ED5C}"/>
              </a:ext>
            </a:extLst>
          </p:cNvPr>
          <p:cNvSpPr txBox="1"/>
          <p:nvPr/>
        </p:nvSpPr>
        <p:spPr>
          <a:xfrm>
            <a:off x="5606409" y="3549668"/>
            <a:ext cx="5009536" cy="39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50"/>
              </a:lnSpc>
              <a:spcAft>
                <a:spcPts val="1200"/>
              </a:spcAft>
              <a:buNone/>
            </a:pPr>
            <a:r>
              <a:rPr lang="en-IN" sz="2000" b="1" dirty="0">
                <a:solidFill>
                  <a:srgbClr val="0F1115"/>
                </a:solidFill>
                <a:effectLst/>
                <a:latin typeface="quote-cjk-patch"/>
              </a:rPr>
              <a:t>Disturbance Estimation Performance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1BBEAF3-04A9-D94F-3584-14117E57B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233761"/>
              </p:ext>
            </p:extLst>
          </p:nvPr>
        </p:nvGraphicFramePr>
        <p:xfrm>
          <a:off x="5606409" y="4048923"/>
          <a:ext cx="6627507" cy="27813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35901">
                  <a:extLst>
                    <a:ext uri="{9D8B030D-6E8A-4147-A177-3AD203B41FA5}">
                      <a16:colId xmlns:a16="http://schemas.microsoft.com/office/drawing/2014/main" val="1998971871"/>
                    </a:ext>
                  </a:extLst>
                </a:gridCol>
                <a:gridCol w="2295803">
                  <a:extLst>
                    <a:ext uri="{9D8B030D-6E8A-4147-A177-3AD203B41FA5}">
                      <a16:colId xmlns:a16="http://schemas.microsoft.com/office/drawing/2014/main" val="769490447"/>
                    </a:ext>
                  </a:extLst>
                </a:gridCol>
                <a:gridCol w="2295803">
                  <a:extLst>
                    <a:ext uri="{9D8B030D-6E8A-4147-A177-3AD203B41FA5}">
                      <a16:colId xmlns:a16="http://schemas.microsoft.com/office/drawing/2014/main" val="2836899258"/>
                    </a:ext>
                  </a:extLst>
                </a:gridCol>
              </a:tblGrid>
              <a:tr h="367406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</a:rPr>
                        <a:t>Parameter</a:t>
                      </a:r>
                      <a:endParaRPr lang="en-IN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</a:rPr>
                        <a:t>Value</a:t>
                      </a:r>
                      <a:endParaRPr lang="en-IN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</a:rPr>
                        <a:t>Significance</a:t>
                      </a:r>
                      <a:endParaRPr lang="en-IN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1494293438"/>
                  </a:ext>
                </a:extLst>
              </a:tr>
              <a:tr h="592591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1">
                          <a:effectLst/>
                        </a:rPr>
                        <a:t>Estimation Accuracy</a:t>
                      </a:r>
                      <a:endParaRPr lang="en-IN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</a:rPr>
                        <a:t>RMSE: 0.50</a:t>
                      </a:r>
                      <a:endParaRPr lang="en-IN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</a:rPr>
                        <a:t>High precision tracking</a:t>
                      </a:r>
                      <a:endParaRPr lang="en-IN" b="0">
                        <a:effectLst/>
                        <a:latin typeface="quote-cjk-patch"/>
                      </a:endParaRP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3567639983"/>
                  </a:ext>
                </a:extLst>
              </a:tr>
              <a:tr h="817776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1">
                          <a:effectLst/>
                        </a:rPr>
                        <a:t>Observer Type</a:t>
                      </a:r>
                      <a:endParaRPr lang="en-IN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</a:rPr>
                        <a:t>Luenberger Observer</a:t>
                      </a:r>
                      <a:endParaRPr lang="en-IN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</a:rPr>
                        <a:t>Real-time disturbance detection</a:t>
                      </a:r>
                      <a:endParaRPr lang="en-IN" b="0">
                        <a:effectLst/>
                        <a:latin typeface="quote-cjk-patch"/>
                      </a:endParaRP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4143983390"/>
                  </a:ext>
                </a:extLst>
              </a:tr>
              <a:tr h="817776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1" dirty="0">
                          <a:effectLst/>
                        </a:rPr>
                        <a:t>Performance</a:t>
                      </a:r>
                      <a:endParaRPr lang="en-IN" b="0" dirty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</a:rPr>
                        <a:t>Effective Disturbance Rejection</a:t>
                      </a:r>
                      <a:endParaRPr lang="en-IN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</a:rPr>
                        <a:t>Enables automatic compensation</a:t>
                      </a:r>
                      <a:endParaRPr lang="en-IN" b="0" dirty="0">
                        <a:effectLst/>
                        <a:latin typeface="quote-cjk-patch"/>
                      </a:endParaRP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864489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845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99EBF-45D4-78A8-85DD-4F19A64E0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F44C3E-3347-2478-1299-A48EDD9A0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755348"/>
              </p:ext>
            </p:extLst>
          </p:nvPr>
        </p:nvGraphicFramePr>
        <p:xfrm>
          <a:off x="65106" y="4106877"/>
          <a:ext cx="9852485" cy="2692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47896">
                  <a:extLst>
                    <a:ext uri="{9D8B030D-6E8A-4147-A177-3AD203B41FA5}">
                      <a16:colId xmlns:a16="http://schemas.microsoft.com/office/drawing/2014/main" val="2575722016"/>
                    </a:ext>
                  </a:extLst>
                </a:gridCol>
                <a:gridCol w="2534863">
                  <a:extLst>
                    <a:ext uri="{9D8B030D-6E8A-4147-A177-3AD203B41FA5}">
                      <a16:colId xmlns:a16="http://schemas.microsoft.com/office/drawing/2014/main" val="2161786503"/>
                    </a:ext>
                  </a:extLst>
                </a:gridCol>
                <a:gridCol w="2534863">
                  <a:extLst>
                    <a:ext uri="{9D8B030D-6E8A-4147-A177-3AD203B41FA5}">
                      <a16:colId xmlns:a16="http://schemas.microsoft.com/office/drawing/2014/main" val="175034832"/>
                    </a:ext>
                  </a:extLst>
                </a:gridCol>
                <a:gridCol w="2534863">
                  <a:extLst>
                    <a:ext uri="{9D8B030D-6E8A-4147-A177-3AD203B41FA5}">
                      <a16:colId xmlns:a16="http://schemas.microsoft.com/office/drawing/2014/main" val="2438305476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sz="1800" b="0">
                          <a:effectLst/>
                        </a:rPr>
                        <a:t>Parameter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sz="1800" b="0" dirty="0">
                          <a:effectLst/>
                        </a:rPr>
                        <a:t>ADRC (Blue)</a:t>
                      </a:r>
                      <a:endParaRPr lang="en-IN" sz="18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sz="1800" b="0">
                          <a:effectLst/>
                        </a:rPr>
                        <a:t>PID (Red)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sz="1800" b="0" dirty="0">
                          <a:effectLst/>
                        </a:rPr>
                        <a:t>Advantage</a:t>
                      </a:r>
                      <a:endParaRPr lang="en-IN" sz="18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324057623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1">
                          <a:effectLst/>
                        </a:rPr>
                        <a:t>Current Ripple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0">
                          <a:effectLst/>
                        </a:rPr>
                        <a:t>±0.1A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0">
                          <a:effectLst/>
                        </a:rPr>
                        <a:t>±0.3A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0">
                          <a:effectLst/>
                        </a:rPr>
                        <a:t>ADRC: 67% smaller ripple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2557403407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1">
                          <a:effectLst/>
                        </a:rPr>
                        <a:t>Current Range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0">
                          <a:effectLst/>
                        </a:rPr>
                        <a:t>1.2-1.4A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0">
                          <a:effectLst/>
                        </a:rPr>
                        <a:t>1.0-1.6A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0">
                          <a:effectLst/>
                        </a:rPr>
                        <a:t>ADRC: Tighter control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2421063004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1">
                          <a:effectLst/>
                        </a:rPr>
                        <a:t>Power Losses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0">
                          <a:effectLst/>
                        </a:rPr>
                        <a:t>Reduced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0">
                          <a:effectLst/>
                        </a:rPr>
                        <a:t>Increased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0">
                          <a:effectLst/>
                        </a:rPr>
                        <a:t>ADRC: Lower losses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391328404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1">
                          <a:effectLst/>
                        </a:rPr>
                        <a:t>Efficiency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0">
                          <a:effectLst/>
                        </a:rPr>
                        <a:t>Better (94.2%)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0">
                          <a:effectLst/>
                        </a:rPr>
                        <a:t>Lower (91.5%)</a:t>
                      </a:r>
                      <a:endParaRPr lang="en-IN" sz="18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800" b="0" dirty="0">
                          <a:effectLst/>
                        </a:rPr>
                        <a:t>ADRC: +2.7% efficiency</a:t>
                      </a:r>
                      <a:endParaRPr lang="en-IN" sz="1800" b="0" dirty="0">
                        <a:effectLst/>
                        <a:latin typeface="quote-cjk-patch"/>
                      </a:endParaRP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153744947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A6F7641-52B3-5B2F-326C-7346EB103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96" y="617150"/>
            <a:ext cx="9105234" cy="3326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3499E0-FE30-3CC9-1E00-AD1D5853E831}"/>
              </a:ext>
            </a:extLst>
          </p:cNvPr>
          <p:cNvSpPr txBox="1"/>
          <p:nvPr/>
        </p:nvSpPr>
        <p:spPr>
          <a:xfrm>
            <a:off x="1784555" y="0"/>
            <a:ext cx="6100916" cy="39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50"/>
              </a:lnSpc>
              <a:spcAft>
                <a:spcPts val="1200"/>
              </a:spcAft>
              <a:buNone/>
            </a:pPr>
            <a:r>
              <a:rPr lang="en-IN" sz="2400" b="1" dirty="0">
                <a:solidFill>
                  <a:srgbClr val="0F1115"/>
                </a:solidFill>
                <a:effectLst/>
                <a:latin typeface="quote-cjk-patch"/>
              </a:rPr>
              <a:t>Inductor Current Performance Comparison</a:t>
            </a:r>
          </a:p>
        </p:txBody>
      </p:sp>
    </p:spTree>
    <p:extLst>
      <p:ext uri="{BB962C8B-B14F-4D97-AF65-F5344CB8AC3E}">
        <p14:creationId xmlns:p14="http://schemas.microsoft.com/office/powerpoint/2010/main" val="367932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F071F-09D5-D419-11B3-16AFC9647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D1E62E-78B5-3F95-0EA2-3A6B227B3A8B}"/>
              </a:ext>
            </a:extLst>
          </p:cNvPr>
          <p:cNvSpPr txBox="1"/>
          <p:nvPr/>
        </p:nvSpPr>
        <p:spPr>
          <a:xfrm>
            <a:off x="924887" y="120402"/>
            <a:ext cx="5817066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Table of Contents </a:t>
            </a:r>
          </a:p>
          <a:p>
            <a:endParaRPr lang="en-IN" sz="3200" b="1" dirty="0"/>
          </a:p>
          <a:p>
            <a:r>
              <a:rPr lang="en-IN" dirty="0"/>
              <a:t>1.</a:t>
            </a:r>
            <a:r>
              <a:rPr lang="en-IN" b="1" dirty="0"/>
              <a:t>Introduction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2.</a:t>
            </a:r>
            <a:r>
              <a:rPr lang="en-IN" b="1" dirty="0"/>
              <a:t>Luenberger Observer</a:t>
            </a:r>
          </a:p>
          <a:p>
            <a:r>
              <a:rPr lang="en-IN" b="1" dirty="0"/>
              <a:t> </a:t>
            </a:r>
          </a:p>
          <a:p>
            <a:r>
              <a:rPr lang="en-IN" dirty="0"/>
              <a:t>3.</a:t>
            </a:r>
            <a:r>
              <a:rPr lang="en-IN" b="1" dirty="0"/>
              <a:t>Importance of Disturbance Rejection</a:t>
            </a:r>
          </a:p>
          <a:p>
            <a:r>
              <a:rPr lang="en-IN" b="1" dirty="0"/>
              <a:t>  </a:t>
            </a:r>
          </a:p>
          <a:p>
            <a:r>
              <a:rPr lang="en-IN" b="1" dirty="0"/>
              <a:t>4.Different DOB Techniques </a:t>
            </a:r>
          </a:p>
          <a:p>
            <a:endParaRPr lang="en-IN" b="1" dirty="0"/>
          </a:p>
          <a:p>
            <a:r>
              <a:rPr lang="en-IN" b="1" dirty="0"/>
              <a:t>5.Active Disturbance Rejection Control (ADRC)</a:t>
            </a:r>
          </a:p>
          <a:p>
            <a:r>
              <a:rPr lang="en-IN" b="1" dirty="0"/>
              <a:t>  </a:t>
            </a:r>
          </a:p>
          <a:p>
            <a:r>
              <a:rPr lang="en-IN" b="1" dirty="0"/>
              <a:t>6.ADRC Explanation &amp; Block Diagram</a:t>
            </a:r>
          </a:p>
          <a:p>
            <a:endParaRPr lang="en-IN" b="1" dirty="0"/>
          </a:p>
          <a:p>
            <a:r>
              <a:rPr lang="en-IN" b="1" dirty="0"/>
              <a:t>7.Mathematical Proof (Stability) </a:t>
            </a:r>
          </a:p>
          <a:p>
            <a:endParaRPr lang="en-IN" b="1" dirty="0"/>
          </a:p>
          <a:p>
            <a:r>
              <a:rPr lang="en-IN" b="1" dirty="0"/>
              <a:t>8.Problem 1: Temperature Control (First Order) </a:t>
            </a:r>
          </a:p>
          <a:p>
            <a:endParaRPr lang="en-IN" b="1" dirty="0"/>
          </a:p>
          <a:p>
            <a:r>
              <a:rPr lang="en-IN" b="1" dirty="0"/>
              <a:t>9.Problem 2: DC-DC Buck Converter (Second Order) </a:t>
            </a:r>
          </a:p>
          <a:p>
            <a:endParaRPr lang="en-IN" b="1" dirty="0"/>
          </a:p>
          <a:p>
            <a:r>
              <a:rPr lang="en-IN" b="1" dirty="0"/>
              <a:t>10.Results &amp; Discussion 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19591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B50CD-F862-B1D6-4DF7-ACFB19470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4FDFD5-7186-087C-1248-E92D13E80DA3}"/>
              </a:ext>
            </a:extLst>
          </p:cNvPr>
          <p:cNvSpPr txBox="1"/>
          <p:nvPr/>
        </p:nvSpPr>
        <p:spPr>
          <a:xfrm>
            <a:off x="3138949" y="0"/>
            <a:ext cx="6100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DC-DC Converter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13BA5-C6FD-5806-2514-880771780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8" y="766916"/>
            <a:ext cx="9045677" cy="32079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FE21DF-CEFD-119F-FFEA-F7B9B3A7829C}"/>
              </a:ext>
            </a:extLst>
          </p:cNvPr>
          <p:cNvSpPr txBox="1"/>
          <p:nvPr/>
        </p:nvSpPr>
        <p:spPr>
          <a:xfrm>
            <a:off x="-78657" y="3974850"/>
            <a:ext cx="5968181" cy="39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50"/>
              </a:lnSpc>
              <a:spcAft>
                <a:spcPts val="1200"/>
              </a:spcAft>
              <a:buNone/>
            </a:pPr>
            <a:r>
              <a:rPr lang="en-IN" sz="2000" b="1" dirty="0">
                <a:solidFill>
                  <a:srgbClr val="0F1115"/>
                </a:solidFill>
                <a:effectLst/>
                <a:latin typeface="quote-cjk-patch"/>
              </a:rPr>
              <a:t>Control Signal Performance Comparison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2F3C0D9-F743-19A4-E451-E17D5AB5B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624821"/>
              </p:ext>
            </p:extLst>
          </p:nvPr>
        </p:nvGraphicFramePr>
        <p:xfrm>
          <a:off x="0" y="4369638"/>
          <a:ext cx="10599174" cy="248836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418258">
                  <a:extLst>
                    <a:ext uri="{9D8B030D-6E8A-4147-A177-3AD203B41FA5}">
                      <a16:colId xmlns:a16="http://schemas.microsoft.com/office/drawing/2014/main" val="651687178"/>
                    </a:ext>
                  </a:extLst>
                </a:gridCol>
                <a:gridCol w="2726972">
                  <a:extLst>
                    <a:ext uri="{9D8B030D-6E8A-4147-A177-3AD203B41FA5}">
                      <a16:colId xmlns:a16="http://schemas.microsoft.com/office/drawing/2014/main" val="1107592409"/>
                    </a:ext>
                  </a:extLst>
                </a:gridCol>
                <a:gridCol w="2726972">
                  <a:extLst>
                    <a:ext uri="{9D8B030D-6E8A-4147-A177-3AD203B41FA5}">
                      <a16:colId xmlns:a16="http://schemas.microsoft.com/office/drawing/2014/main" val="3749029216"/>
                    </a:ext>
                  </a:extLst>
                </a:gridCol>
                <a:gridCol w="2726972">
                  <a:extLst>
                    <a:ext uri="{9D8B030D-6E8A-4147-A177-3AD203B41FA5}">
                      <a16:colId xmlns:a16="http://schemas.microsoft.com/office/drawing/2014/main" val="2503116487"/>
                    </a:ext>
                  </a:extLst>
                </a:gridCol>
              </a:tblGrid>
              <a:tr h="255645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sz="1600" b="0">
                          <a:effectLst/>
                        </a:rPr>
                        <a:t>Parameter</a:t>
                      </a:r>
                      <a:endParaRPr lang="en-IN" sz="1600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sz="1600" b="0">
                          <a:effectLst/>
                        </a:rPr>
                        <a:t>ADRC (Blue)</a:t>
                      </a:r>
                      <a:endParaRPr lang="en-IN" sz="16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sz="1600" b="0">
                          <a:effectLst/>
                        </a:rPr>
                        <a:t>PID (Red)</a:t>
                      </a:r>
                      <a:endParaRPr lang="en-IN" sz="16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sz="1600" b="0">
                          <a:effectLst/>
                        </a:rPr>
                        <a:t>Advantage</a:t>
                      </a:r>
                      <a:endParaRPr lang="en-IN" sz="16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3271687794"/>
                  </a:ext>
                </a:extLst>
              </a:tr>
              <a:tr h="412331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600" b="1">
                          <a:effectLst/>
                        </a:rPr>
                        <a:t>Duty Cycle Range</a:t>
                      </a:r>
                      <a:endParaRPr lang="en-IN" sz="1600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600" b="0">
                          <a:effectLst/>
                        </a:rPr>
                        <a:t>48-52%</a:t>
                      </a:r>
                      <a:endParaRPr lang="en-IN" sz="16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600" b="0">
                          <a:effectLst/>
                        </a:rPr>
                        <a:t>45-55%</a:t>
                      </a:r>
                      <a:endParaRPr lang="en-IN" sz="16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600" b="0">
                          <a:effectLst/>
                        </a:rPr>
                        <a:t>ADRC: 40% smaller variation</a:t>
                      </a:r>
                      <a:endParaRPr lang="en-IN" sz="1600" b="0">
                        <a:effectLst/>
                        <a:latin typeface="quote-cjk-patch"/>
                      </a:endParaRP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1331305052"/>
                  </a:ext>
                </a:extLst>
              </a:tr>
              <a:tr h="412331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600" b="1" dirty="0">
                          <a:effectLst/>
                        </a:rPr>
                        <a:t>Oscillations</a:t>
                      </a:r>
                      <a:endParaRPr lang="en-IN" sz="1600" b="0" dirty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600" b="0">
                          <a:effectLst/>
                        </a:rPr>
                        <a:t>Minimal</a:t>
                      </a:r>
                      <a:endParaRPr lang="en-IN" sz="16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600" b="0">
                          <a:effectLst/>
                        </a:rPr>
                        <a:t>Significant</a:t>
                      </a:r>
                      <a:endParaRPr lang="en-IN" sz="16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600" b="0">
                          <a:effectLst/>
                        </a:rPr>
                        <a:t>ADRC: Smother operation</a:t>
                      </a:r>
                      <a:endParaRPr lang="en-IN" sz="1600" b="0">
                        <a:effectLst/>
                        <a:latin typeface="quote-cjk-patch"/>
                      </a:endParaRP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436170101"/>
                  </a:ext>
                </a:extLst>
              </a:tr>
              <a:tr h="412331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600" b="1">
                          <a:effectLst/>
                        </a:rPr>
                        <a:t>Control Effort</a:t>
                      </a:r>
                      <a:endParaRPr lang="en-IN" sz="1600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600" b="0">
                          <a:effectLst/>
                        </a:rPr>
                        <a:t>Low</a:t>
                      </a:r>
                      <a:endParaRPr lang="en-IN" sz="16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600" b="0">
                          <a:effectLst/>
                        </a:rPr>
                        <a:t>High</a:t>
                      </a:r>
                      <a:endParaRPr lang="en-IN" sz="16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600" b="0">
                          <a:effectLst/>
                        </a:rPr>
                        <a:t>ADRC: More efficient</a:t>
                      </a:r>
                      <a:endParaRPr lang="en-IN" sz="1600" b="0">
                        <a:effectLst/>
                        <a:latin typeface="quote-cjk-patch"/>
                      </a:endParaRP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1840997955"/>
                  </a:ext>
                </a:extLst>
              </a:tr>
              <a:tr h="412331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600" b="1">
                          <a:effectLst/>
                        </a:rPr>
                        <a:t>Stability</a:t>
                      </a:r>
                      <a:endParaRPr lang="en-IN" sz="1600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600" b="0" dirty="0">
                          <a:effectLst/>
                        </a:rPr>
                        <a:t>Better</a:t>
                      </a:r>
                      <a:endParaRPr lang="en-IN" sz="1600" b="0" dirty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600" b="0">
                          <a:effectLst/>
                        </a:rPr>
                        <a:t>Reduced</a:t>
                      </a:r>
                      <a:endParaRPr lang="en-IN" sz="1600" b="0"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600" b="0" dirty="0">
                          <a:effectLst/>
                        </a:rPr>
                        <a:t>ADRC: Superior performance</a:t>
                      </a:r>
                      <a:endParaRPr lang="en-IN" sz="1600" b="0" dirty="0">
                        <a:effectLst/>
                        <a:latin typeface="quote-cjk-patch"/>
                      </a:endParaRPr>
                    </a:p>
                  </a:txBody>
                  <a:tcPr marL="121920" marT="76200" marB="76200" anchor="ctr"/>
                </a:tc>
                <a:extLst>
                  <a:ext uri="{0D108BD9-81ED-4DB2-BD59-A6C34878D82A}">
                    <a16:rowId xmlns:a16="http://schemas.microsoft.com/office/drawing/2014/main" val="1996766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940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968D9-8674-FBE9-99DF-FFF1E198B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DC8A64-E2F1-FEAB-543C-69D9B2AB3DE6}"/>
              </a:ext>
            </a:extLst>
          </p:cNvPr>
          <p:cNvSpPr txBox="1"/>
          <p:nvPr/>
        </p:nvSpPr>
        <p:spPr>
          <a:xfrm>
            <a:off x="759203" y="150894"/>
            <a:ext cx="60987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&amp; Discussion : 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C4FA53-8274-D4B6-5B44-AA74446AC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967198"/>
              </p:ext>
            </p:extLst>
          </p:nvPr>
        </p:nvGraphicFramePr>
        <p:xfrm>
          <a:off x="759203" y="1390823"/>
          <a:ext cx="8596310" cy="1645920"/>
        </p:xfrm>
        <a:graphic>
          <a:graphicData uri="http://schemas.openxmlformats.org/drawingml/2006/table">
            <a:tbl>
              <a:tblPr/>
              <a:tblGrid>
                <a:gridCol w="1719262">
                  <a:extLst>
                    <a:ext uri="{9D8B030D-6E8A-4147-A177-3AD203B41FA5}">
                      <a16:colId xmlns:a16="http://schemas.microsoft.com/office/drawing/2014/main" val="153654620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997911284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388997255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579259403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5216519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Controller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RMSE (°C)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Settling Time (s)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Overshoot (%)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Robustness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433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PID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0.440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12.6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Low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752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ADRC (Proposed)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0.209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5.1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7781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845073-D789-BD4C-9902-84D3187C20A6}"/>
              </a:ext>
            </a:extLst>
          </p:cNvPr>
          <p:cNvSpPr txBox="1"/>
          <p:nvPr/>
        </p:nvSpPr>
        <p:spPr>
          <a:xfrm>
            <a:off x="759203" y="878580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1.Temperature Control vs PID 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BEE61-24F4-317C-28B7-4295C9AB65CA}"/>
              </a:ext>
            </a:extLst>
          </p:cNvPr>
          <p:cNvSpPr txBox="1"/>
          <p:nvPr/>
        </p:nvSpPr>
        <p:spPr>
          <a:xfrm>
            <a:off x="633368" y="4167123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2.DC-DC Converter Performance Comparison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534721-B056-F228-45C7-6134EFEF4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984635"/>
              </p:ext>
            </p:extLst>
          </p:nvPr>
        </p:nvGraphicFramePr>
        <p:xfrm>
          <a:off x="633368" y="4613255"/>
          <a:ext cx="8596312" cy="1097280"/>
        </p:xfrm>
        <a:graphic>
          <a:graphicData uri="http://schemas.openxmlformats.org/drawingml/2006/table">
            <a:tbl>
              <a:tblPr/>
              <a:tblGrid>
                <a:gridCol w="2149078">
                  <a:extLst>
                    <a:ext uri="{9D8B030D-6E8A-4147-A177-3AD203B41FA5}">
                      <a16:colId xmlns:a16="http://schemas.microsoft.com/office/drawing/2014/main" val="3269855905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046824581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57074386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663027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Controller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Regulation (%)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Settling Time (ms)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Efficiency (%)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98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PID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±2.1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8.2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91.5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964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ADRC (Proposed)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±0.5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94.2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87712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EF56D1E-A214-38DF-94E6-9F253A331B8D}"/>
              </a:ext>
            </a:extLst>
          </p:cNvPr>
          <p:cNvSpPr txBox="1"/>
          <p:nvPr/>
        </p:nvSpPr>
        <p:spPr>
          <a:xfrm>
            <a:off x="633368" y="3109984"/>
            <a:ext cx="108931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Observation:</a:t>
            </a:r>
            <a:br>
              <a:rPr lang="en-US" dirty="0"/>
            </a:br>
            <a:r>
              <a:rPr lang="en-US" dirty="0"/>
              <a:t>The ADRC controller achieves </a:t>
            </a:r>
            <a:r>
              <a:rPr lang="en-US" b="1" dirty="0"/>
              <a:t>lower RMSE</a:t>
            </a:r>
            <a:r>
              <a:rPr lang="en-US" dirty="0"/>
              <a:t>, </a:t>
            </a:r>
            <a:r>
              <a:rPr lang="en-US" b="1" dirty="0"/>
              <a:t>reduced settling time</a:t>
            </a:r>
            <a:r>
              <a:rPr lang="en-US" dirty="0"/>
              <a:t>, and </a:t>
            </a:r>
            <a:r>
              <a:rPr lang="en-US" b="1" dirty="0"/>
              <a:t>minimal overshoot</a:t>
            </a:r>
            <a:r>
              <a:rPr lang="en-US" dirty="0"/>
              <a:t> compared to the conventional PID controller, indicating superior robustness and accuracy.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B7638D-663D-A8C4-6C87-6BD0FDF15235}"/>
              </a:ext>
            </a:extLst>
          </p:cNvPr>
          <p:cNvSpPr txBox="1"/>
          <p:nvPr/>
        </p:nvSpPr>
        <p:spPr>
          <a:xfrm>
            <a:off x="633368" y="5783776"/>
            <a:ext cx="111643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Observation:</a:t>
            </a:r>
            <a:br>
              <a:rPr lang="en-US" dirty="0"/>
            </a:br>
            <a:r>
              <a:rPr lang="en-US" dirty="0"/>
              <a:t>The proposed ADRC-based controller improves </a:t>
            </a:r>
            <a:r>
              <a:rPr lang="en-US" b="1" dirty="0"/>
              <a:t>voltage regulation</a:t>
            </a:r>
            <a:r>
              <a:rPr lang="en-US" dirty="0"/>
              <a:t>, </a:t>
            </a:r>
            <a:r>
              <a:rPr lang="en-US" b="1" dirty="0"/>
              <a:t>speeds up transient response</a:t>
            </a:r>
            <a:r>
              <a:rPr lang="en-US" dirty="0"/>
              <a:t>, and enhances </a:t>
            </a:r>
            <a:r>
              <a:rPr lang="en-US" b="1" dirty="0"/>
              <a:t>efficiency</a:t>
            </a:r>
            <a:r>
              <a:rPr lang="en-US" dirty="0"/>
              <a:t>, showing clear performance gains over the PID controller.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566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9134A-6987-2403-A447-2EC2DCDCE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3B0836-4304-2A57-7BA4-45CF7537441E}"/>
              </a:ext>
            </a:extLst>
          </p:cNvPr>
          <p:cNvSpPr txBox="1"/>
          <p:nvPr/>
        </p:nvSpPr>
        <p:spPr>
          <a:xfrm>
            <a:off x="608200" y="326251"/>
            <a:ext cx="9659923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Plans:</a:t>
            </a:r>
          </a:p>
          <a:p>
            <a:endParaRPr lang="en-IN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MIMO Extension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Extend the hybrid DOB-ADRC architecture to Multi-InputMulti-Output (MIMO) systems with coupled dynamics for more complex applications.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Adaptive Tuning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Investigate online adaptive tuning techniques for the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Luenberger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observer gains to handle time-varying system parameters.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successful simulation results provide a strong foundation for further development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practical implementation of the proposed control strategy, promising significant          improvements in control performance across various engineering domains.</a:t>
            </a:r>
          </a:p>
        </p:txBody>
      </p:sp>
    </p:spTree>
    <p:extLst>
      <p:ext uri="{BB962C8B-B14F-4D97-AF65-F5344CB8AC3E}">
        <p14:creationId xmlns:p14="http://schemas.microsoft.com/office/powerpoint/2010/main" val="2996315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7289D-AF6C-736B-8438-8920C3BAE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1912E6-C173-703F-E3EF-1DC522638436}"/>
              </a:ext>
            </a:extLst>
          </p:cNvPr>
          <p:cNvSpPr txBox="1"/>
          <p:nvPr/>
        </p:nvSpPr>
        <p:spPr>
          <a:xfrm>
            <a:off x="3720517" y="2634035"/>
            <a:ext cx="60987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95724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C5D3A-0CF8-1C00-8380-03C65418E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37B9E6-4F0A-BF34-90FD-91E62D520579}"/>
              </a:ext>
            </a:extLst>
          </p:cNvPr>
          <p:cNvSpPr txBox="1"/>
          <p:nvPr/>
        </p:nvSpPr>
        <p:spPr>
          <a:xfrm>
            <a:off x="71306" y="110786"/>
            <a:ext cx="9945148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Introduction</a:t>
            </a:r>
          </a:p>
          <a:p>
            <a:endParaRPr lang="en-IN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 in Control Systems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Real-world systems face model uncertainties 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unknown external disturbances.  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factors degrade performance, 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cause steady-state errors, and can lead to instability. 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Limitations of Traditional Control: 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 like PID and LQR rely heavily on an accurate 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mathematical model of the plant.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significantly deteriorates when the real system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deviates from the model. 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Our Objective: 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design a robust observer-based control framework for effective  disturbance estimation  and rejection.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minimizing dependency on a precise plant model. 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Systems:  1.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Temperature Control (First-Order System) 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DC-DC Buck Converter (Second-Order System)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8652A-AD76-BFBC-F8D4-045E302FB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80233"/>
            <a:ext cx="6320755" cy="421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6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819C6-C005-3651-37DC-C6BAA5511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DFC905-C458-9F8A-0CDE-FDDC1D6C5AA1}"/>
              </a:ext>
            </a:extLst>
          </p:cNvPr>
          <p:cNvSpPr txBox="1"/>
          <p:nvPr/>
        </p:nvSpPr>
        <p:spPr>
          <a:xfrm>
            <a:off x="656718" y="142613"/>
            <a:ext cx="11992482" cy="97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50"/>
              </a:lnSpc>
              <a:spcBef>
                <a:spcPts val="2400"/>
              </a:spcBef>
              <a:spcAft>
                <a:spcPts val="1200"/>
              </a:spcAft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Luenberger</a:t>
            </a: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Observer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 Idea: </a:t>
            </a:r>
            <a:r>
              <a:rPr lang="en-IN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Estimate the internal </a:t>
            </a:r>
            <a:r>
              <a:rPr lang="en-IN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states</a:t>
            </a:r>
            <a:r>
              <a:rPr lang="en-IN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of a system using only its </a:t>
            </a:r>
            <a:r>
              <a:rPr lang="en-IN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outputs</a:t>
            </a:r>
            <a:r>
              <a:rPr lang="en-IN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IN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inputs</a:t>
            </a:r>
            <a:r>
              <a:rPr lang="en-IN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2063B6-E69B-A431-2A22-4BFD01CE7E9B}"/>
                  </a:ext>
                </a:extLst>
              </p:cNvPr>
              <p:cNvSpPr txBox="1"/>
              <p:nvPr/>
            </p:nvSpPr>
            <p:spPr>
              <a:xfrm>
                <a:off x="1266738" y="1914951"/>
                <a:ext cx="63252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IN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dirty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IN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dirty="0">
                          <a:latin typeface="Cambria Math" panose="02040503050406030204" pitchFamily="18" charset="0"/>
                        </a:rPr>
                        <m:t>𝐵𝑈</m:t>
                      </m:r>
                    </m:oMath>
                  </m:oMathPara>
                </a14:m>
                <a:endParaRPr lang="en-I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2063B6-E69B-A431-2A22-4BFD01CE7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738" y="1914951"/>
                <a:ext cx="632529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D48087-E761-CB68-85CA-A430A3F2E01D}"/>
                  </a:ext>
                </a:extLst>
              </p:cNvPr>
              <p:cNvSpPr txBox="1"/>
              <p:nvPr/>
            </p:nvSpPr>
            <p:spPr>
              <a:xfrm>
                <a:off x="3984468" y="2299671"/>
                <a:ext cx="772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𝐶𝑥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D48087-E761-CB68-85CA-A430A3F2E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468" y="2299671"/>
                <a:ext cx="772391" cy="276999"/>
              </a:xfrm>
              <a:prstGeom prst="rect">
                <a:avLst/>
              </a:prstGeom>
              <a:blipFill>
                <a:blip r:embed="rId3"/>
                <a:stretch>
                  <a:fillRect l="-6349" r="-5556" b="-260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E5AB3A5-536E-ECE5-4B79-CD5FB884FCB3}"/>
              </a:ext>
            </a:extLst>
          </p:cNvPr>
          <p:cNvSpPr txBox="1"/>
          <p:nvPr/>
        </p:nvSpPr>
        <p:spPr>
          <a:xfrm>
            <a:off x="656718" y="1191647"/>
            <a:ext cx="84453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Luenberger</a:t>
            </a:r>
            <a:r>
              <a:rPr lang="en-IN" dirty="0"/>
              <a:t> observer provides a systematic approach for state estimation in linear systems. For a linear time-invariant system: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CAB549-1AE3-F6AA-B61C-B1A26B955A81}"/>
                  </a:ext>
                </a:extLst>
              </p:cNvPr>
              <p:cNvSpPr txBox="1"/>
              <p:nvPr/>
            </p:nvSpPr>
            <p:spPr>
              <a:xfrm>
                <a:off x="545286" y="2638224"/>
                <a:ext cx="86658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where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is the state vector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IN" dirty="0"/>
                  <a:t>is the input, and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the output.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CAB549-1AE3-F6AA-B61C-B1A26B955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86" y="2638224"/>
                <a:ext cx="8665826" cy="369332"/>
              </a:xfrm>
              <a:prstGeom prst="rect">
                <a:avLst/>
              </a:prstGeom>
              <a:blipFill>
                <a:blip r:embed="rId4"/>
                <a:stretch>
                  <a:fillRect l="-563" t="-1166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38B7FD-CA18-1FCC-3E2E-089CF56C6F7A}"/>
                  </a:ext>
                </a:extLst>
              </p:cNvPr>
              <p:cNvSpPr txBox="1"/>
              <p:nvPr/>
            </p:nvSpPr>
            <p:spPr>
              <a:xfrm>
                <a:off x="343949" y="3236320"/>
                <a:ext cx="8665826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dirty="0"/>
                  <a:t>Observer Structure :  </a:t>
                </a:r>
                <a:r>
                  <a:rPr lang="en-IN" dirty="0"/>
                  <a:t>The </a:t>
                </a:r>
                <a:r>
                  <a:rPr lang="en-IN" dirty="0" err="1"/>
                  <a:t>Luenberger</a:t>
                </a:r>
                <a:r>
                  <a:rPr lang="en-IN" dirty="0"/>
                  <a:t> observer is constructed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I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dirty="0" err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IN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̂"/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IN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             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C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the estimated state and L is the observer gain matrix.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38B7FD-CA18-1FCC-3E2E-089CF56C6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49" y="3236320"/>
                <a:ext cx="8665826" cy="1477328"/>
              </a:xfrm>
              <a:prstGeom prst="rect">
                <a:avLst/>
              </a:prstGeom>
              <a:blipFill>
                <a:blip r:embed="rId5"/>
                <a:stretch>
                  <a:fillRect l="-563" t="-2893" b="-53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E4D80C-7EF1-9AAB-8A3C-9A8F574EFC2B}"/>
                  </a:ext>
                </a:extLst>
              </p:cNvPr>
              <p:cNvSpPr txBox="1"/>
              <p:nvPr/>
            </p:nvSpPr>
            <p:spPr>
              <a:xfrm>
                <a:off x="299698" y="4793875"/>
                <a:ext cx="10421432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Error Dynamics : </a:t>
                </a:r>
              </a:p>
              <a:p>
                <a:r>
                  <a:rPr lang="en-IN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estimation error  e =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−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evolves according 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acc>
                        <m:accPr>
                          <m:chr m:val="̇"/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dirty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</m:acc>
                      <m:r>
                        <a:rPr lang="en-IN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 (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𝐴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−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𝐿𝐶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IN" dirty="0" smtClean="0">
                          <a:latin typeface="Cambria Math" panose="02040503050406030204" pitchFamily="18" charset="0"/>
                        </a:rPr>
                        <m:t>ⅇ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I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observer gain </a:t>
                </a:r>
                <a:r>
                  <a:rPr lang="en-IN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designed such that </a:t>
                </a:r>
                <a:r>
                  <a:rPr lang="en-IN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(A−LC) </a:t>
                </a:r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Hurwitz (all eigen values have negative real parts), ensuring exponential convergence of the estimation error to zero.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E4D80C-7EF1-9AAB-8A3C-9A8F574EF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98" y="4793875"/>
                <a:ext cx="10421432" cy="1477328"/>
              </a:xfrm>
              <a:prstGeom prst="rect">
                <a:avLst/>
              </a:prstGeom>
              <a:blipFill>
                <a:blip r:embed="rId6"/>
                <a:stretch>
                  <a:fillRect l="-468" t="-2058" r="-819" b="-53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21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602E4-B0E8-2BD8-3966-39DAFE928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6F395D-4D4E-454D-D936-37C39B749385}"/>
              </a:ext>
            </a:extLst>
          </p:cNvPr>
          <p:cNvSpPr txBox="1"/>
          <p:nvPr/>
        </p:nvSpPr>
        <p:spPr>
          <a:xfrm>
            <a:off x="725647" y="220681"/>
            <a:ext cx="9341141" cy="6416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50"/>
              </a:lnSpc>
              <a:spcAft>
                <a:spcPts val="1200"/>
              </a:spcAft>
              <a:buNone/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Disturbance Rejection is Important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of Disturbances:</a:t>
            </a:r>
            <a:endParaRPr lang="en-US" sz="24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1.External: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Load changes, ambient variations, measurement noise</a:t>
            </a:r>
          </a:p>
          <a:p>
            <a:pPr algn="l">
              <a:spcBef>
                <a:spcPts val="450"/>
              </a:spcBef>
              <a:spcAft>
                <a:spcPts val="1200"/>
              </a:spcAft>
            </a:pPr>
            <a:r>
              <a:rPr lang="en-U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2.Internal: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Parameter drift, unmodeled dynamics, nonlinearities</a:t>
            </a:r>
          </a:p>
          <a:p>
            <a:pPr algn="l">
              <a:spcBef>
                <a:spcPts val="450"/>
              </a:spcBef>
              <a:spcAft>
                <a:spcPts val="1200"/>
              </a:spcAft>
            </a:pPr>
            <a:r>
              <a:rPr lang="en-U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3.Structured: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Known form but unknown magnitude</a:t>
            </a:r>
          </a:p>
          <a:p>
            <a:pPr algn="l">
              <a:spcBef>
                <a:spcPts val="450"/>
              </a:spcBef>
              <a:spcAft>
                <a:spcPts val="1200"/>
              </a:spcAft>
            </a:pPr>
            <a:r>
              <a:rPr lang="en-U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4.Unstructured: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Completely unknown characteristics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Impact:</a:t>
            </a:r>
            <a:endParaRPr lang="en-US" sz="24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1.Degrades performance &amp; accuracy</a:t>
            </a:r>
          </a:p>
          <a:p>
            <a:pPr algn="l">
              <a:spcBef>
                <a:spcPts val="450"/>
              </a:spcBef>
              <a:spcAft>
                <a:spcPts val="1200"/>
              </a:spcAft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2.Causes steady-state errors</a:t>
            </a:r>
          </a:p>
          <a:p>
            <a:pPr algn="l">
              <a:spcBef>
                <a:spcPts val="450"/>
              </a:spcBef>
              <a:spcAft>
                <a:spcPts val="1200"/>
              </a:spcAft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3.Can lead to instability</a:t>
            </a:r>
          </a:p>
          <a:p>
            <a:pPr algn="l">
              <a:spcBef>
                <a:spcPts val="1200"/>
              </a:spcBef>
              <a:buNone/>
            </a:pPr>
            <a:r>
              <a:rPr lang="en-U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Goal:</a:t>
            </a:r>
            <a:b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Maintain performance and stability </a:t>
            </a:r>
            <a:r>
              <a:rPr lang="en-U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despite these unknowns</a:t>
            </a:r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69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96AE0-5A58-4726-54A4-06F2CAFD6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02D3EC-03DA-770B-DF29-3A48195E283D}"/>
              </a:ext>
            </a:extLst>
          </p:cNvPr>
          <p:cNvSpPr txBox="1"/>
          <p:nvPr/>
        </p:nvSpPr>
        <p:spPr>
          <a:xfrm>
            <a:off x="814198" y="0"/>
            <a:ext cx="8898762" cy="7981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50"/>
              </a:lnSpc>
              <a:spcAft>
                <a:spcPts val="1200"/>
              </a:spcAft>
              <a:buNone/>
            </a:pPr>
            <a:r>
              <a:rPr lang="en-US" sz="32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Disturbance Observer (DOB) Techniques</a:t>
            </a:r>
          </a:p>
          <a:p>
            <a:pPr algn="l">
              <a:lnSpc>
                <a:spcPts val="21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Classical DOB:</a:t>
            </a:r>
            <a:endParaRPr lang="en-US" sz="24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ts val="21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inverse of nominal plant model</a:t>
            </a:r>
          </a:p>
          <a:p>
            <a:pPr algn="l">
              <a:lnSpc>
                <a:spcPts val="2100"/>
              </a:lnSpc>
              <a:spcBef>
                <a:spcPts val="4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Effective but sensitive to model inaccuracies</a:t>
            </a:r>
          </a:p>
          <a:p>
            <a:pPr algn="l">
              <a:lnSpc>
                <a:spcPts val="2100"/>
              </a:lnSpc>
              <a:spcBef>
                <a:spcPts val="4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 relatively accurate system model</a:t>
            </a:r>
          </a:p>
          <a:p>
            <a:pPr algn="l">
              <a:lnSpc>
                <a:spcPts val="21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Extended State Observer (ESO):</a:t>
            </a:r>
            <a:endParaRPr lang="en-US" sz="24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ts val="21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 of ADRC approach</a:t>
            </a:r>
          </a:p>
          <a:p>
            <a:pPr algn="l">
              <a:lnSpc>
                <a:spcPts val="2100"/>
              </a:lnSpc>
              <a:spcBef>
                <a:spcPts val="4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Treats total disturbance as an extended state</a:t>
            </a:r>
          </a:p>
          <a:p>
            <a:pPr algn="l">
              <a:lnSpc>
                <a:spcPts val="2100"/>
              </a:lnSpc>
              <a:spcBef>
                <a:spcPts val="4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Estimates both system states AND disturbances simultaneously</a:t>
            </a:r>
          </a:p>
          <a:p>
            <a:pPr algn="l">
              <a:lnSpc>
                <a:spcPts val="21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Advantage of ESO:</a:t>
            </a:r>
            <a:endParaRPr lang="en-US" sz="24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ts val="2100"/>
              </a:lnSpc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Doesn't need precise plant model</a:t>
            </a:r>
          </a:p>
          <a:p>
            <a:pPr algn="l">
              <a:lnSpc>
                <a:spcPts val="2100"/>
              </a:lnSpc>
              <a:spcBef>
                <a:spcPts val="45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requires approximate input gain </a:t>
            </a:r>
            <a:r>
              <a:rPr lang="en-U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b₀</a:t>
            </a:r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ts val="2100"/>
              </a:lnSpc>
              <a:spcBef>
                <a:spcPts val="45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robust to model uncertainties</a:t>
            </a:r>
          </a:p>
          <a:p>
            <a:pPr>
              <a:buNone/>
            </a:pPr>
            <a:b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83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D36FF-DA95-E1D6-232E-97F4A10C0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ACEF8E-4313-9852-6F10-AF96ED750ECB}"/>
              </a:ext>
            </a:extLst>
          </p:cNvPr>
          <p:cNvSpPr txBox="1"/>
          <p:nvPr/>
        </p:nvSpPr>
        <p:spPr>
          <a:xfrm>
            <a:off x="805180" y="101166"/>
            <a:ext cx="8877300" cy="6655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50"/>
              </a:lnSpc>
              <a:spcAft>
                <a:spcPts val="1200"/>
              </a:spcAft>
              <a:buNone/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 Disturbance Rejection Control (ADRC)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 Philosophy:</a:t>
            </a:r>
            <a:b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"Forget the detailed model - just estimate and cancel the total disturbance in real-time"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 Key Components:</a:t>
            </a:r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Tracking Differentiator (TD)</a:t>
            </a:r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spcBef>
                <a:spcPts val="3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smooth reference signal</a:t>
            </a:r>
          </a:p>
          <a:p>
            <a:pPr marL="742950" lvl="1" indent="-285750" algn="l">
              <a:spcBef>
                <a:spcPts val="45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Avoids setpoint jumps</a:t>
            </a:r>
          </a:p>
          <a:p>
            <a:pPr algn="l">
              <a:spcBef>
                <a:spcPts val="45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Extended State Observer (ESO)</a:t>
            </a:r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spcBef>
                <a:spcPts val="3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Estimates system states + total disturbance</a:t>
            </a:r>
          </a:p>
          <a:p>
            <a:pPr marL="742950" lvl="1" indent="-285750" algn="l">
              <a:spcBef>
                <a:spcPts val="45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Heart of the ADRC approach</a:t>
            </a:r>
          </a:p>
          <a:p>
            <a:pPr algn="l">
              <a:spcBef>
                <a:spcPts val="45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Nonlinear State Error Feedback</a:t>
            </a:r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spcBef>
                <a:spcPts val="3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Generates control signal</a:t>
            </a:r>
          </a:p>
          <a:p>
            <a:pPr marL="742950" lvl="1" indent="-285750" algn="l">
              <a:spcBef>
                <a:spcPts val="45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Often simplified to linear PD controller</a:t>
            </a:r>
          </a:p>
          <a:p>
            <a:pPr algn="l">
              <a:spcBef>
                <a:spcPts val="1200"/>
              </a:spcBef>
              <a:buNone/>
            </a:pPr>
            <a:r>
              <a:rPr lang="en-U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Focus: </a:t>
            </a:r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ADRC variant for practical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04780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E6A7B-4DDD-6B9C-40F3-E127F3C30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5B3055-494F-9F77-34F5-3E1D8F6F5320}"/>
                  </a:ext>
                </a:extLst>
              </p:cNvPr>
              <p:cNvSpPr txBox="1"/>
              <p:nvPr/>
            </p:nvSpPr>
            <p:spPr>
              <a:xfrm>
                <a:off x="-794204" y="1595230"/>
                <a:ext cx="64888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5B3055-494F-9F77-34F5-3E1D8F6F5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4204" y="1595230"/>
                <a:ext cx="6488884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A11CA8-9667-3684-709B-CEB21C4BB368}"/>
                  </a:ext>
                </a:extLst>
              </p:cNvPr>
              <p:cNvSpPr txBox="1"/>
              <p:nvPr/>
            </p:nvSpPr>
            <p:spPr>
              <a:xfrm>
                <a:off x="-2112009" y="1616310"/>
                <a:ext cx="64888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i="0" dirty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A11CA8-9667-3684-709B-CEB21C4BB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2009" y="1616310"/>
                <a:ext cx="6488884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4B69BA-66DE-8128-9BD4-616B7B37D00A}"/>
                  </a:ext>
                </a:extLst>
              </p:cNvPr>
              <p:cNvSpPr txBox="1"/>
              <p:nvPr/>
            </p:nvSpPr>
            <p:spPr>
              <a:xfrm>
                <a:off x="1132433" y="3500814"/>
                <a:ext cx="2086661" cy="636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4B69BA-66DE-8128-9BD4-616B7B37D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433" y="3500814"/>
                <a:ext cx="2086661" cy="6368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7189C99B-425F-A064-1E9D-481770B8F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604" y="2837517"/>
            <a:ext cx="7385002" cy="3336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894C55-F710-874E-2D60-A1E57FE438A0}"/>
              </a:ext>
            </a:extLst>
          </p:cNvPr>
          <p:cNvSpPr txBox="1"/>
          <p:nvPr/>
        </p:nvSpPr>
        <p:spPr>
          <a:xfrm>
            <a:off x="324307" y="390563"/>
            <a:ext cx="7701280" cy="421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50"/>
              </a:lnSpc>
              <a:spcAft>
                <a:spcPts val="1200"/>
              </a:spcAft>
              <a:buNone/>
            </a:pP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ADRC Explanation &amp; Block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AA476-C42D-461D-599D-AA28F5ED514E}"/>
              </a:ext>
            </a:extLst>
          </p:cNvPr>
          <p:cNvSpPr txBox="1"/>
          <p:nvPr/>
        </p:nvSpPr>
        <p:spPr>
          <a:xfrm>
            <a:off x="375194" y="1194174"/>
            <a:ext cx="7701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Simplified Plant Model: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469D8-F419-E76D-D3B3-7D5F49F8BA1A}"/>
              </a:ext>
            </a:extLst>
          </p:cNvPr>
          <p:cNvSpPr txBox="1"/>
          <p:nvPr/>
        </p:nvSpPr>
        <p:spPr>
          <a:xfrm>
            <a:off x="375194" y="2092358"/>
            <a:ext cx="7625080" cy="864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f(t): </a:t>
            </a:r>
            <a:r>
              <a:rPr lang="en-IN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"Total Disturbance" (all uncertainties)</a:t>
            </a:r>
          </a:p>
          <a:p>
            <a:pPr algn="l">
              <a:spcBef>
                <a:spcPts val="4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b₀</a:t>
            </a:r>
            <a:r>
              <a:rPr lang="en-IN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Approximate input gain (only parameter needed)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2514FC-4B50-1666-5E04-9150BBFE0983}"/>
              </a:ext>
            </a:extLst>
          </p:cNvPr>
          <p:cNvSpPr txBox="1"/>
          <p:nvPr/>
        </p:nvSpPr>
        <p:spPr>
          <a:xfrm>
            <a:off x="375194" y="3071728"/>
            <a:ext cx="7625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 Law: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ECE816-C9E5-CE46-72BF-D978D455BA09}"/>
              </a:ext>
            </a:extLst>
          </p:cNvPr>
          <p:cNvSpPr txBox="1"/>
          <p:nvPr/>
        </p:nvSpPr>
        <p:spPr>
          <a:xfrm>
            <a:off x="170389" y="4282901"/>
            <a:ext cx="72339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Actively cancels disturbances 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Transforms plant to pure integrator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049523-6ECD-3016-F8F4-9C997275F32D}"/>
              </a:ext>
            </a:extLst>
          </p:cNvPr>
          <p:cNvSpPr txBox="1"/>
          <p:nvPr/>
        </p:nvSpPr>
        <p:spPr>
          <a:xfrm>
            <a:off x="208489" y="5553653"/>
            <a:ext cx="7157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buNone/>
            </a:pPr>
            <a:r>
              <a:rPr lang="en-IN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Result:</a:t>
            </a:r>
            <a:r>
              <a:rPr lang="en-IN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Robust control with minimal modelling effort</a:t>
            </a:r>
          </a:p>
        </p:txBody>
      </p:sp>
    </p:spTree>
    <p:extLst>
      <p:ext uri="{BB962C8B-B14F-4D97-AF65-F5344CB8AC3E}">
        <p14:creationId xmlns:p14="http://schemas.microsoft.com/office/powerpoint/2010/main" val="138873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DA44E-6BD3-2557-74D0-2FD7C9FAE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87DBC9-132E-056C-9E9F-068C6F9EEC0C}"/>
                  </a:ext>
                </a:extLst>
              </p:cNvPr>
              <p:cNvSpPr txBox="1"/>
              <p:nvPr/>
            </p:nvSpPr>
            <p:spPr>
              <a:xfrm>
                <a:off x="876300" y="202116"/>
                <a:ext cx="8796020" cy="3516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ts val="2250"/>
                  </a:lnSpc>
                  <a:spcAft>
                    <a:spcPts val="1200"/>
                  </a:spcAft>
                  <a:buNone/>
                </a:pPr>
                <a:r>
                  <a:rPr lang="en-IN" sz="32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Mathematical Proof - Stability Analysis </a:t>
                </a:r>
              </a:p>
              <a:p>
                <a:pPr>
                  <a:lnSpc>
                    <a:spcPts val="2250"/>
                  </a:lnSpc>
                  <a:spcAft>
                    <a:spcPts val="1200"/>
                  </a:spcAft>
                </a:pPr>
                <a:r>
                  <a:rPr lang="en-IN" sz="24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Lyapunov Stability Proof</a:t>
                </a:r>
              </a:p>
              <a:p>
                <a:pPr>
                  <a:lnSpc>
                    <a:spcPts val="2250"/>
                  </a:lnSpc>
                  <a:spcAft>
                    <a:spcPts val="1200"/>
                  </a:spcAft>
                </a:pPr>
                <a:r>
                  <a:rPr lang="en-IN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Define the estimation error: </a:t>
                </a:r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 =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−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0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b="0" i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0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b="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b="0" i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0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b="0" i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b="0" i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lnSpc>
                    <a:spcPts val="2250"/>
                  </a:lnSpc>
                  <a:spcAft>
                    <a:spcPts val="1200"/>
                  </a:spcAft>
                </a:pPr>
                <a:r>
                  <a:rPr lang="en-IN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error dynamics are:</a:t>
                </a:r>
              </a:p>
              <a:p>
                <a:pPr>
                  <a:lnSpc>
                    <a:spcPts val="2250"/>
                  </a:lnSpc>
                  <a:spcAft>
                    <a:spcPts val="1200"/>
                  </a:spcAft>
                </a:pPr>
                <a:r>
                  <a:rPr lang="en-IN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1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IN" b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ts val="2250"/>
                  </a:lnSpc>
                  <a:spcAft>
                    <a:spcPts val="1200"/>
                  </a:spcAft>
                </a:pPr>
                <a:r>
                  <a:rPr lang="en-IN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b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ts val="2250"/>
                  </a:lnSpc>
                  <a:spcAft>
                    <a:spcPts val="1200"/>
                  </a:spcAft>
                </a:pPr>
                <a:r>
                  <a:rPr lang="en-IN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b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                     </a:t>
                </a:r>
              </a:p>
              <a:p>
                <a:pPr>
                  <a:lnSpc>
                    <a:spcPts val="2250"/>
                  </a:lnSpc>
                  <a:spcAft>
                    <a:spcPts val="1200"/>
                  </a:spcAft>
                </a:pPr>
                <a:r>
                  <a:rPr lang="en-IN" b="1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 Insight:</a:t>
                </a:r>
                <a:r>
                  <a:rPr lang="en-IN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 ESO estimates both system states </a:t>
                </a:r>
                <a:r>
                  <a:rPr lang="en-IN" b="1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IN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 total disturbance simultaneously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87DBC9-132E-056C-9E9F-068C6F9EE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202116"/>
                <a:ext cx="8796020" cy="3516347"/>
              </a:xfrm>
              <a:prstGeom prst="rect">
                <a:avLst/>
              </a:prstGeom>
              <a:blipFill>
                <a:blip r:embed="rId2"/>
                <a:stretch>
                  <a:fillRect l="-1802" t="-6759" b="-17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D8D877-E1EA-0DF6-D7C2-245F9CE94246}"/>
                  </a:ext>
                </a:extLst>
              </p:cNvPr>
              <p:cNvSpPr txBox="1"/>
              <p:nvPr/>
            </p:nvSpPr>
            <p:spPr>
              <a:xfrm>
                <a:off x="876300" y="3827195"/>
                <a:ext cx="87960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Choose a quadratic Lyapunov candidate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: </m:t>
                    </m:r>
                    <m:r>
                      <a:rPr lang="en-IN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IN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IN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IN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=</m:t>
                    </m:r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&gt; </m:t>
                    </m:r>
                    <m:r>
                      <a:rPr lang="en-IN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endParaRPr lang="en-I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D8D877-E1EA-0DF6-D7C2-245F9CE94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827195"/>
                <a:ext cx="8796020" cy="369332"/>
              </a:xfrm>
              <a:prstGeom prst="rect">
                <a:avLst/>
              </a:prstGeom>
              <a:blipFill>
                <a:blip r:embed="rId3"/>
                <a:stretch>
                  <a:fillRect l="-624" t="-13333" b="-2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A74CDAB-2624-8562-9A81-05A6952BEFD3}"/>
              </a:ext>
            </a:extLst>
          </p:cNvPr>
          <p:cNvSpPr txBox="1"/>
          <p:nvPr/>
        </p:nvSpPr>
        <p:spPr>
          <a:xfrm>
            <a:off x="876300" y="4305259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time derivative is bounded by: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1824AE-B559-FDFE-7AB1-DBA4C4A02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3593" y="4674591"/>
            <a:ext cx="4115374" cy="5430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BF89CC-15F6-653B-7871-917E3856437A}"/>
              </a:ext>
            </a:extLst>
          </p:cNvPr>
          <p:cNvSpPr txBox="1"/>
          <p:nvPr/>
        </p:nvSpPr>
        <p:spPr>
          <a:xfrm>
            <a:off x="612140" y="521759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Assuming bounded disturbance derivative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E89EF5-53B0-FC8E-6E69-EC1B5D4D5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824" y="5186686"/>
            <a:ext cx="1538736" cy="4311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5CA3A2-6C17-9150-ECB6-7BABB92492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3498" y="5586924"/>
            <a:ext cx="2799331" cy="5089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02182C-F8A4-70B2-0033-BFF27F52BF07}"/>
              </a:ext>
            </a:extLst>
          </p:cNvPr>
          <p:cNvSpPr txBox="1"/>
          <p:nvPr/>
        </p:nvSpPr>
        <p:spPr>
          <a:xfrm>
            <a:off x="439420" y="6095894"/>
            <a:ext cx="923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This proves Uniform Ultimate Boundedness (UUB) and Input-to-State Stability (ISS). </a:t>
            </a:r>
          </a:p>
        </p:txBody>
      </p:sp>
    </p:spTree>
    <p:extLst>
      <p:ext uri="{BB962C8B-B14F-4D97-AF65-F5344CB8AC3E}">
        <p14:creationId xmlns:p14="http://schemas.microsoft.com/office/powerpoint/2010/main" val="5286993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308</TotalTime>
  <Words>2400</Words>
  <Application>Microsoft Office PowerPoint</Application>
  <PresentationFormat>Widescreen</PresentationFormat>
  <Paragraphs>377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quote-cjk-patch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RATAN KUMAR</dc:creator>
  <cp:lastModifiedBy>RATAN KUMAR</cp:lastModifiedBy>
  <cp:revision>27</cp:revision>
  <dcterms:created xsi:type="dcterms:W3CDTF">2025-10-15T12:37:11Z</dcterms:created>
  <dcterms:modified xsi:type="dcterms:W3CDTF">2025-10-15T19:00:41Z</dcterms:modified>
</cp:coreProperties>
</file>