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9" r:id="rId3"/>
    <p:sldId id="281" r:id="rId4"/>
    <p:sldId id="288" r:id="rId5"/>
    <p:sldId id="282" r:id="rId6"/>
    <p:sldId id="286" r:id="rId7"/>
    <p:sldId id="287" r:id="rId8"/>
    <p:sldId id="283" r:id="rId9"/>
    <p:sldId id="284" r:id="rId10"/>
    <p:sldId id="291" r:id="rId11"/>
    <p:sldId id="292" r:id="rId12"/>
    <p:sldId id="256" r:id="rId13"/>
    <p:sldId id="257" r:id="rId14"/>
    <p:sldId id="258" r:id="rId15"/>
    <p:sldId id="29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7E352B-E49E-4C09-84AE-C3C7A3F7138C}"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148249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E352B-E49E-4C09-84AE-C3C7A3F7138C}"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1874952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E352B-E49E-4C09-84AE-C3C7A3F7138C}"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7DD4A-C4F3-4B5C-8E38-33EA734DDF1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8827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E352B-E49E-4C09-84AE-C3C7A3F7138C}"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2299052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E352B-E49E-4C09-84AE-C3C7A3F7138C}"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7DD4A-C4F3-4B5C-8E38-33EA734DDF1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3421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E352B-E49E-4C09-84AE-C3C7A3F7138C}"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378863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E352B-E49E-4C09-84AE-C3C7A3F7138C}"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2556694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E352B-E49E-4C09-84AE-C3C7A3F7138C}"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141521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E352B-E49E-4C09-84AE-C3C7A3F7138C}"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345504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E352B-E49E-4C09-84AE-C3C7A3F7138C}"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324892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7E352B-E49E-4C09-84AE-C3C7A3F7138C}"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3986226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7E352B-E49E-4C09-84AE-C3C7A3F7138C}" type="datetimeFigureOut">
              <a:rPr lang="en-IN" smtClean="0"/>
              <a:t>27-05-2025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248809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7E352B-E49E-4C09-84AE-C3C7A3F7138C}" type="datetimeFigureOut">
              <a:rPr lang="en-IN" smtClean="0"/>
              <a:t>27-05-2025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247453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E352B-E49E-4C09-84AE-C3C7A3F7138C}" type="datetimeFigureOut">
              <a:rPr lang="en-IN" smtClean="0"/>
              <a:t>27-05-2025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340991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7E352B-E49E-4C09-84AE-C3C7A3F7138C}"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336862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7E352B-E49E-4C09-84AE-C3C7A3F7138C}"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37DD4A-C4F3-4B5C-8E38-33EA734DDF17}" type="slidenum">
              <a:rPr lang="en-IN" smtClean="0"/>
              <a:t>‹#›</a:t>
            </a:fld>
            <a:endParaRPr lang="en-IN"/>
          </a:p>
        </p:txBody>
      </p:sp>
    </p:spTree>
    <p:extLst>
      <p:ext uri="{BB962C8B-B14F-4D97-AF65-F5344CB8AC3E}">
        <p14:creationId xmlns:p14="http://schemas.microsoft.com/office/powerpoint/2010/main" val="11240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7E352B-E49E-4C09-84AE-C3C7A3F7138C}" type="datetimeFigureOut">
              <a:rPr lang="en-IN" smtClean="0"/>
              <a:t>27-05-2025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37DD4A-C4F3-4B5C-8E38-33EA734DDF17}" type="slidenum">
              <a:rPr lang="en-IN" smtClean="0"/>
              <a:t>‹#›</a:t>
            </a:fld>
            <a:endParaRPr lang="en-IN"/>
          </a:p>
        </p:txBody>
      </p:sp>
    </p:spTree>
    <p:extLst>
      <p:ext uri="{BB962C8B-B14F-4D97-AF65-F5344CB8AC3E}">
        <p14:creationId xmlns:p14="http://schemas.microsoft.com/office/powerpoint/2010/main" val="26998865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9.png"/><Relationship Id="rId12"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7.png"/><Relationship Id="rId15" Type="http://schemas.openxmlformats.org/officeDocument/2006/relationships/image" Target="../media/image23.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9.png"/></Relationships>
</file>

<file path=ppt/slides/_rels/slide8.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26278-0FDE-4D07-1B12-37A424F977E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4AF40A1-0575-82C7-3B72-1687A2E4E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072" y="1725796"/>
            <a:ext cx="4670295" cy="2627041"/>
          </a:xfrm>
          <a:prstGeom prst="rect">
            <a:avLst/>
          </a:prstGeom>
        </p:spPr>
      </p:pic>
      <p:sp>
        <p:nvSpPr>
          <p:cNvPr id="7" name="TextBox 6">
            <a:extLst>
              <a:ext uri="{FF2B5EF4-FFF2-40B4-BE49-F238E27FC236}">
                <a16:creationId xmlns:a16="http://schemas.microsoft.com/office/drawing/2014/main" id="{0199BA12-F9DA-B201-C393-A85A1542A81E}"/>
              </a:ext>
            </a:extLst>
          </p:cNvPr>
          <p:cNvSpPr txBox="1"/>
          <p:nvPr/>
        </p:nvSpPr>
        <p:spPr>
          <a:xfrm>
            <a:off x="3015143" y="1057386"/>
            <a:ext cx="6480496" cy="461665"/>
          </a:xfrm>
          <a:prstGeom prst="rect">
            <a:avLst/>
          </a:prstGeom>
          <a:noFill/>
        </p:spPr>
        <p:txBody>
          <a:bodyPr wrap="square">
            <a:spAutoFit/>
          </a:bodyPr>
          <a:lstStyle/>
          <a:p>
            <a:r>
              <a:rPr lang="en-IN" sz="2400" b="1" dirty="0"/>
              <a:t>Electric Drive Assignment PPT</a:t>
            </a:r>
          </a:p>
        </p:txBody>
      </p:sp>
      <p:sp>
        <p:nvSpPr>
          <p:cNvPr id="9" name="TextBox 8">
            <a:extLst>
              <a:ext uri="{FF2B5EF4-FFF2-40B4-BE49-F238E27FC236}">
                <a16:creationId xmlns:a16="http://schemas.microsoft.com/office/drawing/2014/main" id="{A76301F9-268D-87D4-AC14-F951EAA69F4B}"/>
              </a:ext>
            </a:extLst>
          </p:cNvPr>
          <p:cNvSpPr txBox="1"/>
          <p:nvPr/>
        </p:nvSpPr>
        <p:spPr>
          <a:xfrm>
            <a:off x="364920" y="4692618"/>
            <a:ext cx="6098796" cy="646331"/>
          </a:xfrm>
          <a:prstGeom prst="rect">
            <a:avLst/>
          </a:prstGeom>
          <a:noFill/>
        </p:spPr>
        <p:txBody>
          <a:bodyPr wrap="square">
            <a:spAutoFit/>
          </a:bodyPr>
          <a:lstStyle/>
          <a:p>
            <a:r>
              <a:rPr lang="en-IN" sz="1800" b="1" dirty="0"/>
              <a:t>Submitted by :</a:t>
            </a:r>
          </a:p>
          <a:p>
            <a:r>
              <a:rPr lang="en-IN" b="1" dirty="0"/>
              <a:t>Ratan Kumar (20225074)</a:t>
            </a:r>
            <a:endParaRPr lang="en-IN" sz="1800" b="1" dirty="0"/>
          </a:p>
        </p:txBody>
      </p:sp>
      <p:sp>
        <p:nvSpPr>
          <p:cNvPr id="11" name="TextBox 10">
            <a:extLst>
              <a:ext uri="{FF2B5EF4-FFF2-40B4-BE49-F238E27FC236}">
                <a16:creationId xmlns:a16="http://schemas.microsoft.com/office/drawing/2014/main" id="{F68384E8-37EC-BE07-467D-B79384F3E1F9}"/>
              </a:ext>
            </a:extLst>
          </p:cNvPr>
          <p:cNvSpPr txBox="1"/>
          <p:nvPr/>
        </p:nvSpPr>
        <p:spPr>
          <a:xfrm>
            <a:off x="5942901" y="4894116"/>
            <a:ext cx="6098796" cy="369332"/>
          </a:xfrm>
          <a:prstGeom prst="rect">
            <a:avLst/>
          </a:prstGeom>
          <a:noFill/>
        </p:spPr>
        <p:txBody>
          <a:bodyPr wrap="square">
            <a:spAutoFit/>
          </a:bodyPr>
          <a:lstStyle/>
          <a:p>
            <a:r>
              <a:rPr lang="en-IN" sz="1800" b="1" dirty="0"/>
              <a:t>Submitted </a:t>
            </a:r>
            <a:r>
              <a:rPr lang="en-IN" b="1" dirty="0"/>
              <a:t>to</a:t>
            </a:r>
            <a:r>
              <a:rPr lang="en-IN" sz="1800" b="1" dirty="0"/>
              <a:t> :  Dr. </a:t>
            </a:r>
            <a:r>
              <a:rPr lang="en-IN" sz="1800" b="1" dirty="0" err="1"/>
              <a:t>Dogga</a:t>
            </a:r>
            <a:r>
              <a:rPr lang="en-IN" sz="1800" b="1" dirty="0"/>
              <a:t> </a:t>
            </a:r>
            <a:r>
              <a:rPr lang="en-IN" sz="1800" b="1" dirty="0" err="1"/>
              <a:t>ravichandra</a:t>
            </a:r>
            <a:r>
              <a:rPr lang="en-IN" sz="1800" b="1" dirty="0"/>
              <a:t> </a:t>
            </a:r>
            <a:endParaRPr lang="en-IN" dirty="0"/>
          </a:p>
        </p:txBody>
      </p:sp>
    </p:spTree>
    <p:extLst>
      <p:ext uri="{BB962C8B-B14F-4D97-AF65-F5344CB8AC3E}">
        <p14:creationId xmlns:p14="http://schemas.microsoft.com/office/powerpoint/2010/main" val="1775183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 Question 1</a:t>
            </a:r>
          </a:p>
        </p:txBody>
      </p:sp>
      <p:sp>
        <p:nvSpPr>
          <p:cNvPr id="3" name="Content Placeholder 2"/>
          <p:cNvSpPr>
            <a:spLocks noGrp="1"/>
          </p:cNvSpPr>
          <p:nvPr>
            <p:ph idx="1"/>
          </p:nvPr>
        </p:nvSpPr>
        <p:spPr/>
        <p:txBody>
          <a:bodyPr/>
          <a:lstStyle/>
          <a:p>
            <a:r>
              <a:t>Q1: A buck-boost converter drives a DC series motor rated at 100 V and 10 A. The input voltage is 36 V. The converter operates with a switching frequency of 50 kHz, and the inductor value is 220 µH. Assuming continuous conduction mode, calculate the required duty cycle and peak inductor current.</a:t>
            </a:r>
          </a:p>
          <a:p>
            <a:pPr lvl="1"/>
            <a:r>
              <a:t>Solution:</a:t>
            </a:r>
            <a:br/>
            <a:r>
              <a:t>Duty cycle:</a:t>
            </a:r>
            <a:br/>
            <a:r>
              <a:t>Vout = D / (1 - D) * Vin =&gt; 100 = D / (1 - D) * 36</a:t>
            </a:r>
            <a:br/>
            <a:r>
              <a:t>=&gt; 100(1 - D) = 36D =&gt; 100 = 136D =&gt; D ≈ 0.735</a:t>
            </a:r>
            <a:br/>
            <a:r>
              <a:t>Inductor ripple current: ΔI = (Vin * D) / (L * f) = (36 * 0.735) / (220e-6 * 50e3)</a:t>
            </a:r>
            <a:br/>
            <a:r>
              <a:t>ΔI ≈ 12 A =&gt; Peak current = Iavg + ΔI/2 = 10 + 6 = 16 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 Question 2</a:t>
            </a:r>
          </a:p>
        </p:txBody>
      </p:sp>
      <p:sp>
        <p:nvSpPr>
          <p:cNvPr id="3" name="Content Placeholder 2"/>
          <p:cNvSpPr>
            <a:spLocks noGrp="1"/>
          </p:cNvSpPr>
          <p:nvPr>
            <p:ph idx="1"/>
          </p:nvPr>
        </p:nvSpPr>
        <p:spPr/>
        <p:txBody>
          <a:bodyPr/>
          <a:lstStyle/>
          <a:p>
            <a:r>
              <a:rPr dirty="0"/>
              <a:t>Q2: A buck-boost converter supplies a DC series motor with an average voltage of 60 V and current of 8 A. The input voltage is 24 V, switching frequency is 100 kHz, and the motor resistance is 1.2 Ω. Determine the required duty cycle, power delivered to the motor, and the power drawn from the source.</a:t>
            </a:r>
          </a:p>
          <a:p>
            <a:pPr lvl="1"/>
            <a:r>
              <a:rPr dirty="0"/>
              <a:t>Solution:</a:t>
            </a:r>
            <a:br>
              <a:rPr dirty="0"/>
            </a:br>
            <a:r>
              <a:rPr dirty="0"/>
              <a:t>Duty cycle:</a:t>
            </a:r>
            <a:br>
              <a:rPr dirty="0"/>
            </a:br>
            <a:r>
              <a:rPr dirty="0" err="1"/>
              <a:t>Vout</a:t>
            </a:r>
            <a:r>
              <a:rPr dirty="0"/>
              <a:t> = D / (1 - D) * Vin =&gt; 60 = D / (1 - D) * 24</a:t>
            </a:r>
            <a:br>
              <a:rPr dirty="0"/>
            </a:br>
            <a:r>
              <a:rPr dirty="0"/>
              <a:t>=&gt; 60(1 - D) = 24D =&gt; 60 = 84D =&gt; D ≈ 0.714</a:t>
            </a:r>
            <a:br>
              <a:rPr dirty="0"/>
            </a:br>
            <a:r>
              <a:rPr dirty="0"/>
              <a:t>Motor power: Pout = </a:t>
            </a:r>
            <a:r>
              <a:rPr dirty="0" err="1"/>
              <a:t>Vout</a:t>
            </a:r>
            <a:r>
              <a:rPr dirty="0"/>
              <a:t> * I = 60 * 8 = 480 W</a:t>
            </a:r>
            <a:br>
              <a:rPr dirty="0"/>
            </a:br>
            <a:r>
              <a:rPr dirty="0"/>
              <a:t>Input power = Pout (ideal) =&gt; Iin = Pout / Vin = 480 / 24 = 20 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70861"/>
            <a:ext cx="8596668" cy="1320800"/>
          </a:xfrm>
        </p:spPr>
        <p:txBody>
          <a:bodyPr/>
          <a:lstStyle/>
          <a:p>
            <a:r>
              <a:rPr dirty="0"/>
              <a:t>Buck-Boost Converter with DC Series Motor</a:t>
            </a:r>
          </a:p>
        </p:txBody>
      </p:sp>
      <p:sp>
        <p:nvSpPr>
          <p:cNvPr id="3" name="Content Placeholder 2"/>
          <p:cNvSpPr>
            <a:spLocks noGrp="1"/>
          </p:cNvSpPr>
          <p:nvPr>
            <p:ph idx="1"/>
          </p:nvPr>
        </p:nvSpPr>
        <p:spPr>
          <a:xfrm>
            <a:off x="677334" y="2269646"/>
            <a:ext cx="8596668" cy="3880773"/>
          </a:xfrm>
        </p:spPr>
        <p:txBody>
          <a:bodyPr/>
          <a:lstStyle/>
          <a:p>
            <a:r>
              <a:rPr dirty="0"/>
              <a:t>• A Buck-Boost Converter is a DC-DC converter that steps up or steps down input voltage.</a:t>
            </a:r>
          </a:p>
          <a:p>
            <a:r>
              <a:rPr dirty="0"/>
              <a:t>• A DC Series Motor has its field and armature windings in series, offering high starting torque.</a:t>
            </a:r>
          </a:p>
          <a:p>
            <a:r>
              <a:rPr dirty="0"/>
              <a:t>• The combination allows dynamic control of speed and direction for various loads.</a:t>
            </a:r>
          </a:p>
          <a:p>
            <a:r>
              <a:rPr dirty="0"/>
              <a:t>• Ideal for traction and variable-load applications like EVs and automation.</a:t>
            </a:r>
          </a:p>
          <a:p>
            <a:endParaRPr dirty="0"/>
          </a:p>
        </p:txBody>
      </p:sp>
      <p:sp>
        <p:nvSpPr>
          <p:cNvPr id="5" name="TextBox 4">
            <a:extLst>
              <a:ext uri="{FF2B5EF4-FFF2-40B4-BE49-F238E27FC236}">
                <a16:creationId xmlns:a16="http://schemas.microsoft.com/office/drawing/2014/main" id="{8AF4F262-3E82-13E0-9A61-784B8DA59C78}"/>
              </a:ext>
            </a:extLst>
          </p:cNvPr>
          <p:cNvSpPr txBox="1"/>
          <p:nvPr/>
        </p:nvSpPr>
        <p:spPr>
          <a:xfrm>
            <a:off x="599812" y="220203"/>
            <a:ext cx="6098796" cy="461665"/>
          </a:xfrm>
          <a:prstGeom prst="rect">
            <a:avLst/>
          </a:prstGeom>
          <a:noFill/>
        </p:spPr>
        <p:txBody>
          <a:bodyPr wrap="square">
            <a:spAutoFit/>
          </a:bodyPr>
          <a:lstStyle/>
          <a:p>
            <a:r>
              <a:rPr lang="en-IN" sz="2400" b="1" dirty="0">
                <a:solidFill>
                  <a:srgbClr val="002060"/>
                </a:solidFill>
              </a:rPr>
              <a:t>OVERVIEW OF PREVISOUS SLIDES:-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Working Principle &amp; Control Mechanism</a:t>
            </a:r>
          </a:p>
        </p:txBody>
      </p:sp>
      <p:sp>
        <p:nvSpPr>
          <p:cNvPr id="3" name="Content Placeholder 2"/>
          <p:cNvSpPr>
            <a:spLocks noGrp="1"/>
          </p:cNvSpPr>
          <p:nvPr>
            <p:ph idx="1"/>
          </p:nvPr>
        </p:nvSpPr>
        <p:spPr/>
        <p:txBody>
          <a:bodyPr/>
          <a:lstStyle/>
          <a:p>
            <a:r>
              <a:rPr dirty="0"/>
              <a:t>• Buck-Boost Converter Equation: Vo = -(Vs × D) / (1 - D)</a:t>
            </a:r>
          </a:p>
          <a:p>
            <a:r>
              <a:rPr dirty="0"/>
              <a:t>• Speed Equation of DC Series Motor:</a:t>
            </a:r>
          </a:p>
          <a:p>
            <a:r>
              <a:rPr dirty="0"/>
              <a:t>     ω = (Vo / (√k × √T)) - (Ra / k)</a:t>
            </a:r>
          </a:p>
          <a:p>
            <a:r>
              <a:rPr dirty="0"/>
              <a:t>• Increase duty cycle → Boost voltage → Higher speed.</a:t>
            </a:r>
          </a:p>
          <a:p>
            <a:r>
              <a:rPr dirty="0"/>
              <a:t>• </a:t>
            </a:r>
            <a:r>
              <a:rPr b="1" dirty="0"/>
              <a:t>Reversed output polarity → Reverses motor direction.</a:t>
            </a:r>
          </a:p>
          <a:p>
            <a:r>
              <a:rPr dirty="0"/>
              <a:t>• Smooth speed control is achieved through PWM-based duty cycle regulation.</a:t>
            </a:r>
          </a:p>
          <a:p>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Advantages &amp; Applications</a:t>
            </a:r>
          </a:p>
        </p:txBody>
      </p:sp>
      <p:sp>
        <p:nvSpPr>
          <p:cNvPr id="3" name="Content Placeholder 2"/>
          <p:cNvSpPr>
            <a:spLocks noGrp="1"/>
          </p:cNvSpPr>
          <p:nvPr>
            <p:ph idx="1"/>
          </p:nvPr>
        </p:nvSpPr>
        <p:spPr/>
        <p:txBody>
          <a:bodyPr/>
          <a:lstStyle/>
          <a:p>
            <a:r>
              <a:t>• High torque at low speed — excellent for traction systems.</a:t>
            </a:r>
          </a:p>
          <a:p>
            <a:r>
              <a:t>• Smooth acceleration and deceleration via voltage control.</a:t>
            </a:r>
          </a:p>
          <a:p>
            <a:r>
              <a:t>• Compact and energy-efficient drive system.</a:t>
            </a:r>
          </a:p>
          <a:p>
            <a:r>
              <a:t>• Applications:</a:t>
            </a:r>
          </a:p>
          <a:p>
            <a:r>
              <a:t>     - Electric Vehicles (EVs)</a:t>
            </a:r>
          </a:p>
          <a:p>
            <a:r>
              <a:t>     - Robotic actuators</a:t>
            </a:r>
          </a:p>
          <a:p>
            <a:r>
              <a:t>     - Conveyor systems</a:t>
            </a:r>
          </a:p>
          <a:p>
            <a:r>
              <a:t>     - Rail traction motors</a:t>
            </a:r>
          </a:p>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3FDFE-B33A-FD48-0C7E-4AE0D720AC86}"/>
            </a:ext>
          </a:extLst>
        </p:cNvPr>
        <p:cNvGrpSpPr/>
        <p:nvPr/>
      </p:nvGrpSpPr>
      <p:grpSpPr>
        <a:xfrm>
          <a:off x="0" y="0"/>
          <a:ext cx="0" cy="0"/>
          <a:chOff x="0" y="0"/>
          <a:chExt cx="0" cy="0"/>
        </a:xfrm>
      </p:grpSpPr>
    </p:spTree>
    <p:extLst>
      <p:ext uri="{BB962C8B-B14F-4D97-AF65-F5344CB8AC3E}">
        <p14:creationId xmlns:p14="http://schemas.microsoft.com/office/powerpoint/2010/main" val="172659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3E113-6464-2AFD-0E8C-D1152F2FC0C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3753463-DC9E-FDC4-E445-021C4BB72681}"/>
              </a:ext>
            </a:extLst>
          </p:cNvPr>
          <p:cNvSpPr txBox="1"/>
          <p:nvPr/>
        </p:nvSpPr>
        <p:spPr>
          <a:xfrm>
            <a:off x="721452" y="167780"/>
            <a:ext cx="8951054" cy="523220"/>
          </a:xfrm>
          <a:prstGeom prst="rect">
            <a:avLst/>
          </a:prstGeom>
          <a:noFill/>
        </p:spPr>
        <p:txBody>
          <a:bodyPr wrap="square" rtlCol="0">
            <a:spAutoFit/>
          </a:bodyPr>
          <a:lstStyle/>
          <a:p>
            <a:r>
              <a:rPr lang="en-IN" sz="2800" b="1" dirty="0">
                <a:solidFill>
                  <a:schemeClr val="accent1"/>
                </a:solidFill>
              </a:rPr>
              <a:t>BUCK-BOOST CONVERTER WITH SERIES MOTOR</a:t>
            </a:r>
          </a:p>
        </p:txBody>
      </p:sp>
      <p:sp>
        <p:nvSpPr>
          <p:cNvPr id="4" name="TextBox 3">
            <a:extLst>
              <a:ext uri="{FF2B5EF4-FFF2-40B4-BE49-F238E27FC236}">
                <a16:creationId xmlns:a16="http://schemas.microsoft.com/office/drawing/2014/main" id="{D6025D40-CEA0-F512-1EF4-6748A0C13A66}"/>
              </a:ext>
            </a:extLst>
          </p:cNvPr>
          <p:cNvSpPr txBox="1"/>
          <p:nvPr/>
        </p:nvSpPr>
        <p:spPr>
          <a:xfrm>
            <a:off x="721453" y="981404"/>
            <a:ext cx="7868874" cy="1477328"/>
          </a:xfrm>
          <a:prstGeom prst="rect">
            <a:avLst/>
          </a:prstGeom>
          <a:noFill/>
        </p:spPr>
        <p:txBody>
          <a:bodyPr wrap="square">
            <a:spAutoFit/>
          </a:bodyPr>
          <a:lstStyle/>
          <a:p>
            <a:r>
              <a:rPr lang="en-US" sz="1800" dirty="0"/>
              <a:t>A Buck-Boost Converter with a Series Motor controls the speed of a DC series motor by adjusting the supply voltage. It can either step up or step down the input voltage depending on motor speed and load requirements. This configuration allows smooth acceleration, deceleration, and braking in electric drives.</a:t>
            </a:r>
            <a:endParaRPr lang="en-IN" sz="1800" dirty="0"/>
          </a:p>
        </p:txBody>
      </p:sp>
      <p:sp>
        <p:nvSpPr>
          <p:cNvPr id="6" name="TextBox 5">
            <a:extLst>
              <a:ext uri="{FF2B5EF4-FFF2-40B4-BE49-F238E27FC236}">
                <a16:creationId xmlns:a16="http://schemas.microsoft.com/office/drawing/2014/main" id="{EF09BABE-B568-9B65-420D-BC2D784BF956}"/>
              </a:ext>
            </a:extLst>
          </p:cNvPr>
          <p:cNvSpPr txBox="1"/>
          <p:nvPr/>
        </p:nvSpPr>
        <p:spPr>
          <a:xfrm>
            <a:off x="3661794" y="2810312"/>
            <a:ext cx="6098796" cy="369332"/>
          </a:xfrm>
          <a:prstGeom prst="rect">
            <a:avLst/>
          </a:prstGeom>
          <a:noFill/>
        </p:spPr>
        <p:txBody>
          <a:bodyPr wrap="square">
            <a:spAutoFit/>
          </a:bodyPr>
          <a:lstStyle/>
          <a:p>
            <a:r>
              <a:rPr lang="en-IN" sz="1800" b="1" dirty="0"/>
              <a:t>Circuit diagram  </a:t>
            </a:r>
          </a:p>
        </p:txBody>
      </p:sp>
      <p:pic>
        <p:nvPicPr>
          <p:cNvPr id="7" name="Picture 6">
            <a:extLst>
              <a:ext uri="{FF2B5EF4-FFF2-40B4-BE49-F238E27FC236}">
                <a16:creationId xmlns:a16="http://schemas.microsoft.com/office/drawing/2014/main" id="{808AD6E0-DF54-504C-4ED3-AB7C64D35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100" y="3276819"/>
            <a:ext cx="7554227" cy="2713721"/>
          </a:xfrm>
          <a:prstGeom prst="rect">
            <a:avLst/>
          </a:prstGeom>
        </p:spPr>
      </p:pic>
    </p:spTree>
    <p:extLst>
      <p:ext uri="{BB962C8B-B14F-4D97-AF65-F5344CB8AC3E}">
        <p14:creationId xmlns:p14="http://schemas.microsoft.com/office/powerpoint/2010/main" val="223159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898B0-6A70-12AA-5B68-92CE912960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CE715C-485C-83D3-1D57-691A2E785149}"/>
              </a:ext>
            </a:extLst>
          </p:cNvPr>
          <p:cNvSpPr txBox="1"/>
          <p:nvPr/>
        </p:nvSpPr>
        <p:spPr>
          <a:xfrm>
            <a:off x="825227" y="201229"/>
            <a:ext cx="6656665" cy="707886"/>
          </a:xfrm>
          <a:prstGeom prst="rect">
            <a:avLst/>
          </a:prstGeom>
          <a:noFill/>
        </p:spPr>
        <p:txBody>
          <a:bodyPr wrap="square">
            <a:spAutoFit/>
          </a:bodyPr>
          <a:lstStyle/>
          <a:p>
            <a:r>
              <a:rPr lang="en-IN" sz="2000" b="1" dirty="0">
                <a:solidFill>
                  <a:schemeClr val="accent1"/>
                </a:solidFill>
              </a:rPr>
              <a:t>Analysis of BUCK-BOOST CONVERTER When switch is closed - </a:t>
            </a:r>
          </a:p>
        </p:txBody>
      </p:sp>
      <p:pic>
        <p:nvPicPr>
          <p:cNvPr id="6" name="Picture 5">
            <a:extLst>
              <a:ext uri="{FF2B5EF4-FFF2-40B4-BE49-F238E27FC236}">
                <a16:creationId xmlns:a16="http://schemas.microsoft.com/office/drawing/2014/main" id="{496739CB-6FB3-15F6-1E0B-2EFBF3ADF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199" y="1469412"/>
            <a:ext cx="6481801" cy="2337902"/>
          </a:xfrm>
          <a:prstGeom prst="rect">
            <a:avLst/>
          </a:prstGeom>
        </p:spPr>
      </p:pic>
      <p:sp>
        <p:nvSpPr>
          <p:cNvPr id="7" name="TextBox 6">
            <a:extLst>
              <a:ext uri="{FF2B5EF4-FFF2-40B4-BE49-F238E27FC236}">
                <a16:creationId xmlns:a16="http://schemas.microsoft.com/office/drawing/2014/main" id="{3054FBA7-4277-D580-EF41-DC1B048A0893}"/>
              </a:ext>
            </a:extLst>
          </p:cNvPr>
          <p:cNvSpPr txBox="1"/>
          <p:nvPr/>
        </p:nvSpPr>
        <p:spPr>
          <a:xfrm>
            <a:off x="8076975" y="1000776"/>
            <a:ext cx="6098796" cy="369332"/>
          </a:xfrm>
          <a:prstGeom prst="rect">
            <a:avLst/>
          </a:prstGeom>
          <a:noFill/>
        </p:spPr>
        <p:txBody>
          <a:bodyPr wrap="square">
            <a:spAutoFit/>
          </a:bodyPr>
          <a:lstStyle/>
          <a:p>
            <a:r>
              <a:rPr lang="en-IN" sz="1800" b="1" dirty="0"/>
              <a:t>Circuit diagram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0E9BD9A-4288-51DF-C09C-5CE51FE2718D}"/>
                  </a:ext>
                </a:extLst>
              </p:cNvPr>
              <p:cNvSpPr txBox="1"/>
              <p:nvPr/>
            </p:nvSpPr>
            <p:spPr>
              <a:xfrm>
                <a:off x="1036320" y="1370108"/>
                <a:ext cx="107414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400" smtClean="0">
                              <a:solidFill>
                                <a:srgbClr val="836967"/>
                              </a:solidFill>
                              <a:latin typeface="Cambria Math" panose="02040503050406030204" pitchFamily="18" charset="0"/>
                            </a:rPr>
                          </m:ctrlPr>
                        </m:sSubPr>
                        <m:e>
                          <m:r>
                            <a:rPr lang="en-IN" sz="2400" i="1">
                              <a:latin typeface="Cambria Math" panose="02040503050406030204" pitchFamily="18" charset="0"/>
                            </a:rPr>
                            <m:t>𝑣</m:t>
                          </m:r>
                        </m:e>
                        <m:sub>
                          <m:r>
                            <a:rPr lang="en-IN" sz="2400" i="1">
                              <a:latin typeface="Cambria Math" panose="02040503050406030204" pitchFamily="18" charset="0"/>
                            </a:rPr>
                            <m:t>𝑠</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𝑣</m:t>
                          </m:r>
                        </m:e>
                        <m:sub>
                          <m:r>
                            <a:rPr lang="en-IN" sz="2400" i="1">
                              <a:latin typeface="Cambria Math" panose="02040503050406030204" pitchFamily="18" charset="0"/>
                            </a:rPr>
                            <m:t>𝐿</m:t>
                          </m:r>
                        </m:sub>
                      </m:sSub>
                    </m:oMath>
                  </m:oMathPara>
                </a14:m>
                <a:endParaRPr lang="en-IN" sz="2400" dirty="0"/>
              </a:p>
            </p:txBody>
          </p:sp>
        </mc:Choice>
        <mc:Fallback>
          <p:sp>
            <p:nvSpPr>
              <p:cNvPr id="8" name="TextBox 7">
                <a:extLst>
                  <a:ext uri="{FF2B5EF4-FFF2-40B4-BE49-F238E27FC236}">
                    <a16:creationId xmlns:a16="http://schemas.microsoft.com/office/drawing/2014/main" id="{B0E9BD9A-4288-51DF-C09C-5CE51FE2718D}"/>
                  </a:ext>
                </a:extLst>
              </p:cNvPr>
              <p:cNvSpPr txBox="1">
                <a:spLocks noRot="1" noChangeAspect="1" noMove="1" noResize="1" noEditPoints="1" noAdjustHandles="1" noChangeArrowheads="1" noChangeShapeType="1" noTextEdit="1"/>
              </p:cNvSpPr>
              <p:nvPr/>
            </p:nvSpPr>
            <p:spPr>
              <a:xfrm>
                <a:off x="1036320" y="1370108"/>
                <a:ext cx="1074140" cy="369332"/>
              </a:xfrm>
              <a:prstGeom prst="rect">
                <a:avLst/>
              </a:prstGeom>
              <a:blipFill>
                <a:blip r:embed="rId3"/>
                <a:stretch>
                  <a:fillRect l="-2841" r="-568" b="-18333"/>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F663D38D-A7DB-6CDB-9B45-F46E94FEE5B2}"/>
              </a:ext>
            </a:extLst>
          </p:cNvPr>
          <p:cNvSpPr txBox="1"/>
          <p:nvPr/>
        </p:nvSpPr>
        <p:spPr>
          <a:xfrm>
            <a:off x="777240" y="1054138"/>
            <a:ext cx="7180216" cy="369332"/>
          </a:xfrm>
          <a:prstGeom prst="rect">
            <a:avLst/>
          </a:prstGeom>
          <a:noFill/>
        </p:spPr>
        <p:txBody>
          <a:bodyPr wrap="square">
            <a:spAutoFit/>
          </a:bodyPr>
          <a:lstStyle/>
          <a:p>
            <a:r>
              <a:rPr lang="en-IN" dirty="0"/>
              <a:t>Applying KVL we get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F98E50F-A935-580A-1666-AC023D49D92E}"/>
                  </a:ext>
                </a:extLst>
              </p:cNvPr>
              <p:cNvSpPr txBox="1"/>
              <p:nvPr/>
            </p:nvSpPr>
            <p:spPr>
              <a:xfrm>
                <a:off x="637476" y="1442955"/>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11" name="TextBox 10">
                <a:extLst>
                  <a:ext uri="{FF2B5EF4-FFF2-40B4-BE49-F238E27FC236}">
                    <a16:creationId xmlns:a16="http://schemas.microsoft.com/office/drawing/2014/main" id="{2F98E50F-A935-580A-1666-AC023D49D92E}"/>
                  </a:ext>
                </a:extLst>
              </p:cNvPr>
              <p:cNvSpPr txBox="1">
                <a:spLocks noRot="1" noChangeAspect="1" noMove="1" noResize="1" noEditPoints="1" noAdjustHandles="1" noChangeArrowheads="1" noChangeShapeType="1" noTextEdit="1"/>
              </p:cNvSpPr>
              <p:nvPr/>
            </p:nvSpPr>
            <p:spPr>
              <a:xfrm>
                <a:off x="637476" y="1442955"/>
                <a:ext cx="269304" cy="276999"/>
              </a:xfrm>
              <a:prstGeom prst="rect">
                <a:avLst/>
              </a:prstGeom>
              <a:blipFill>
                <a:blip r:embed="rId4"/>
                <a:stretch>
                  <a:fillRect l="-11364" r="-13636"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09DA456-36F9-0C43-86E3-7E102FCF109E}"/>
                  </a:ext>
                </a:extLst>
              </p:cNvPr>
              <p:cNvSpPr txBox="1"/>
              <p:nvPr/>
            </p:nvSpPr>
            <p:spPr>
              <a:xfrm>
                <a:off x="637476" y="1976796"/>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16" name="TextBox 15">
                <a:extLst>
                  <a:ext uri="{FF2B5EF4-FFF2-40B4-BE49-F238E27FC236}">
                    <a16:creationId xmlns:a16="http://schemas.microsoft.com/office/drawing/2014/main" id="{109DA456-36F9-0C43-86E3-7E102FCF109E}"/>
                  </a:ext>
                </a:extLst>
              </p:cNvPr>
              <p:cNvSpPr txBox="1">
                <a:spLocks noRot="1" noChangeAspect="1" noMove="1" noResize="1" noEditPoints="1" noAdjustHandles="1" noChangeArrowheads="1" noChangeShapeType="1" noTextEdit="1"/>
              </p:cNvSpPr>
              <p:nvPr/>
            </p:nvSpPr>
            <p:spPr>
              <a:xfrm>
                <a:off x="637476" y="1976796"/>
                <a:ext cx="269304" cy="276999"/>
              </a:xfrm>
              <a:prstGeom prst="rect">
                <a:avLst/>
              </a:prstGeom>
              <a:blipFill>
                <a:blip r:embed="rId5"/>
                <a:stretch>
                  <a:fillRect l="-11364" r="-13636" b="-217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AE22377-A770-721B-B859-8DCC0E250FC8}"/>
                  </a:ext>
                </a:extLst>
              </p:cNvPr>
              <p:cNvSpPr txBox="1"/>
              <p:nvPr/>
            </p:nvSpPr>
            <p:spPr>
              <a:xfrm>
                <a:off x="543904" y="2917857"/>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17" name="TextBox 16">
                <a:extLst>
                  <a:ext uri="{FF2B5EF4-FFF2-40B4-BE49-F238E27FC236}">
                    <a16:creationId xmlns:a16="http://schemas.microsoft.com/office/drawing/2014/main" id="{AAE22377-A770-721B-B859-8DCC0E250FC8}"/>
                  </a:ext>
                </a:extLst>
              </p:cNvPr>
              <p:cNvSpPr txBox="1">
                <a:spLocks noRot="1" noChangeAspect="1" noMove="1" noResize="1" noEditPoints="1" noAdjustHandles="1" noChangeArrowheads="1" noChangeShapeType="1" noTextEdit="1"/>
              </p:cNvSpPr>
              <p:nvPr/>
            </p:nvSpPr>
            <p:spPr>
              <a:xfrm>
                <a:off x="543904" y="2917857"/>
                <a:ext cx="269304" cy="276999"/>
              </a:xfrm>
              <a:prstGeom prst="rect">
                <a:avLst/>
              </a:prstGeom>
              <a:blipFill>
                <a:blip r:embed="rId6"/>
                <a:stretch>
                  <a:fillRect l="-11364" r="-13636"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B8ACE189-02DC-4507-A339-9293345DE3B2}"/>
                  </a:ext>
                </a:extLst>
              </p:cNvPr>
              <p:cNvSpPr txBox="1"/>
              <p:nvPr/>
            </p:nvSpPr>
            <p:spPr>
              <a:xfrm>
                <a:off x="1132114" y="1990774"/>
                <a:ext cx="1169038" cy="5844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IN" sz="2000" smtClean="0">
                              <a:solidFill>
                                <a:srgbClr val="836967"/>
                              </a:solidFill>
                              <a:latin typeface="Cambria Math" panose="02040503050406030204" pitchFamily="18" charset="0"/>
                            </a:rPr>
                          </m:ctrlPr>
                        </m:fPr>
                        <m:num>
                          <m:r>
                            <a:rPr lang="en-IN" sz="2000" i="1">
                              <a:latin typeface="Cambria Math" panose="02040503050406030204" pitchFamily="18" charset="0"/>
                            </a:rPr>
                            <m:t>𝐿</m:t>
                          </m:r>
                          <m:r>
                            <a:rPr lang="en-IN" sz="2000" i="0">
                              <a:latin typeface="Cambria Math" panose="02040503050406030204" pitchFamily="18" charset="0"/>
                            </a:rPr>
                            <m:t>ⅆ</m:t>
                          </m:r>
                          <m:sSub>
                            <m:sSubPr>
                              <m:ctrlPr>
                                <a:rPr lang="en-IN" sz="2000" i="1">
                                  <a:solidFill>
                                    <a:srgbClr val="836967"/>
                                  </a:solidFill>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𝐿</m:t>
                              </m:r>
                            </m:sub>
                          </m:sSub>
                        </m:num>
                        <m:den>
                          <m:r>
                            <a:rPr lang="en-IN" sz="2000" i="0">
                              <a:latin typeface="Cambria Math" panose="02040503050406030204" pitchFamily="18" charset="0"/>
                            </a:rPr>
                            <m:t>ⅆ</m:t>
                          </m:r>
                          <m:r>
                            <a:rPr lang="en-IN" sz="2000" i="1">
                              <a:latin typeface="Cambria Math" panose="02040503050406030204" pitchFamily="18" charset="0"/>
                            </a:rPr>
                            <m:t>𝑡</m:t>
                          </m:r>
                        </m:den>
                      </m:f>
                      <m:r>
                        <a:rPr lang="en-IN" sz="2000" i="0">
                          <a:latin typeface="Cambria Math" panose="02040503050406030204" pitchFamily="18" charset="0"/>
                        </a:rPr>
                        <m:t>=</m:t>
                      </m:r>
                      <m:sSub>
                        <m:sSubPr>
                          <m:ctrlPr>
                            <a:rPr lang="en-IN" sz="2000" i="1">
                              <a:solidFill>
                                <a:srgbClr val="836967"/>
                              </a:solidFill>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𝑠</m:t>
                          </m:r>
                        </m:sub>
                      </m:sSub>
                    </m:oMath>
                  </m:oMathPara>
                </a14:m>
                <a:endParaRPr lang="en-IN" sz="2000" dirty="0"/>
              </a:p>
            </p:txBody>
          </p:sp>
        </mc:Choice>
        <mc:Fallback>
          <p:sp>
            <p:nvSpPr>
              <p:cNvPr id="19" name="TextBox 18">
                <a:extLst>
                  <a:ext uri="{FF2B5EF4-FFF2-40B4-BE49-F238E27FC236}">
                    <a16:creationId xmlns:a16="http://schemas.microsoft.com/office/drawing/2014/main" id="{B8ACE189-02DC-4507-A339-9293345DE3B2}"/>
                  </a:ext>
                </a:extLst>
              </p:cNvPr>
              <p:cNvSpPr txBox="1">
                <a:spLocks noRot="1" noChangeAspect="1" noMove="1" noResize="1" noEditPoints="1" noAdjustHandles="1" noChangeArrowheads="1" noChangeShapeType="1" noTextEdit="1"/>
              </p:cNvSpPr>
              <p:nvPr/>
            </p:nvSpPr>
            <p:spPr>
              <a:xfrm>
                <a:off x="1132114" y="1990774"/>
                <a:ext cx="1169038" cy="58445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0A15B616-F280-2426-5DF6-F9487F13EF5D}"/>
                  </a:ext>
                </a:extLst>
              </p:cNvPr>
              <p:cNvSpPr txBox="1"/>
              <p:nvPr/>
            </p:nvSpPr>
            <p:spPr>
              <a:xfrm>
                <a:off x="1023214" y="2797985"/>
                <a:ext cx="1923540" cy="5167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mtClean="0">
                              <a:solidFill>
                                <a:srgbClr val="836967"/>
                              </a:solidFill>
                              <a:latin typeface="Cambria Math" panose="02040503050406030204" pitchFamily="18" charset="0"/>
                            </a:rPr>
                          </m:ctrlPr>
                        </m:sSubPr>
                        <m:e>
                          <m:d>
                            <m:dPr>
                              <m:ctrlPr>
                                <a:rPr lang="en-IN">
                                  <a:solidFill>
                                    <a:srgbClr val="836967"/>
                                  </a:solidFill>
                                  <a:latin typeface="Cambria Math" panose="02040503050406030204" pitchFamily="18" charset="0"/>
                                </a:rPr>
                              </m:ctrlPr>
                            </m:dPr>
                            <m:e>
                              <m:r>
                                <m:rPr>
                                  <m:sty m:val="p"/>
                                </m:rPr>
                                <a:rPr lang="en-IN">
                                  <a:latin typeface="Cambria Math" panose="02040503050406030204" pitchFamily="18" charset="0"/>
                                </a:rPr>
                                <m:t>Δ</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𝐿</m:t>
                                  </m:r>
                                </m:sub>
                              </m:sSub>
                            </m:e>
                          </m:d>
                        </m:e>
                        <m:sub>
                          <m:r>
                            <a:rPr lang="en-IN" i="1">
                              <a:latin typeface="Cambria Math" panose="02040503050406030204" pitchFamily="18" charset="0"/>
                            </a:rPr>
                            <m:t>𝑐</m:t>
                          </m:r>
                          <m:r>
                            <m:rPr>
                              <m:sty m:val="p"/>
                            </m:rPr>
                            <a:rPr lang="en-IN" b="0" i="0" smtClean="0">
                              <a:latin typeface="Cambria Math" panose="02040503050406030204" pitchFamily="18" charset="0"/>
                            </a:rPr>
                            <m:t>los</m:t>
                          </m:r>
                          <m:r>
                            <a:rPr lang="en-IN" i="1">
                              <a:latin typeface="Cambria Math" panose="02040503050406030204" pitchFamily="18" charset="0"/>
                            </a:rPr>
                            <m:t>𝑒𝑑</m:t>
                          </m:r>
                        </m:sub>
                      </m:sSub>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𝑠</m:t>
                              </m:r>
                            </m:sub>
                          </m:sSub>
                          <m:r>
                            <a:rPr lang="en-IN" i="1">
                              <a:latin typeface="Cambria Math" panose="02040503050406030204" pitchFamily="18" charset="0"/>
                            </a:rPr>
                            <m:t>𝐷𝑇</m:t>
                          </m:r>
                        </m:num>
                        <m:den>
                          <m:r>
                            <a:rPr lang="en-IN" i="1">
                              <a:latin typeface="Cambria Math" panose="02040503050406030204" pitchFamily="18" charset="0"/>
                            </a:rPr>
                            <m:t>𝐿</m:t>
                          </m:r>
                        </m:den>
                      </m:f>
                    </m:oMath>
                  </m:oMathPara>
                </a14:m>
                <a:endParaRPr lang="en-IN" dirty="0"/>
              </a:p>
            </p:txBody>
          </p:sp>
        </mc:Choice>
        <mc:Fallback>
          <p:sp>
            <p:nvSpPr>
              <p:cNvPr id="20" name="TextBox 19">
                <a:extLst>
                  <a:ext uri="{FF2B5EF4-FFF2-40B4-BE49-F238E27FC236}">
                    <a16:creationId xmlns:a16="http://schemas.microsoft.com/office/drawing/2014/main" id="{0A15B616-F280-2426-5DF6-F9487F13EF5D}"/>
                  </a:ext>
                </a:extLst>
              </p:cNvPr>
              <p:cNvSpPr txBox="1">
                <a:spLocks noRot="1" noChangeAspect="1" noMove="1" noResize="1" noEditPoints="1" noAdjustHandles="1" noChangeArrowheads="1" noChangeShapeType="1" noTextEdit="1"/>
              </p:cNvSpPr>
              <p:nvPr/>
            </p:nvSpPr>
            <p:spPr>
              <a:xfrm>
                <a:off x="1023214" y="2797985"/>
                <a:ext cx="1923540" cy="516745"/>
              </a:xfrm>
              <a:prstGeom prst="rect">
                <a:avLst/>
              </a:prstGeom>
              <a:blipFill>
                <a:blip r:embed="rId8"/>
                <a:stretch>
                  <a:fillRect/>
                </a:stretch>
              </a:blipFill>
            </p:spPr>
            <p:txBody>
              <a:bodyPr/>
              <a:lstStyle/>
              <a:p>
                <a:r>
                  <a:rPr lang="en-IN">
                    <a:noFill/>
                  </a:rPr>
                  <a:t> </a:t>
                </a:r>
              </a:p>
            </p:txBody>
          </p:sp>
        </mc:Fallback>
      </mc:AlternateContent>
      <p:sp>
        <p:nvSpPr>
          <p:cNvPr id="22" name="TextBox 21">
            <a:extLst>
              <a:ext uri="{FF2B5EF4-FFF2-40B4-BE49-F238E27FC236}">
                <a16:creationId xmlns:a16="http://schemas.microsoft.com/office/drawing/2014/main" id="{26365D20-4A1B-D986-B747-7446019A435F}"/>
              </a:ext>
            </a:extLst>
          </p:cNvPr>
          <p:cNvSpPr txBox="1"/>
          <p:nvPr/>
        </p:nvSpPr>
        <p:spPr>
          <a:xfrm>
            <a:off x="3041469" y="2864712"/>
            <a:ext cx="7180216" cy="369332"/>
          </a:xfrm>
          <a:prstGeom prst="rect">
            <a:avLst/>
          </a:prstGeom>
          <a:noFill/>
        </p:spPr>
        <p:txBody>
          <a:bodyPr wrap="square">
            <a:spAutoFit/>
          </a:bodyPr>
          <a:lstStyle/>
          <a:p>
            <a:r>
              <a:rPr lang="en-IN" dirty="0"/>
              <a:t>&gt;Current ripple</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D47A1E5B-4D71-498B-702A-5BEB9BDBAD5C}"/>
                  </a:ext>
                </a:extLst>
              </p:cNvPr>
              <p:cNvSpPr txBox="1"/>
              <p:nvPr/>
            </p:nvSpPr>
            <p:spPr>
              <a:xfrm>
                <a:off x="547215" y="3728697"/>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5" name="TextBox 24">
                <a:extLst>
                  <a:ext uri="{FF2B5EF4-FFF2-40B4-BE49-F238E27FC236}">
                    <a16:creationId xmlns:a16="http://schemas.microsoft.com/office/drawing/2014/main" id="{D47A1E5B-4D71-498B-702A-5BEB9BDBAD5C}"/>
                  </a:ext>
                </a:extLst>
              </p:cNvPr>
              <p:cNvSpPr txBox="1">
                <a:spLocks noRot="1" noChangeAspect="1" noMove="1" noResize="1" noEditPoints="1" noAdjustHandles="1" noChangeArrowheads="1" noChangeShapeType="1" noTextEdit="1"/>
              </p:cNvSpPr>
              <p:nvPr/>
            </p:nvSpPr>
            <p:spPr>
              <a:xfrm>
                <a:off x="547215" y="3728697"/>
                <a:ext cx="269304" cy="276999"/>
              </a:xfrm>
              <a:prstGeom prst="rect">
                <a:avLst/>
              </a:prstGeom>
              <a:blipFill>
                <a:blip r:embed="rId9"/>
                <a:stretch>
                  <a:fillRect l="-11364" r="-13636" b="-4444"/>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88CA6220-6EAC-FF9D-42CF-7E7F763CD86A}"/>
              </a:ext>
            </a:extLst>
          </p:cNvPr>
          <p:cNvSpPr txBox="1"/>
          <p:nvPr/>
        </p:nvSpPr>
        <p:spPr>
          <a:xfrm>
            <a:off x="906780" y="3682530"/>
            <a:ext cx="7180216" cy="369332"/>
          </a:xfrm>
          <a:prstGeom prst="rect">
            <a:avLst/>
          </a:prstGeom>
          <a:noFill/>
        </p:spPr>
        <p:txBody>
          <a:bodyPr wrap="square">
            <a:spAutoFit/>
          </a:bodyPr>
          <a:lstStyle/>
          <a:p>
            <a:r>
              <a:rPr lang="en-IN" dirty="0"/>
              <a:t>Diode is reversed biased. </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ABC63B07-33AF-666B-A1A0-042442A2A6D1}"/>
                  </a:ext>
                </a:extLst>
              </p:cNvPr>
              <p:cNvSpPr txBox="1"/>
              <p:nvPr/>
            </p:nvSpPr>
            <p:spPr>
              <a:xfrm>
                <a:off x="543904" y="4237003"/>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8" name="TextBox 27">
                <a:extLst>
                  <a:ext uri="{FF2B5EF4-FFF2-40B4-BE49-F238E27FC236}">
                    <a16:creationId xmlns:a16="http://schemas.microsoft.com/office/drawing/2014/main" id="{ABC63B07-33AF-666B-A1A0-042442A2A6D1}"/>
                  </a:ext>
                </a:extLst>
              </p:cNvPr>
              <p:cNvSpPr txBox="1">
                <a:spLocks noRot="1" noChangeAspect="1" noMove="1" noResize="1" noEditPoints="1" noAdjustHandles="1" noChangeArrowheads="1" noChangeShapeType="1" noTextEdit="1"/>
              </p:cNvSpPr>
              <p:nvPr/>
            </p:nvSpPr>
            <p:spPr>
              <a:xfrm>
                <a:off x="543904" y="4237003"/>
                <a:ext cx="269304" cy="276999"/>
              </a:xfrm>
              <a:prstGeom prst="rect">
                <a:avLst/>
              </a:prstGeom>
              <a:blipFill>
                <a:blip r:embed="rId10"/>
                <a:stretch>
                  <a:fillRect l="-11364" r="-13636"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6DE10260-EC30-F63E-4E03-6475720F20CE}"/>
                  </a:ext>
                </a:extLst>
              </p:cNvPr>
              <p:cNvSpPr txBox="1"/>
              <p:nvPr/>
            </p:nvSpPr>
            <p:spPr>
              <a:xfrm>
                <a:off x="543904" y="4909343"/>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9" name="TextBox 28">
                <a:extLst>
                  <a:ext uri="{FF2B5EF4-FFF2-40B4-BE49-F238E27FC236}">
                    <a16:creationId xmlns:a16="http://schemas.microsoft.com/office/drawing/2014/main" id="{6DE10260-EC30-F63E-4E03-6475720F20CE}"/>
                  </a:ext>
                </a:extLst>
              </p:cNvPr>
              <p:cNvSpPr txBox="1">
                <a:spLocks noRot="1" noChangeAspect="1" noMove="1" noResize="1" noEditPoints="1" noAdjustHandles="1" noChangeArrowheads="1" noChangeShapeType="1" noTextEdit="1"/>
              </p:cNvSpPr>
              <p:nvPr/>
            </p:nvSpPr>
            <p:spPr>
              <a:xfrm>
                <a:off x="543904" y="4909343"/>
                <a:ext cx="269304" cy="276999"/>
              </a:xfrm>
              <a:prstGeom prst="rect">
                <a:avLst/>
              </a:prstGeom>
              <a:blipFill>
                <a:blip r:embed="rId11"/>
                <a:stretch>
                  <a:fillRect l="-11364" r="-13636" b="-217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58DECCB9-EF68-823B-8C23-C2632DD63CFC}"/>
                  </a:ext>
                </a:extLst>
              </p:cNvPr>
              <p:cNvSpPr txBox="1"/>
              <p:nvPr/>
            </p:nvSpPr>
            <p:spPr>
              <a:xfrm>
                <a:off x="1036320" y="4237003"/>
                <a:ext cx="80143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000" smtClean="0">
                              <a:solidFill>
                                <a:srgbClr val="836967"/>
                              </a:solidFill>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𝐿</m:t>
                          </m:r>
                        </m:sub>
                      </m:sSub>
                      <m:r>
                        <a:rPr lang="en-IN" sz="2000" i="0">
                          <a:latin typeface="Cambria Math" panose="02040503050406030204" pitchFamily="18" charset="0"/>
                        </a:rPr>
                        <m:t>=</m:t>
                      </m:r>
                      <m:sSub>
                        <m:sSubPr>
                          <m:ctrlPr>
                            <a:rPr lang="en-IN" sz="2000" i="1">
                              <a:solidFill>
                                <a:srgbClr val="836967"/>
                              </a:solidFill>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m:t>
                          </m:r>
                        </m:sub>
                      </m:sSub>
                    </m:oMath>
                  </m:oMathPara>
                </a14:m>
                <a:endParaRPr lang="en-IN" sz="2000" dirty="0"/>
              </a:p>
            </p:txBody>
          </p:sp>
        </mc:Choice>
        <mc:Fallback>
          <p:sp>
            <p:nvSpPr>
              <p:cNvPr id="30" name="TextBox 29">
                <a:extLst>
                  <a:ext uri="{FF2B5EF4-FFF2-40B4-BE49-F238E27FC236}">
                    <a16:creationId xmlns:a16="http://schemas.microsoft.com/office/drawing/2014/main" id="{58DECCB9-EF68-823B-8C23-C2632DD63CFC}"/>
                  </a:ext>
                </a:extLst>
              </p:cNvPr>
              <p:cNvSpPr txBox="1">
                <a:spLocks noRot="1" noChangeAspect="1" noMove="1" noResize="1" noEditPoints="1" noAdjustHandles="1" noChangeArrowheads="1" noChangeShapeType="1" noTextEdit="1"/>
              </p:cNvSpPr>
              <p:nvPr/>
            </p:nvSpPr>
            <p:spPr>
              <a:xfrm>
                <a:off x="1036320" y="4237003"/>
                <a:ext cx="801437" cy="307777"/>
              </a:xfrm>
              <a:prstGeom prst="rect">
                <a:avLst/>
              </a:prstGeom>
              <a:blipFill>
                <a:blip r:embed="rId12"/>
                <a:stretch>
                  <a:fillRect l="-5344" b="-1764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1D95A3C-F46A-B54E-7614-F5983145A7DC}"/>
                  </a:ext>
                </a:extLst>
              </p:cNvPr>
              <p:cNvSpPr txBox="1"/>
              <p:nvPr/>
            </p:nvSpPr>
            <p:spPr>
              <a:xfrm>
                <a:off x="1019027" y="4878565"/>
                <a:ext cx="1013098"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000" smtClean="0">
                              <a:solidFill>
                                <a:srgbClr val="836967"/>
                              </a:solidFill>
                              <a:latin typeface="Cambria Math" panose="02040503050406030204" pitchFamily="18" charset="0"/>
                            </a:rPr>
                          </m:ctrlPr>
                        </m:sSubPr>
                        <m:e>
                          <m:r>
                            <a:rPr lang="en-IN" sz="2000" i="1">
                              <a:latin typeface="Cambria Math" panose="02040503050406030204" pitchFamily="18" charset="0"/>
                            </a:rPr>
                            <m:t>𝐼</m:t>
                          </m:r>
                        </m:e>
                        <m:sub>
                          <m:r>
                            <a:rPr lang="en-IN" sz="2000" b="0" i="1" smtClean="0">
                              <a:latin typeface="Cambria Math" panose="02040503050406030204" pitchFamily="18" charset="0"/>
                            </a:rPr>
                            <m:t>𝑐</m:t>
                          </m:r>
                        </m:sub>
                      </m:sSub>
                      <m:r>
                        <a:rPr lang="en-IN" sz="2000" i="0">
                          <a:latin typeface="Cambria Math" panose="02040503050406030204" pitchFamily="18" charset="0"/>
                        </a:rPr>
                        <m:t>=</m:t>
                      </m:r>
                      <m:sSub>
                        <m:sSubPr>
                          <m:ctrlPr>
                            <a:rPr lang="en-IN" sz="2000" i="1">
                              <a:solidFill>
                                <a:srgbClr val="836967"/>
                              </a:solidFill>
                              <a:latin typeface="Cambria Math" panose="02040503050406030204" pitchFamily="18" charset="0"/>
                            </a:rPr>
                          </m:ctrlPr>
                        </m:sSubPr>
                        <m:e>
                          <m:r>
                            <a:rPr lang="en-IN" sz="2000" b="0" i="1" smtClean="0">
                              <a:solidFill>
                                <a:srgbClr val="836967"/>
                              </a:solidFill>
                              <a:latin typeface="Cambria Math" panose="02040503050406030204" pitchFamily="18" charset="0"/>
                            </a:rPr>
                            <m:t>−</m:t>
                          </m:r>
                          <m:r>
                            <a:rPr lang="en-IN" sz="2000" i="1">
                              <a:latin typeface="Cambria Math" panose="02040503050406030204" pitchFamily="18" charset="0"/>
                            </a:rPr>
                            <m:t>𝐼</m:t>
                          </m:r>
                        </m:e>
                        <m:sub>
                          <m:r>
                            <a:rPr lang="en-IN" sz="2000" b="0" i="1" smtClean="0">
                              <a:latin typeface="Cambria Math" panose="02040503050406030204" pitchFamily="18" charset="0"/>
                            </a:rPr>
                            <m:t>𝑎</m:t>
                          </m:r>
                        </m:sub>
                      </m:sSub>
                    </m:oMath>
                  </m:oMathPara>
                </a14:m>
                <a:endParaRPr lang="en-IN" sz="2000" dirty="0"/>
              </a:p>
            </p:txBody>
          </p:sp>
        </mc:Choice>
        <mc:Fallback>
          <p:sp>
            <p:nvSpPr>
              <p:cNvPr id="31" name="TextBox 30">
                <a:extLst>
                  <a:ext uri="{FF2B5EF4-FFF2-40B4-BE49-F238E27FC236}">
                    <a16:creationId xmlns:a16="http://schemas.microsoft.com/office/drawing/2014/main" id="{F1D95A3C-F46A-B54E-7614-F5983145A7DC}"/>
                  </a:ext>
                </a:extLst>
              </p:cNvPr>
              <p:cNvSpPr txBox="1">
                <a:spLocks noRot="1" noChangeAspect="1" noMove="1" noResize="1" noEditPoints="1" noAdjustHandles="1" noChangeArrowheads="1" noChangeShapeType="1" noTextEdit="1"/>
              </p:cNvSpPr>
              <p:nvPr/>
            </p:nvSpPr>
            <p:spPr>
              <a:xfrm>
                <a:off x="1019027" y="4878565"/>
                <a:ext cx="1013098" cy="307777"/>
              </a:xfrm>
              <a:prstGeom prst="rect">
                <a:avLst/>
              </a:prstGeom>
              <a:blipFill>
                <a:blip r:embed="rId13"/>
                <a:stretch>
                  <a:fillRect l="-4217" b="-1176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9FBDB049-B3D7-1907-1590-CE5475B5A01B}"/>
                  </a:ext>
                </a:extLst>
              </p:cNvPr>
              <p:cNvSpPr txBox="1"/>
              <p:nvPr/>
            </p:nvSpPr>
            <p:spPr>
              <a:xfrm>
                <a:off x="555923" y="5581683"/>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32" name="TextBox 31">
                <a:extLst>
                  <a:ext uri="{FF2B5EF4-FFF2-40B4-BE49-F238E27FC236}">
                    <a16:creationId xmlns:a16="http://schemas.microsoft.com/office/drawing/2014/main" id="{9FBDB049-B3D7-1907-1590-CE5475B5A01B}"/>
                  </a:ext>
                </a:extLst>
              </p:cNvPr>
              <p:cNvSpPr txBox="1">
                <a:spLocks noRot="1" noChangeAspect="1" noMove="1" noResize="1" noEditPoints="1" noAdjustHandles="1" noChangeArrowheads="1" noChangeShapeType="1" noTextEdit="1"/>
              </p:cNvSpPr>
              <p:nvPr/>
            </p:nvSpPr>
            <p:spPr>
              <a:xfrm>
                <a:off x="555923" y="5581683"/>
                <a:ext cx="269304" cy="276999"/>
              </a:xfrm>
              <a:prstGeom prst="rect">
                <a:avLst/>
              </a:prstGeom>
              <a:blipFill>
                <a:blip r:embed="rId14"/>
                <a:stretch>
                  <a:fillRect l="-11364" r="-13636"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EE42D61B-7FE0-D29F-D548-B85B2C2E2EAE}"/>
                  </a:ext>
                </a:extLst>
              </p:cNvPr>
              <p:cNvSpPr txBox="1"/>
              <p:nvPr/>
            </p:nvSpPr>
            <p:spPr>
              <a:xfrm>
                <a:off x="978748" y="5529818"/>
                <a:ext cx="78707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000" smtClean="0">
                              <a:solidFill>
                                <a:srgbClr val="836967"/>
                              </a:solidFill>
                              <a:latin typeface="Cambria Math" panose="02040503050406030204" pitchFamily="18" charset="0"/>
                            </a:rPr>
                          </m:ctrlPr>
                        </m:sSubPr>
                        <m:e>
                          <m:r>
                            <a:rPr lang="en-IN" sz="2000" i="1">
                              <a:latin typeface="Cambria Math" panose="02040503050406030204" pitchFamily="18" charset="0"/>
                            </a:rPr>
                            <m:t>𝐼</m:t>
                          </m:r>
                        </m:e>
                        <m:sub>
                          <m:r>
                            <a:rPr lang="en-IN" sz="2000" b="0" i="1" smtClean="0">
                              <a:latin typeface="Cambria Math" panose="02040503050406030204" pitchFamily="18" charset="0"/>
                            </a:rPr>
                            <m:t>𝐷</m:t>
                          </m:r>
                        </m:sub>
                      </m:sSub>
                      <m:r>
                        <a:rPr lang="en-IN" sz="2000" i="0">
                          <a:latin typeface="Cambria Math" panose="02040503050406030204" pitchFamily="18" charset="0"/>
                        </a:rPr>
                        <m:t>=</m:t>
                      </m:r>
                      <m:r>
                        <a:rPr lang="en-IN" sz="2000" b="0" i="0" smtClean="0">
                          <a:latin typeface="Cambria Math" panose="02040503050406030204" pitchFamily="18" charset="0"/>
                        </a:rPr>
                        <m:t>0</m:t>
                      </m:r>
                    </m:oMath>
                  </m:oMathPara>
                </a14:m>
                <a:endParaRPr lang="en-IN" sz="2000" dirty="0"/>
              </a:p>
            </p:txBody>
          </p:sp>
        </mc:Choice>
        <mc:Fallback>
          <p:sp>
            <p:nvSpPr>
              <p:cNvPr id="33" name="TextBox 32">
                <a:extLst>
                  <a:ext uri="{FF2B5EF4-FFF2-40B4-BE49-F238E27FC236}">
                    <a16:creationId xmlns:a16="http://schemas.microsoft.com/office/drawing/2014/main" id="{EE42D61B-7FE0-D29F-D548-B85B2C2E2EAE}"/>
                  </a:ext>
                </a:extLst>
              </p:cNvPr>
              <p:cNvSpPr txBox="1">
                <a:spLocks noRot="1" noChangeAspect="1" noMove="1" noResize="1" noEditPoints="1" noAdjustHandles="1" noChangeArrowheads="1" noChangeShapeType="1" noTextEdit="1"/>
              </p:cNvSpPr>
              <p:nvPr/>
            </p:nvSpPr>
            <p:spPr>
              <a:xfrm>
                <a:off x="978748" y="5529818"/>
                <a:ext cx="787075" cy="307777"/>
              </a:xfrm>
              <a:prstGeom prst="rect">
                <a:avLst/>
              </a:prstGeom>
              <a:blipFill>
                <a:blip r:embed="rId15"/>
                <a:stretch>
                  <a:fillRect l="-6202" r="-5426" b="-17647"/>
                </a:stretch>
              </a:blipFill>
            </p:spPr>
            <p:txBody>
              <a:bodyPr/>
              <a:lstStyle/>
              <a:p>
                <a:r>
                  <a:rPr lang="en-IN">
                    <a:noFill/>
                  </a:rPr>
                  <a:t> </a:t>
                </a:r>
              </a:p>
            </p:txBody>
          </p:sp>
        </mc:Fallback>
      </mc:AlternateContent>
      <p:sp>
        <p:nvSpPr>
          <p:cNvPr id="35" name="TextBox 34">
            <a:extLst>
              <a:ext uri="{FF2B5EF4-FFF2-40B4-BE49-F238E27FC236}">
                <a16:creationId xmlns:a16="http://schemas.microsoft.com/office/drawing/2014/main" id="{C935D6B6-366E-CCB4-E23E-DA2591578175}"/>
              </a:ext>
            </a:extLst>
          </p:cNvPr>
          <p:cNvSpPr txBox="1"/>
          <p:nvPr/>
        </p:nvSpPr>
        <p:spPr>
          <a:xfrm>
            <a:off x="2403566" y="4261940"/>
            <a:ext cx="7088776" cy="369332"/>
          </a:xfrm>
          <a:prstGeom prst="rect">
            <a:avLst/>
          </a:prstGeom>
          <a:noFill/>
        </p:spPr>
        <p:txBody>
          <a:bodyPr wrap="square">
            <a:spAutoFit/>
          </a:bodyPr>
          <a:lstStyle/>
          <a:p>
            <a:r>
              <a:rPr lang="en-IN" dirty="0"/>
              <a:t>(inductor current is equal to source current). </a:t>
            </a:r>
          </a:p>
        </p:txBody>
      </p:sp>
      <p:sp>
        <p:nvSpPr>
          <p:cNvPr id="37" name="TextBox 36">
            <a:extLst>
              <a:ext uri="{FF2B5EF4-FFF2-40B4-BE49-F238E27FC236}">
                <a16:creationId xmlns:a16="http://schemas.microsoft.com/office/drawing/2014/main" id="{F4733082-9D48-3760-80D2-098F31A705B4}"/>
              </a:ext>
            </a:extLst>
          </p:cNvPr>
          <p:cNvSpPr txBox="1"/>
          <p:nvPr/>
        </p:nvSpPr>
        <p:spPr>
          <a:xfrm>
            <a:off x="2403565" y="4847787"/>
            <a:ext cx="7489371" cy="369332"/>
          </a:xfrm>
          <a:prstGeom prst="rect">
            <a:avLst/>
          </a:prstGeom>
          <a:noFill/>
        </p:spPr>
        <p:txBody>
          <a:bodyPr wrap="square">
            <a:spAutoFit/>
          </a:bodyPr>
          <a:lstStyle/>
          <a:p>
            <a:r>
              <a:rPr lang="en-IN" dirty="0"/>
              <a:t>(capacitor current is equal to negative of output/armature current). </a:t>
            </a:r>
          </a:p>
        </p:txBody>
      </p:sp>
      <p:sp>
        <p:nvSpPr>
          <p:cNvPr id="39" name="TextBox 38">
            <a:extLst>
              <a:ext uri="{FF2B5EF4-FFF2-40B4-BE49-F238E27FC236}">
                <a16:creationId xmlns:a16="http://schemas.microsoft.com/office/drawing/2014/main" id="{7F95AE9F-6721-1BFF-3ADD-AA441678C1DD}"/>
              </a:ext>
            </a:extLst>
          </p:cNvPr>
          <p:cNvSpPr txBox="1"/>
          <p:nvPr/>
        </p:nvSpPr>
        <p:spPr>
          <a:xfrm>
            <a:off x="2403566" y="5449656"/>
            <a:ext cx="7088776" cy="369332"/>
          </a:xfrm>
          <a:prstGeom prst="rect">
            <a:avLst/>
          </a:prstGeom>
          <a:noFill/>
        </p:spPr>
        <p:txBody>
          <a:bodyPr wrap="square">
            <a:spAutoFit/>
          </a:bodyPr>
          <a:lstStyle/>
          <a:p>
            <a:r>
              <a:rPr lang="en-IN" dirty="0"/>
              <a:t>(diode current is equal to zero). </a:t>
            </a:r>
          </a:p>
        </p:txBody>
      </p:sp>
    </p:spTree>
    <p:extLst>
      <p:ext uri="{BB962C8B-B14F-4D97-AF65-F5344CB8AC3E}">
        <p14:creationId xmlns:p14="http://schemas.microsoft.com/office/powerpoint/2010/main" val="263380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27755-DA4C-BEDB-41E9-5EB8B07044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2B46C06-E7A3-0610-4810-53E58791D196}"/>
              </a:ext>
            </a:extLst>
          </p:cNvPr>
          <p:cNvSpPr txBox="1"/>
          <p:nvPr/>
        </p:nvSpPr>
        <p:spPr>
          <a:xfrm>
            <a:off x="726125" y="201229"/>
            <a:ext cx="6656665" cy="707886"/>
          </a:xfrm>
          <a:prstGeom prst="rect">
            <a:avLst/>
          </a:prstGeom>
          <a:noFill/>
        </p:spPr>
        <p:txBody>
          <a:bodyPr wrap="square">
            <a:spAutoFit/>
          </a:bodyPr>
          <a:lstStyle/>
          <a:p>
            <a:r>
              <a:rPr lang="en-IN" sz="2000" b="1" dirty="0">
                <a:solidFill>
                  <a:schemeClr val="accent1"/>
                </a:solidFill>
              </a:rPr>
              <a:t>Analysis of BUCK-BOOST CONVERTER When switch is open - </a:t>
            </a:r>
          </a:p>
        </p:txBody>
      </p:sp>
      <p:sp>
        <p:nvSpPr>
          <p:cNvPr id="7" name="TextBox 6">
            <a:extLst>
              <a:ext uri="{FF2B5EF4-FFF2-40B4-BE49-F238E27FC236}">
                <a16:creationId xmlns:a16="http://schemas.microsoft.com/office/drawing/2014/main" id="{B6AEA54D-176F-DC5F-E678-59E61226D27F}"/>
              </a:ext>
            </a:extLst>
          </p:cNvPr>
          <p:cNvSpPr txBox="1"/>
          <p:nvPr/>
        </p:nvSpPr>
        <p:spPr>
          <a:xfrm>
            <a:off x="8076975" y="1000776"/>
            <a:ext cx="6098796" cy="369332"/>
          </a:xfrm>
          <a:prstGeom prst="rect">
            <a:avLst/>
          </a:prstGeom>
          <a:noFill/>
        </p:spPr>
        <p:txBody>
          <a:bodyPr wrap="square">
            <a:spAutoFit/>
          </a:bodyPr>
          <a:lstStyle/>
          <a:p>
            <a:r>
              <a:rPr lang="en-IN" sz="1800" b="1" dirty="0"/>
              <a:t>Circuit diagram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F06E12F-99E9-E814-224A-EBE434B64FDF}"/>
                  </a:ext>
                </a:extLst>
              </p:cNvPr>
              <p:cNvSpPr txBox="1"/>
              <p:nvPr/>
            </p:nvSpPr>
            <p:spPr>
              <a:xfrm>
                <a:off x="1036320" y="1370108"/>
                <a:ext cx="109850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400" smtClean="0">
                              <a:solidFill>
                                <a:srgbClr val="836967"/>
                              </a:solidFill>
                              <a:latin typeface="Cambria Math" panose="02040503050406030204" pitchFamily="18" charset="0"/>
                            </a:rPr>
                          </m:ctrlPr>
                        </m:sSubPr>
                        <m:e>
                          <m:r>
                            <a:rPr lang="en-IN" sz="2400" i="1">
                              <a:latin typeface="Cambria Math" panose="02040503050406030204" pitchFamily="18" charset="0"/>
                            </a:rPr>
                            <m:t>𝑣</m:t>
                          </m:r>
                        </m:e>
                        <m:sub>
                          <m:r>
                            <a:rPr lang="en-IN" sz="2400" b="0" i="1" smtClean="0">
                              <a:latin typeface="Cambria Math" panose="02040503050406030204" pitchFamily="18" charset="0"/>
                            </a:rPr>
                            <m:t>𝑜</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𝑣</m:t>
                          </m:r>
                        </m:e>
                        <m:sub>
                          <m:r>
                            <a:rPr lang="en-IN" sz="2400" i="1">
                              <a:latin typeface="Cambria Math" panose="02040503050406030204" pitchFamily="18" charset="0"/>
                            </a:rPr>
                            <m:t>𝐿</m:t>
                          </m:r>
                        </m:sub>
                      </m:sSub>
                    </m:oMath>
                  </m:oMathPara>
                </a14:m>
                <a:endParaRPr lang="en-IN" sz="2400" dirty="0"/>
              </a:p>
            </p:txBody>
          </p:sp>
        </mc:Choice>
        <mc:Fallback>
          <p:sp>
            <p:nvSpPr>
              <p:cNvPr id="8" name="TextBox 7">
                <a:extLst>
                  <a:ext uri="{FF2B5EF4-FFF2-40B4-BE49-F238E27FC236}">
                    <a16:creationId xmlns:a16="http://schemas.microsoft.com/office/drawing/2014/main" id="{4F06E12F-99E9-E814-224A-EBE434B64FDF}"/>
                  </a:ext>
                </a:extLst>
              </p:cNvPr>
              <p:cNvSpPr txBox="1">
                <a:spLocks noRot="1" noChangeAspect="1" noMove="1" noResize="1" noEditPoints="1" noAdjustHandles="1" noChangeArrowheads="1" noChangeShapeType="1" noTextEdit="1"/>
              </p:cNvSpPr>
              <p:nvPr/>
            </p:nvSpPr>
            <p:spPr>
              <a:xfrm>
                <a:off x="1036320" y="1370108"/>
                <a:ext cx="1098506" cy="369332"/>
              </a:xfrm>
              <a:prstGeom prst="rect">
                <a:avLst/>
              </a:prstGeom>
              <a:blipFill>
                <a:blip r:embed="rId2"/>
                <a:stretch>
                  <a:fillRect l="-2778" r="-556" b="-18333"/>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E97FBEB7-7F19-4E6E-7CFD-43A2EB345814}"/>
              </a:ext>
            </a:extLst>
          </p:cNvPr>
          <p:cNvSpPr txBox="1"/>
          <p:nvPr/>
        </p:nvSpPr>
        <p:spPr>
          <a:xfrm>
            <a:off x="777240" y="1054138"/>
            <a:ext cx="7180216" cy="369332"/>
          </a:xfrm>
          <a:prstGeom prst="rect">
            <a:avLst/>
          </a:prstGeom>
          <a:noFill/>
        </p:spPr>
        <p:txBody>
          <a:bodyPr wrap="square">
            <a:spAutoFit/>
          </a:bodyPr>
          <a:lstStyle/>
          <a:p>
            <a:r>
              <a:rPr lang="en-IN" dirty="0"/>
              <a:t>Applying KVL we get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DA0063E-F559-5000-7D24-6BAB9C13FC94}"/>
                  </a:ext>
                </a:extLst>
              </p:cNvPr>
              <p:cNvSpPr txBox="1"/>
              <p:nvPr/>
            </p:nvSpPr>
            <p:spPr>
              <a:xfrm>
                <a:off x="637476" y="1442955"/>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11" name="TextBox 10">
                <a:extLst>
                  <a:ext uri="{FF2B5EF4-FFF2-40B4-BE49-F238E27FC236}">
                    <a16:creationId xmlns:a16="http://schemas.microsoft.com/office/drawing/2014/main" id="{CDA0063E-F559-5000-7D24-6BAB9C13FC94}"/>
                  </a:ext>
                </a:extLst>
              </p:cNvPr>
              <p:cNvSpPr txBox="1">
                <a:spLocks noRot="1" noChangeAspect="1" noMove="1" noResize="1" noEditPoints="1" noAdjustHandles="1" noChangeArrowheads="1" noChangeShapeType="1" noTextEdit="1"/>
              </p:cNvSpPr>
              <p:nvPr/>
            </p:nvSpPr>
            <p:spPr>
              <a:xfrm>
                <a:off x="637476" y="1442955"/>
                <a:ext cx="269304" cy="276999"/>
              </a:xfrm>
              <a:prstGeom prst="rect">
                <a:avLst/>
              </a:prstGeom>
              <a:blipFill>
                <a:blip r:embed="rId3"/>
                <a:stretch>
                  <a:fillRect l="-11364" r="-13636"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6C9A508-8AC0-02EF-EDB8-E8DD3C0BA672}"/>
                  </a:ext>
                </a:extLst>
              </p:cNvPr>
              <p:cNvSpPr txBox="1"/>
              <p:nvPr/>
            </p:nvSpPr>
            <p:spPr>
              <a:xfrm>
                <a:off x="637476" y="1976796"/>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16" name="TextBox 15">
                <a:extLst>
                  <a:ext uri="{FF2B5EF4-FFF2-40B4-BE49-F238E27FC236}">
                    <a16:creationId xmlns:a16="http://schemas.microsoft.com/office/drawing/2014/main" id="{B6C9A508-8AC0-02EF-EDB8-E8DD3C0BA672}"/>
                  </a:ext>
                </a:extLst>
              </p:cNvPr>
              <p:cNvSpPr txBox="1">
                <a:spLocks noRot="1" noChangeAspect="1" noMove="1" noResize="1" noEditPoints="1" noAdjustHandles="1" noChangeArrowheads="1" noChangeShapeType="1" noTextEdit="1"/>
              </p:cNvSpPr>
              <p:nvPr/>
            </p:nvSpPr>
            <p:spPr>
              <a:xfrm>
                <a:off x="637476" y="1976796"/>
                <a:ext cx="269304" cy="276999"/>
              </a:xfrm>
              <a:prstGeom prst="rect">
                <a:avLst/>
              </a:prstGeom>
              <a:blipFill>
                <a:blip r:embed="rId4"/>
                <a:stretch>
                  <a:fillRect l="-11364" r="-13636" b="-217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280EE83-7148-6B6E-5D9A-A6B65295ECC1}"/>
                  </a:ext>
                </a:extLst>
              </p:cNvPr>
              <p:cNvSpPr txBox="1"/>
              <p:nvPr/>
            </p:nvSpPr>
            <p:spPr>
              <a:xfrm>
                <a:off x="543904" y="2917857"/>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17" name="TextBox 16">
                <a:extLst>
                  <a:ext uri="{FF2B5EF4-FFF2-40B4-BE49-F238E27FC236}">
                    <a16:creationId xmlns:a16="http://schemas.microsoft.com/office/drawing/2014/main" id="{A280EE83-7148-6B6E-5D9A-A6B65295ECC1}"/>
                  </a:ext>
                </a:extLst>
              </p:cNvPr>
              <p:cNvSpPr txBox="1">
                <a:spLocks noRot="1" noChangeAspect="1" noMove="1" noResize="1" noEditPoints="1" noAdjustHandles="1" noChangeArrowheads="1" noChangeShapeType="1" noTextEdit="1"/>
              </p:cNvSpPr>
              <p:nvPr/>
            </p:nvSpPr>
            <p:spPr>
              <a:xfrm>
                <a:off x="543904" y="2917857"/>
                <a:ext cx="269304" cy="276999"/>
              </a:xfrm>
              <a:prstGeom prst="rect">
                <a:avLst/>
              </a:prstGeom>
              <a:blipFill>
                <a:blip r:embed="rId5"/>
                <a:stretch>
                  <a:fillRect l="-11364" r="-13636"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CA5A6BF-7A20-0A1B-8A80-AC49E29C36B6}"/>
                  </a:ext>
                </a:extLst>
              </p:cNvPr>
              <p:cNvSpPr txBox="1"/>
              <p:nvPr/>
            </p:nvSpPr>
            <p:spPr>
              <a:xfrm>
                <a:off x="1132114" y="1990774"/>
                <a:ext cx="1188530" cy="5844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IN" sz="2000" smtClean="0">
                              <a:solidFill>
                                <a:srgbClr val="836967"/>
                              </a:solidFill>
                              <a:latin typeface="Cambria Math" panose="02040503050406030204" pitchFamily="18" charset="0"/>
                            </a:rPr>
                          </m:ctrlPr>
                        </m:fPr>
                        <m:num>
                          <m:r>
                            <a:rPr lang="en-IN" sz="2000" i="1">
                              <a:latin typeface="Cambria Math" panose="02040503050406030204" pitchFamily="18" charset="0"/>
                            </a:rPr>
                            <m:t>𝐿</m:t>
                          </m:r>
                          <m:r>
                            <a:rPr lang="en-IN" sz="2000" i="0">
                              <a:latin typeface="Cambria Math" panose="02040503050406030204" pitchFamily="18" charset="0"/>
                            </a:rPr>
                            <m:t>ⅆ</m:t>
                          </m:r>
                          <m:sSub>
                            <m:sSubPr>
                              <m:ctrlPr>
                                <a:rPr lang="en-IN" sz="2000" i="1">
                                  <a:solidFill>
                                    <a:srgbClr val="836967"/>
                                  </a:solidFill>
                                  <a:latin typeface="Cambria Math" panose="02040503050406030204" pitchFamily="18" charset="0"/>
                                </a:rPr>
                              </m:ctrlPr>
                            </m:sSubPr>
                            <m:e>
                              <m:r>
                                <a:rPr lang="en-IN" sz="2000" i="1">
                                  <a:latin typeface="Cambria Math" panose="02040503050406030204" pitchFamily="18" charset="0"/>
                                </a:rPr>
                                <m:t>𝑖</m:t>
                              </m:r>
                            </m:e>
                            <m:sub>
                              <m:r>
                                <a:rPr lang="en-IN" sz="2000" i="1">
                                  <a:latin typeface="Cambria Math" panose="02040503050406030204" pitchFamily="18" charset="0"/>
                                </a:rPr>
                                <m:t>𝐿</m:t>
                              </m:r>
                            </m:sub>
                          </m:sSub>
                        </m:num>
                        <m:den>
                          <m:r>
                            <a:rPr lang="en-IN" sz="2000" i="0">
                              <a:latin typeface="Cambria Math" panose="02040503050406030204" pitchFamily="18" charset="0"/>
                            </a:rPr>
                            <m:t>ⅆ</m:t>
                          </m:r>
                          <m:r>
                            <a:rPr lang="en-IN" sz="2000" i="1">
                              <a:latin typeface="Cambria Math" panose="02040503050406030204" pitchFamily="18" charset="0"/>
                            </a:rPr>
                            <m:t>𝑡</m:t>
                          </m:r>
                        </m:den>
                      </m:f>
                      <m:r>
                        <a:rPr lang="en-IN" sz="2000" i="0">
                          <a:latin typeface="Cambria Math" panose="02040503050406030204" pitchFamily="18" charset="0"/>
                        </a:rPr>
                        <m:t>=</m:t>
                      </m:r>
                      <m:sSub>
                        <m:sSubPr>
                          <m:ctrlPr>
                            <a:rPr lang="en-IN" sz="2000" i="1">
                              <a:solidFill>
                                <a:srgbClr val="836967"/>
                              </a:solidFill>
                              <a:latin typeface="Cambria Math" panose="02040503050406030204" pitchFamily="18" charset="0"/>
                            </a:rPr>
                          </m:ctrlPr>
                        </m:sSubPr>
                        <m:e>
                          <m:r>
                            <a:rPr lang="en-IN" sz="2000" i="1">
                              <a:latin typeface="Cambria Math" panose="02040503050406030204" pitchFamily="18" charset="0"/>
                            </a:rPr>
                            <m:t>𝑣</m:t>
                          </m:r>
                        </m:e>
                        <m:sub>
                          <m:r>
                            <a:rPr lang="en-IN" sz="2000" b="0" i="1" smtClean="0">
                              <a:latin typeface="Cambria Math" panose="02040503050406030204" pitchFamily="18" charset="0"/>
                            </a:rPr>
                            <m:t>𝑜</m:t>
                          </m:r>
                        </m:sub>
                      </m:sSub>
                    </m:oMath>
                  </m:oMathPara>
                </a14:m>
                <a:endParaRPr lang="en-IN" sz="2000" dirty="0"/>
              </a:p>
            </p:txBody>
          </p:sp>
        </mc:Choice>
        <mc:Fallback>
          <p:sp>
            <p:nvSpPr>
              <p:cNvPr id="19" name="TextBox 18">
                <a:extLst>
                  <a:ext uri="{FF2B5EF4-FFF2-40B4-BE49-F238E27FC236}">
                    <a16:creationId xmlns:a16="http://schemas.microsoft.com/office/drawing/2014/main" id="{CCA5A6BF-7A20-0A1B-8A80-AC49E29C36B6}"/>
                  </a:ext>
                </a:extLst>
              </p:cNvPr>
              <p:cNvSpPr txBox="1">
                <a:spLocks noRot="1" noChangeAspect="1" noMove="1" noResize="1" noEditPoints="1" noAdjustHandles="1" noChangeArrowheads="1" noChangeShapeType="1" noTextEdit="1"/>
              </p:cNvSpPr>
              <p:nvPr/>
            </p:nvSpPr>
            <p:spPr>
              <a:xfrm>
                <a:off x="1132114" y="1990774"/>
                <a:ext cx="1188530" cy="58445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E60693A-18C0-468B-FD0A-2739813CC8F2}"/>
                  </a:ext>
                </a:extLst>
              </p:cNvPr>
              <p:cNvSpPr txBox="1"/>
              <p:nvPr/>
            </p:nvSpPr>
            <p:spPr>
              <a:xfrm>
                <a:off x="1023214" y="2797985"/>
                <a:ext cx="2494144" cy="52578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mtClean="0">
                              <a:solidFill>
                                <a:srgbClr val="836967"/>
                              </a:solidFill>
                              <a:latin typeface="Cambria Math" panose="02040503050406030204" pitchFamily="18" charset="0"/>
                            </a:rPr>
                          </m:ctrlPr>
                        </m:sSubPr>
                        <m:e>
                          <m:d>
                            <m:dPr>
                              <m:ctrlPr>
                                <a:rPr lang="en-IN">
                                  <a:solidFill>
                                    <a:srgbClr val="836967"/>
                                  </a:solidFill>
                                  <a:latin typeface="Cambria Math" panose="02040503050406030204" pitchFamily="18" charset="0"/>
                                </a:rPr>
                              </m:ctrlPr>
                            </m:dPr>
                            <m:e>
                              <m:r>
                                <m:rPr>
                                  <m:sty m:val="p"/>
                                </m:rPr>
                                <a:rPr lang="en-IN">
                                  <a:latin typeface="Cambria Math" panose="02040503050406030204" pitchFamily="18" charset="0"/>
                                </a:rPr>
                                <m:t>Δ</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𝐿</m:t>
                                  </m:r>
                                </m:sub>
                              </m:sSub>
                            </m:e>
                          </m:d>
                        </m:e>
                        <m:sub>
                          <m:r>
                            <a:rPr lang="en-IN" b="0" i="1" smtClean="0">
                              <a:latin typeface="Cambria Math" panose="02040503050406030204" pitchFamily="18" charset="0"/>
                            </a:rPr>
                            <m:t>𝑜𝑝𝑒𝑛</m:t>
                          </m:r>
                        </m:sub>
                      </m:sSub>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𝑣</m:t>
                              </m:r>
                            </m:e>
                            <m:sub>
                              <m:r>
                                <a:rPr lang="en-IN" b="0" i="1" smtClean="0">
                                  <a:latin typeface="Cambria Math" panose="02040503050406030204" pitchFamily="18" charset="0"/>
                                </a:rPr>
                                <m:t>𝑜</m:t>
                              </m:r>
                            </m:sub>
                          </m:sSub>
                          <m:r>
                            <a:rPr lang="en-IN" b="0" i="1" smtClean="0">
                              <a:latin typeface="Cambria Math" panose="02040503050406030204" pitchFamily="18" charset="0"/>
                            </a:rPr>
                            <m:t>(1−</m:t>
                          </m:r>
                          <m:r>
                            <a:rPr lang="en-IN" i="1">
                              <a:latin typeface="Cambria Math" panose="02040503050406030204" pitchFamily="18" charset="0"/>
                            </a:rPr>
                            <m:t>𝐷</m:t>
                          </m:r>
                          <m:r>
                            <a:rPr lang="en-IN" b="0" i="1" smtClean="0">
                              <a:latin typeface="Cambria Math" panose="02040503050406030204" pitchFamily="18" charset="0"/>
                            </a:rPr>
                            <m:t>)</m:t>
                          </m:r>
                          <m:r>
                            <a:rPr lang="en-IN" i="1">
                              <a:latin typeface="Cambria Math" panose="02040503050406030204" pitchFamily="18" charset="0"/>
                            </a:rPr>
                            <m:t>𝑇</m:t>
                          </m:r>
                        </m:num>
                        <m:den>
                          <m:r>
                            <a:rPr lang="en-IN" i="1">
                              <a:latin typeface="Cambria Math" panose="02040503050406030204" pitchFamily="18" charset="0"/>
                            </a:rPr>
                            <m:t>𝐿</m:t>
                          </m:r>
                        </m:den>
                      </m:f>
                    </m:oMath>
                  </m:oMathPara>
                </a14:m>
                <a:endParaRPr lang="en-IN" dirty="0"/>
              </a:p>
            </p:txBody>
          </p:sp>
        </mc:Choice>
        <mc:Fallback>
          <p:sp>
            <p:nvSpPr>
              <p:cNvPr id="20" name="TextBox 19">
                <a:extLst>
                  <a:ext uri="{FF2B5EF4-FFF2-40B4-BE49-F238E27FC236}">
                    <a16:creationId xmlns:a16="http://schemas.microsoft.com/office/drawing/2014/main" id="{1E60693A-18C0-468B-FD0A-2739813CC8F2}"/>
                  </a:ext>
                </a:extLst>
              </p:cNvPr>
              <p:cNvSpPr txBox="1">
                <a:spLocks noRot="1" noChangeAspect="1" noMove="1" noResize="1" noEditPoints="1" noAdjustHandles="1" noChangeArrowheads="1" noChangeShapeType="1" noTextEdit="1"/>
              </p:cNvSpPr>
              <p:nvPr/>
            </p:nvSpPr>
            <p:spPr>
              <a:xfrm>
                <a:off x="1023214" y="2797985"/>
                <a:ext cx="2494144" cy="525785"/>
              </a:xfrm>
              <a:prstGeom prst="rect">
                <a:avLst/>
              </a:prstGeom>
              <a:blipFill>
                <a:blip r:embed="rId7"/>
                <a:stretch>
                  <a:fillRect/>
                </a:stretch>
              </a:blipFill>
            </p:spPr>
            <p:txBody>
              <a:bodyPr/>
              <a:lstStyle/>
              <a:p>
                <a:r>
                  <a:rPr lang="en-IN">
                    <a:noFill/>
                  </a:rPr>
                  <a:t> </a:t>
                </a:r>
              </a:p>
            </p:txBody>
          </p:sp>
        </mc:Fallback>
      </mc:AlternateContent>
      <p:sp>
        <p:nvSpPr>
          <p:cNvPr id="22" name="TextBox 21">
            <a:extLst>
              <a:ext uri="{FF2B5EF4-FFF2-40B4-BE49-F238E27FC236}">
                <a16:creationId xmlns:a16="http://schemas.microsoft.com/office/drawing/2014/main" id="{47FC3E6E-9545-6D8F-FE27-27FE17B6A448}"/>
              </a:ext>
            </a:extLst>
          </p:cNvPr>
          <p:cNvSpPr txBox="1"/>
          <p:nvPr/>
        </p:nvSpPr>
        <p:spPr>
          <a:xfrm>
            <a:off x="3354978" y="2917857"/>
            <a:ext cx="1939833" cy="369332"/>
          </a:xfrm>
          <a:prstGeom prst="rect">
            <a:avLst/>
          </a:prstGeom>
          <a:noFill/>
        </p:spPr>
        <p:txBody>
          <a:bodyPr wrap="square">
            <a:spAutoFit/>
          </a:bodyPr>
          <a:lstStyle/>
          <a:p>
            <a:r>
              <a:rPr lang="en-IN" dirty="0"/>
              <a:t>  &gt;Current ripple</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AE08DCAB-55E4-B457-CF30-A5F94E042079}"/>
                  </a:ext>
                </a:extLst>
              </p:cNvPr>
              <p:cNvSpPr txBox="1"/>
              <p:nvPr/>
            </p:nvSpPr>
            <p:spPr>
              <a:xfrm>
                <a:off x="547215" y="3728697"/>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5" name="TextBox 24">
                <a:extLst>
                  <a:ext uri="{FF2B5EF4-FFF2-40B4-BE49-F238E27FC236}">
                    <a16:creationId xmlns:a16="http://schemas.microsoft.com/office/drawing/2014/main" id="{AE08DCAB-55E4-B457-CF30-A5F94E042079}"/>
                  </a:ext>
                </a:extLst>
              </p:cNvPr>
              <p:cNvSpPr txBox="1">
                <a:spLocks noRot="1" noChangeAspect="1" noMove="1" noResize="1" noEditPoints="1" noAdjustHandles="1" noChangeArrowheads="1" noChangeShapeType="1" noTextEdit="1"/>
              </p:cNvSpPr>
              <p:nvPr/>
            </p:nvSpPr>
            <p:spPr>
              <a:xfrm>
                <a:off x="547215" y="3728697"/>
                <a:ext cx="269304" cy="276999"/>
              </a:xfrm>
              <a:prstGeom prst="rect">
                <a:avLst/>
              </a:prstGeom>
              <a:blipFill>
                <a:blip r:embed="rId8"/>
                <a:stretch>
                  <a:fillRect l="-11364" r="-13636" b="-4444"/>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E3A9D199-9C9A-24EC-C0F7-D9673901A5B7}"/>
              </a:ext>
            </a:extLst>
          </p:cNvPr>
          <p:cNvSpPr txBox="1"/>
          <p:nvPr/>
        </p:nvSpPr>
        <p:spPr>
          <a:xfrm>
            <a:off x="906780" y="3682530"/>
            <a:ext cx="7180216" cy="369332"/>
          </a:xfrm>
          <a:prstGeom prst="rect">
            <a:avLst/>
          </a:prstGeom>
          <a:noFill/>
        </p:spPr>
        <p:txBody>
          <a:bodyPr wrap="square">
            <a:spAutoFit/>
          </a:bodyPr>
          <a:lstStyle/>
          <a:p>
            <a:r>
              <a:rPr lang="en-IN" dirty="0"/>
              <a:t>Diode is reversed biased. </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A8F33E6F-1EB5-1D71-6F92-5134060847BC}"/>
                  </a:ext>
                </a:extLst>
              </p:cNvPr>
              <p:cNvSpPr txBox="1"/>
              <p:nvPr/>
            </p:nvSpPr>
            <p:spPr>
              <a:xfrm>
                <a:off x="543904" y="4237003"/>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8" name="TextBox 27">
                <a:extLst>
                  <a:ext uri="{FF2B5EF4-FFF2-40B4-BE49-F238E27FC236}">
                    <a16:creationId xmlns:a16="http://schemas.microsoft.com/office/drawing/2014/main" id="{A8F33E6F-1EB5-1D71-6F92-5134060847BC}"/>
                  </a:ext>
                </a:extLst>
              </p:cNvPr>
              <p:cNvSpPr txBox="1">
                <a:spLocks noRot="1" noChangeAspect="1" noMove="1" noResize="1" noEditPoints="1" noAdjustHandles="1" noChangeArrowheads="1" noChangeShapeType="1" noTextEdit="1"/>
              </p:cNvSpPr>
              <p:nvPr/>
            </p:nvSpPr>
            <p:spPr>
              <a:xfrm>
                <a:off x="543904" y="4237003"/>
                <a:ext cx="269304" cy="276999"/>
              </a:xfrm>
              <a:prstGeom prst="rect">
                <a:avLst/>
              </a:prstGeom>
              <a:blipFill>
                <a:blip r:embed="rId9"/>
                <a:stretch>
                  <a:fillRect l="-11364" r="-13636"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A60D7AFD-EBC0-0C76-F258-622CD2AB9A09}"/>
                  </a:ext>
                </a:extLst>
              </p:cNvPr>
              <p:cNvSpPr txBox="1"/>
              <p:nvPr/>
            </p:nvSpPr>
            <p:spPr>
              <a:xfrm>
                <a:off x="543904" y="4909343"/>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9" name="TextBox 28">
                <a:extLst>
                  <a:ext uri="{FF2B5EF4-FFF2-40B4-BE49-F238E27FC236}">
                    <a16:creationId xmlns:a16="http://schemas.microsoft.com/office/drawing/2014/main" id="{A60D7AFD-EBC0-0C76-F258-622CD2AB9A09}"/>
                  </a:ext>
                </a:extLst>
              </p:cNvPr>
              <p:cNvSpPr txBox="1">
                <a:spLocks noRot="1" noChangeAspect="1" noMove="1" noResize="1" noEditPoints="1" noAdjustHandles="1" noChangeArrowheads="1" noChangeShapeType="1" noTextEdit="1"/>
              </p:cNvSpPr>
              <p:nvPr/>
            </p:nvSpPr>
            <p:spPr>
              <a:xfrm>
                <a:off x="543904" y="4909343"/>
                <a:ext cx="269304" cy="276999"/>
              </a:xfrm>
              <a:prstGeom prst="rect">
                <a:avLst/>
              </a:prstGeom>
              <a:blipFill>
                <a:blip r:embed="rId10"/>
                <a:stretch>
                  <a:fillRect l="-11364" r="-13636" b="-217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0114E2D2-E661-F701-6684-022CC8139E05}"/>
                  </a:ext>
                </a:extLst>
              </p:cNvPr>
              <p:cNvSpPr txBox="1"/>
              <p:nvPr/>
            </p:nvSpPr>
            <p:spPr>
              <a:xfrm>
                <a:off x="1036320" y="4237003"/>
                <a:ext cx="845424"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000" smtClean="0">
                              <a:solidFill>
                                <a:srgbClr val="836967"/>
                              </a:solidFill>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𝐿</m:t>
                          </m:r>
                        </m:sub>
                      </m:sSub>
                      <m:r>
                        <a:rPr lang="en-IN" sz="2000" i="0">
                          <a:latin typeface="Cambria Math" panose="02040503050406030204" pitchFamily="18" charset="0"/>
                        </a:rPr>
                        <m:t>=</m:t>
                      </m:r>
                      <m:sSub>
                        <m:sSubPr>
                          <m:ctrlPr>
                            <a:rPr lang="en-IN" sz="2000" i="1">
                              <a:solidFill>
                                <a:srgbClr val="836967"/>
                              </a:solidFill>
                              <a:latin typeface="Cambria Math" panose="02040503050406030204" pitchFamily="18" charset="0"/>
                            </a:rPr>
                          </m:ctrlPr>
                        </m:sSubPr>
                        <m:e>
                          <m:r>
                            <a:rPr lang="en-IN" sz="2000" i="1">
                              <a:latin typeface="Cambria Math" panose="02040503050406030204" pitchFamily="18" charset="0"/>
                            </a:rPr>
                            <m:t>𝐼</m:t>
                          </m:r>
                        </m:e>
                        <m:sub>
                          <m:r>
                            <a:rPr lang="en-IN" sz="2000" b="0" i="1" smtClean="0">
                              <a:latin typeface="Cambria Math" panose="02040503050406030204" pitchFamily="18" charset="0"/>
                            </a:rPr>
                            <m:t>𝐷</m:t>
                          </m:r>
                        </m:sub>
                      </m:sSub>
                    </m:oMath>
                  </m:oMathPara>
                </a14:m>
                <a:endParaRPr lang="en-IN" sz="2000" dirty="0"/>
              </a:p>
            </p:txBody>
          </p:sp>
        </mc:Choice>
        <mc:Fallback>
          <p:sp>
            <p:nvSpPr>
              <p:cNvPr id="30" name="TextBox 29">
                <a:extLst>
                  <a:ext uri="{FF2B5EF4-FFF2-40B4-BE49-F238E27FC236}">
                    <a16:creationId xmlns:a16="http://schemas.microsoft.com/office/drawing/2014/main" id="{0114E2D2-E661-F701-6684-022CC8139E05}"/>
                  </a:ext>
                </a:extLst>
              </p:cNvPr>
              <p:cNvSpPr txBox="1">
                <a:spLocks noRot="1" noChangeAspect="1" noMove="1" noResize="1" noEditPoints="1" noAdjustHandles="1" noChangeArrowheads="1" noChangeShapeType="1" noTextEdit="1"/>
              </p:cNvSpPr>
              <p:nvPr/>
            </p:nvSpPr>
            <p:spPr>
              <a:xfrm>
                <a:off x="1036320" y="4237003"/>
                <a:ext cx="845424" cy="307777"/>
              </a:xfrm>
              <a:prstGeom prst="rect">
                <a:avLst/>
              </a:prstGeom>
              <a:blipFill>
                <a:blip r:embed="rId11"/>
                <a:stretch>
                  <a:fillRect l="-5036" r="-719" b="-1764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68A8270F-7418-5B36-CDAC-D8D9481C0F4F}"/>
                  </a:ext>
                </a:extLst>
              </p:cNvPr>
              <p:cNvSpPr txBox="1"/>
              <p:nvPr/>
            </p:nvSpPr>
            <p:spPr>
              <a:xfrm>
                <a:off x="1019027" y="4878565"/>
                <a:ext cx="127111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000" smtClean="0">
                              <a:solidFill>
                                <a:srgbClr val="836967"/>
                              </a:solidFill>
                              <a:latin typeface="Cambria Math" panose="02040503050406030204" pitchFamily="18" charset="0"/>
                            </a:rPr>
                          </m:ctrlPr>
                        </m:sSubPr>
                        <m:e>
                          <m:r>
                            <a:rPr lang="en-IN" sz="2000" i="1">
                              <a:latin typeface="Cambria Math" panose="02040503050406030204" pitchFamily="18" charset="0"/>
                            </a:rPr>
                            <m:t>𝐼</m:t>
                          </m:r>
                        </m:e>
                        <m:sub>
                          <m:r>
                            <a:rPr lang="en-IN" sz="2000" b="0" i="1" smtClean="0">
                              <a:latin typeface="Cambria Math" panose="02040503050406030204" pitchFamily="18" charset="0"/>
                            </a:rPr>
                            <m:t>𝑐</m:t>
                          </m:r>
                        </m:sub>
                      </m:sSub>
                      <m:r>
                        <a:rPr lang="en-IN" sz="2000" i="0">
                          <a:latin typeface="Cambria Math" panose="02040503050406030204" pitchFamily="18" charset="0"/>
                        </a:rPr>
                        <m:t>=</m:t>
                      </m:r>
                      <m:sSub>
                        <m:sSubPr>
                          <m:ctrlPr>
                            <a:rPr lang="en-IN" sz="2000" i="1">
                              <a:solidFill>
                                <a:srgbClr val="836967"/>
                              </a:solidFill>
                              <a:latin typeface="Cambria Math" panose="02040503050406030204" pitchFamily="18" charset="0"/>
                            </a:rPr>
                          </m:ctrlPr>
                        </m:sSubPr>
                        <m:e>
                          <m:r>
                            <a:rPr lang="en-IN" sz="2000" i="1">
                              <a:latin typeface="Cambria Math" panose="02040503050406030204" pitchFamily="18" charset="0"/>
                            </a:rPr>
                            <m:t>𝐼</m:t>
                          </m:r>
                        </m:e>
                        <m:sub>
                          <m:r>
                            <a:rPr lang="en-IN" sz="2000" b="0" i="1" smtClean="0">
                              <a:latin typeface="Cambria Math" panose="02040503050406030204" pitchFamily="18" charset="0"/>
                            </a:rPr>
                            <m:t>𝐿</m:t>
                          </m:r>
                        </m:sub>
                      </m:sSub>
                      <m:sSub>
                        <m:sSubPr>
                          <m:ctrlPr>
                            <a:rPr lang="en-IN" sz="2000" i="1">
                              <a:solidFill>
                                <a:srgbClr val="836967"/>
                              </a:solidFill>
                              <a:latin typeface="Cambria Math" panose="02040503050406030204" pitchFamily="18" charset="0"/>
                            </a:rPr>
                          </m:ctrlPr>
                        </m:sSubPr>
                        <m:e>
                          <m:r>
                            <a:rPr lang="en-IN" sz="2000" b="0" i="1" smtClean="0">
                              <a:solidFill>
                                <a:srgbClr val="836967"/>
                              </a:solidFill>
                              <a:latin typeface="Cambria Math" panose="02040503050406030204" pitchFamily="18" charset="0"/>
                            </a:rPr>
                            <m:t>−</m:t>
                          </m:r>
                          <m:r>
                            <a:rPr lang="en-IN" sz="2000" i="1">
                              <a:latin typeface="Cambria Math" panose="02040503050406030204" pitchFamily="18" charset="0"/>
                            </a:rPr>
                            <m:t>𝐼</m:t>
                          </m:r>
                        </m:e>
                        <m:sub>
                          <m:r>
                            <a:rPr lang="en-IN" sz="2000" b="0" i="1" smtClean="0">
                              <a:latin typeface="Cambria Math" panose="02040503050406030204" pitchFamily="18" charset="0"/>
                            </a:rPr>
                            <m:t>𝑎</m:t>
                          </m:r>
                        </m:sub>
                      </m:sSub>
                    </m:oMath>
                  </m:oMathPara>
                </a14:m>
                <a:endParaRPr lang="en-IN" sz="2000" dirty="0"/>
              </a:p>
            </p:txBody>
          </p:sp>
        </mc:Choice>
        <mc:Fallback>
          <p:sp>
            <p:nvSpPr>
              <p:cNvPr id="31" name="TextBox 30">
                <a:extLst>
                  <a:ext uri="{FF2B5EF4-FFF2-40B4-BE49-F238E27FC236}">
                    <a16:creationId xmlns:a16="http://schemas.microsoft.com/office/drawing/2014/main" id="{68A8270F-7418-5B36-CDAC-D8D9481C0F4F}"/>
                  </a:ext>
                </a:extLst>
              </p:cNvPr>
              <p:cNvSpPr txBox="1">
                <a:spLocks noRot="1" noChangeAspect="1" noMove="1" noResize="1" noEditPoints="1" noAdjustHandles="1" noChangeArrowheads="1" noChangeShapeType="1" noTextEdit="1"/>
              </p:cNvSpPr>
              <p:nvPr/>
            </p:nvSpPr>
            <p:spPr>
              <a:xfrm>
                <a:off x="1019027" y="4878565"/>
                <a:ext cx="1271117" cy="307777"/>
              </a:xfrm>
              <a:prstGeom prst="rect">
                <a:avLst/>
              </a:prstGeom>
              <a:blipFill>
                <a:blip r:embed="rId12"/>
                <a:stretch>
                  <a:fillRect l="-3349" b="-1764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8780367F-CF68-DB93-67BD-9CA5F376DF3C}"/>
                  </a:ext>
                </a:extLst>
              </p:cNvPr>
              <p:cNvSpPr txBox="1"/>
              <p:nvPr/>
            </p:nvSpPr>
            <p:spPr>
              <a:xfrm>
                <a:off x="555923" y="5581683"/>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32" name="TextBox 31">
                <a:extLst>
                  <a:ext uri="{FF2B5EF4-FFF2-40B4-BE49-F238E27FC236}">
                    <a16:creationId xmlns:a16="http://schemas.microsoft.com/office/drawing/2014/main" id="{8780367F-CF68-DB93-67BD-9CA5F376DF3C}"/>
                  </a:ext>
                </a:extLst>
              </p:cNvPr>
              <p:cNvSpPr txBox="1">
                <a:spLocks noRot="1" noChangeAspect="1" noMove="1" noResize="1" noEditPoints="1" noAdjustHandles="1" noChangeArrowheads="1" noChangeShapeType="1" noTextEdit="1"/>
              </p:cNvSpPr>
              <p:nvPr/>
            </p:nvSpPr>
            <p:spPr>
              <a:xfrm>
                <a:off x="555923" y="5581683"/>
                <a:ext cx="269304" cy="276999"/>
              </a:xfrm>
              <a:prstGeom prst="rect">
                <a:avLst/>
              </a:prstGeom>
              <a:blipFill>
                <a:blip r:embed="rId13"/>
                <a:stretch>
                  <a:fillRect l="-11364" r="-13636"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C08FCB9B-3B88-DA9E-A3D8-2E45A7EE6B18}"/>
                  </a:ext>
                </a:extLst>
              </p:cNvPr>
              <p:cNvSpPr txBox="1"/>
              <p:nvPr/>
            </p:nvSpPr>
            <p:spPr>
              <a:xfrm>
                <a:off x="978748" y="5529818"/>
                <a:ext cx="74308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000" smtClean="0">
                              <a:solidFill>
                                <a:srgbClr val="836967"/>
                              </a:solidFill>
                              <a:latin typeface="Cambria Math" panose="02040503050406030204" pitchFamily="18" charset="0"/>
                            </a:rPr>
                          </m:ctrlPr>
                        </m:sSubPr>
                        <m:e>
                          <m:r>
                            <a:rPr lang="en-IN" sz="2000" i="1">
                              <a:latin typeface="Cambria Math" panose="02040503050406030204" pitchFamily="18" charset="0"/>
                            </a:rPr>
                            <m:t>𝐼</m:t>
                          </m:r>
                        </m:e>
                        <m:sub>
                          <m:r>
                            <a:rPr lang="en-IN" sz="2000" b="0" i="1" smtClean="0">
                              <a:latin typeface="Cambria Math" panose="02040503050406030204" pitchFamily="18" charset="0"/>
                            </a:rPr>
                            <m:t>𝑠</m:t>
                          </m:r>
                        </m:sub>
                      </m:sSub>
                      <m:r>
                        <a:rPr lang="en-IN" sz="2000" i="0">
                          <a:latin typeface="Cambria Math" panose="02040503050406030204" pitchFamily="18" charset="0"/>
                        </a:rPr>
                        <m:t>=</m:t>
                      </m:r>
                      <m:r>
                        <a:rPr lang="en-IN" sz="2000" b="0" i="0" smtClean="0">
                          <a:latin typeface="Cambria Math" panose="02040503050406030204" pitchFamily="18" charset="0"/>
                        </a:rPr>
                        <m:t>0</m:t>
                      </m:r>
                    </m:oMath>
                  </m:oMathPara>
                </a14:m>
                <a:endParaRPr lang="en-IN" sz="2000" dirty="0"/>
              </a:p>
            </p:txBody>
          </p:sp>
        </mc:Choice>
        <mc:Fallback>
          <p:sp>
            <p:nvSpPr>
              <p:cNvPr id="33" name="TextBox 32">
                <a:extLst>
                  <a:ext uri="{FF2B5EF4-FFF2-40B4-BE49-F238E27FC236}">
                    <a16:creationId xmlns:a16="http://schemas.microsoft.com/office/drawing/2014/main" id="{C08FCB9B-3B88-DA9E-A3D8-2E45A7EE6B18}"/>
                  </a:ext>
                </a:extLst>
              </p:cNvPr>
              <p:cNvSpPr txBox="1">
                <a:spLocks noRot="1" noChangeAspect="1" noMove="1" noResize="1" noEditPoints="1" noAdjustHandles="1" noChangeArrowheads="1" noChangeShapeType="1" noTextEdit="1"/>
              </p:cNvSpPr>
              <p:nvPr/>
            </p:nvSpPr>
            <p:spPr>
              <a:xfrm>
                <a:off x="978748" y="5529818"/>
                <a:ext cx="743089" cy="307777"/>
              </a:xfrm>
              <a:prstGeom prst="rect">
                <a:avLst/>
              </a:prstGeom>
              <a:blipFill>
                <a:blip r:embed="rId14"/>
                <a:stretch>
                  <a:fillRect l="-6612" r="-6612" b="-11765"/>
                </a:stretch>
              </a:blipFill>
            </p:spPr>
            <p:txBody>
              <a:bodyPr/>
              <a:lstStyle/>
              <a:p>
                <a:r>
                  <a:rPr lang="en-IN">
                    <a:noFill/>
                  </a:rPr>
                  <a:t> </a:t>
                </a:r>
              </a:p>
            </p:txBody>
          </p:sp>
        </mc:Fallback>
      </mc:AlternateContent>
      <p:sp>
        <p:nvSpPr>
          <p:cNvPr id="35" name="TextBox 34">
            <a:extLst>
              <a:ext uri="{FF2B5EF4-FFF2-40B4-BE49-F238E27FC236}">
                <a16:creationId xmlns:a16="http://schemas.microsoft.com/office/drawing/2014/main" id="{7DCB23B3-4C89-15EC-B997-F75C8E4B3389}"/>
              </a:ext>
            </a:extLst>
          </p:cNvPr>
          <p:cNvSpPr txBox="1"/>
          <p:nvPr/>
        </p:nvSpPr>
        <p:spPr>
          <a:xfrm>
            <a:off x="2403566" y="4261940"/>
            <a:ext cx="7088776" cy="369332"/>
          </a:xfrm>
          <a:prstGeom prst="rect">
            <a:avLst/>
          </a:prstGeom>
          <a:noFill/>
        </p:spPr>
        <p:txBody>
          <a:bodyPr wrap="square">
            <a:spAutoFit/>
          </a:bodyPr>
          <a:lstStyle/>
          <a:p>
            <a:r>
              <a:rPr lang="en-IN" dirty="0"/>
              <a:t>(inductor current is equal to diode current). </a:t>
            </a:r>
          </a:p>
        </p:txBody>
      </p:sp>
      <p:sp>
        <p:nvSpPr>
          <p:cNvPr id="37" name="TextBox 36">
            <a:extLst>
              <a:ext uri="{FF2B5EF4-FFF2-40B4-BE49-F238E27FC236}">
                <a16:creationId xmlns:a16="http://schemas.microsoft.com/office/drawing/2014/main" id="{69998624-F16A-FA1E-18DD-6E3D99CCECB4}"/>
              </a:ext>
            </a:extLst>
          </p:cNvPr>
          <p:cNvSpPr txBox="1"/>
          <p:nvPr/>
        </p:nvSpPr>
        <p:spPr>
          <a:xfrm>
            <a:off x="2403565" y="4847787"/>
            <a:ext cx="8769408" cy="369332"/>
          </a:xfrm>
          <a:prstGeom prst="rect">
            <a:avLst/>
          </a:prstGeom>
          <a:noFill/>
        </p:spPr>
        <p:txBody>
          <a:bodyPr wrap="square">
            <a:spAutoFit/>
          </a:bodyPr>
          <a:lstStyle/>
          <a:p>
            <a:r>
              <a:rPr lang="en-IN" dirty="0"/>
              <a:t>(capacitor current is equal to inductor current minus armature/output current). </a:t>
            </a:r>
          </a:p>
        </p:txBody>
      </p:sp>
      <p:sp>
        <p:nvSpPr>
          <p:cNvPr id="39" name="TextBox 38">
            <a:extLst>
              <a:ext uri="{FF2B5EF4-FFF2-40B4-BE49-F238E27FC236}">
                <a16:creationId xmlns:a16="http://schemas.microsoft.com/office/drawing/2014/main" id="{047A2BEF-8617-D896-B0F5-B3B716CE913C}"/>
              </a:ext>
            </a:extLst>
          </p:cNvPr>
          <p:cNvSpPr txBox="1"/>
          <p:nvPr/>
        </p:nvSpPr>
        <p:spPr>
          <a:xfrm>
            <a:off x="2403566" y="5449656"/>
            <a:ext cx="7088776" cy="369332"/>
          </a:xfrm>
          <a:prstGeom prst="rect">
            <a:avLst/>
          </a:prstGeom>
          <a:noFill/>
        </p:spPr>
        <p:txBody>
          <a:bodyPr wrap="square">
            <a:spAutoFit/>
          </a:bodyPr>
          <a:lstStyle/>
          <a:p>
            <a:r>
              <a:rPr lang="en-IN" dirty="0"/>
              <a:t>(source current is equal to zero). </a:t>
            </a:r>
          </a:p>
        </p:txBody>
      </p:sp>
      <p:pic>
        <p:nvPicPr>
          <p:cNvPr id="4" name="Picture 3">
            <a:extLst>
              <a:ext uri="{FF2B5EF4-FFF2-40B4-BE49-F238E27FC236}">
                <a16:creationId xmlns:a16="http://schemas.microsoft.com/office/drawing/2014/main" id="{38F052B5-3D2A-47CC-19E1-72FDB2FA0DC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472693" y="1633548"/>
            <a:ext cx="6719307" cy="2418314"/>
          </a:xfrm>
          <a:prstGeom prst="rect">
            <a:avLst/>
          </a:prstGeom>
        </p:spPr>
      </p:pic>
    </p:spTree>
    <p:extLst>
      <p:ext uri="{BB962C8B-B14F-4D97-AF65-F5344CB8AC3E}">
        <p14:creationId xmlns:p14="http://schemas.microsoft.com/office/powerpoint/2010/main" val="394571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06EA9-5DDE-2BF6-245B-4BD98AD6757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727829C-3896-71FF-A005-93C1A1DECABC}"/>
              </a:ext>
            </a:extLst>
          </p:cNvPr>
          <p:cNvSpPr txBox="1"/>
          <p:nvPr/>
        </p:nvSpPr>
        <p:spPr>
          <a:xfrm>
            <a:off x="717258" y="356344"/>
            <a:ext cx="9223696" cy="646331"/>
          </a:xfrm>
          <a:prstGeom prst="rect">
            <a:avLst/>
          </a:prstGeom>
          <a:noFill/>
        </p:spPr>
        <p:txBody>
          <a:bodyPr wrap="square">
            <a:spAutoFit/>
          </a:bodyPr>
          <a:lstStyle/>
          <a:p>
            <a:r>
              <a:rPr lang="en-IN" sz="1800" b="1" dirty="0">
                <a:solidFill>
                  <a:schemeClr val="accent1"/>
                </a:solidFill>
              </a:rPr>
              <a:t>In steady-state operation inductor current over one time period must be equal to zero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FF4DF49-CB91-008F-33FF-DEAED1BB837A}"/>
                  </a:ext>
                </a:extLst>
              </p:cNvPr>
              <p:cNvSpPr txBox="1"/>
              <p:nvPr/>
            </p:nvSpPr>
            <p:spPr>
              <a:xfrm>
                <a:off x="0" y="1031738"/>
                <a:ext cx="6098796" cy="3940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solidFill>
                                <a:srgbClr val="836967"/>
                              </a:solidFill>
                              <a:latin typeface="Cambria Math" panose="02040503050406030204" pitchFamily="18" charset="0"/>
                            </a:rPr>
                          </m:ctrlPr>
                        </m:sSubPr>
                        <m:e>
                          <m:d>
                            <m:dPr>
                              <m:ctrlPr>
                                <a:rPr lang="en-IN" i="1">
                                  <a:solidFill>
                                    <a:srgbClr val="836967"/>
                                  </a:solidFill>
                                  <a:latin typeface="Cambria Math" panose="02040503050406030204" pitchFamily="18" charset="0"/>
                                </a:rPr>
                              </m:ctrlPr>
                            </m:dPr>
                            <m:e>
                              <m:r>
                                <m:rPr>
                                  <m:sty m:val="p"/>
                                </m:rPr>
                                <a:rPr lang="en-IN">
                                  <a:latin typeface="Cambria Math" panose="02040503050406030204" pitchFamily="18" charset="0"/>
                                </a:rPr>
                                <m:t>Δ</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𝐿</m:t>
                                  </m:r>
                                </m:sub>
                              </m:sSub>
                            </m:e>
                          </m:d>
                        </m:e>
                        <m:sub>
                          <m:r>
                            <a:rPr lang="en-IN" i="1">
                              <a:latin typeface="Cambria Math" panose="02040503050406030204" pitchFamily="18" charset="0"/>
                            </a:rPr>
                            <m:t>𝑐</m:t>
                          </m:r>
                          <m:r>
                            <m:rPr>
                              <m:sty m:val="p"/>
                            </m:rPr>
                            <a:rPr lang="en-IN" b="0" i="0" smtClean="0">
                              <a:latin typeface="Cambria Math" panose="02040503050406030204" pitchFamily="18" charset="0"/>
                            </a:rPr>
                            <m:t>los</m:t>
                          </m:r>
                          <m:r>
                            <a:rPr lang="en-IN" i="1">
                              <a:latin typeface="Cambria Math" panose="02040503050406030204" pitchFamily="18" charset="0"/>
                            </a:rPr>
                            <m:t>𝑒𝑑</m:t>
                          </m:r>
                        </m:sub>
                      </m:sSub>
                      <m:r>
                        <a:rPr lang="en-IN" b="0" i="0" smtClean="0">
                          <a:latin typeface="Cambria Math" panose="02040503050406030204" pitchFamily="18" charset="0"/>
                        </a:rPr>
                        <m:t>+</m:t>
                      </m:r>
                      <m:sSub>
                        <m:sSubPr>
                          <m:ctrlPr>
                            <a:rPr lang="en-IN" i="1">
                              <a:solidFill>
                                <a:srgbClr val="836967"/>
                              </a:solidFill>
                              <a:latin typeface="Cambria Math" panose="02040503050406030204" pitchFamily="18" charset="0"/>
                            </a:rPr>
                          </m:ctrlPr>
                        </m:sSubPr>
                        <m:e>
                          <m:d>
                            <m:dPr>
                              <m:ctrlPr>
                                <a:rPr lang="en-IN" i="1">
                                  <a:solidFill>
                                    <a:srgbClr val="836967"/>
                                  </a:solidFill>
                                  <a:latin typeface="Cambria Math" panose="02040503050406030204" pitchFamily="18" charset="0"/>
                                </a:rPr>
                              </m:ctrlPr>
                            </m:dPr>
                            <m:e>
                              <m:r>
                                <m:rPr>
                                  <m:sty m:val="p"/>
                                </m:rPr>
                                <a:rPr lang="en-IN">
                                  <a:latin typeface="Cambria Math" panose="02040503050406030204" pitchFamily="18" charset="0"/>
                                </a:rPr>
                                <m:t>Δ</m:t>
                              </m:r>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𝐿</m:t>
                                  </m:r>
                                </m:sub>
                              </m:sSub>
                            </m:e>
                          </m:d>
                        </m:e>
                        <m:sub>
                          <m:r>
                            <m:rPr>
                              <m:sty m:val="p"/>
                            </m:rPr>
                            <a:rPr lang="en-IN" b="0" i="0" smtClean="0">
                              <a:latin typeface="Cambria Math" panose="02040503050406030204" pitchFamily="18" charset="0"/>
                            </a:rPr>
                            <m:t>open</m:t>
                          </m:r>
                          <m:r>
                            <a:rPr lang="en-IN" b="0" i="1" smtClean="0">
                              <a:latin typeface="Cambria Math" panose="02040503050406030204" pitchFamily="18" charset="0"/>
                            </a:rPr>
                            <m:t> </m:t>
                          </m:r>
                        </m:sub>
                      </m:sSub>
                      <m:r>
                        <a:rPr lang="en-IN" b="0" i="1" smtClean="0">
                          <a:latin typeface="Cambria Math" panose="02040503050406030204" pitchFamily="18" charset="0"/>
                        </a:rPr>
                        <m:t>=0</m:t>
                      </m:r>
                    </m:oMath>
                  </m:oMathPara>
                </a14:m>
                <a:endParaRPr lang="en-IN" dirty="0"/>
              </a:p>
            </p:txBody>
          </p:sp>
        </mc:Choice>
        <mc:Fallback>
          <p:sp>
            <p:nvSpPr>
              <p:cNvPr id="7" name="TextBox 6">
                <a:extLst>
                  <a:ext uri="{FF2B5EF4-FFF2-40B4-BE49-F238E27FC236}">
                    <a16:creationId xmlns:a16="http://schemas.microsoft.com/office/drawing/2014/main" id="{AFF4DF49-CB91-008F-33FF-DEAED1BB837A}"/>
                  </a:ext>
                </a:extLst>
              </p:cNvPr>
              <p:cNvSpPr txBox="1">
                <a:spLocks noRot="1" noChangeAspect="1" noMove="1" noResize="1" noEditPoints="1" noAdjustHandles="1" noChangeArrowheads="1" noChangeShapeType="1" noTextEdit="1"/>
              </p:cNvSpPr>
              <p:nvPr/>
            </p:nvSpPr>
            <p:spPr>
              <a:xfrm>
                <a:off x="0" y="1031738"/>
                <a:ext cx="6098796" cy="394019"/>
              </a:xfrm>
              <a:prstGeom prst="rect">
                <a:avLst/>
              </a:prstGeom>
              <a:blipFill>
                <a:blip r:embed="rId2"/>
                <a:stretch>
                  <a:fillRect b="-461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CD14AAE-981E-30D2-4BEE-BBA83DD5B587}"/>
                  </a:ext>
                </a:extLst>
              </p:cNvPr>
              <p:cNvSpPr txBox="1"/>
              <p:nvPr/>
            </p:nvSpPr>
            <p:spPr>
              <a:xfrm>
                <a:off x="880757" y="1090247"/>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8" name="TextBox 7">
                <a:extLst>
                  <a:ext uri="{FF2B5EF4-FFF2-40B4-BE49-F238E27FC236}">
                    <a16:creationId xmlns:a16="http://schemas.microsoft.com/office/drawing/2014/main" id="{6CD14AAE-981E-30D2-4BEE-BBA83DD5B587}"/>
                  </a:ext>
                </a:extLst>
              </p:cNvPr>
              <p:cNvSpPr txBox="1">
                <a:spLocks noRot="1" noChangeAspect="1" noMove="1" noResize="1" noEditPoints="1" noAdjustHandles="1" noChangeArrowheads="1" noChangeShapeType="1" noTextEdit="1"/>
              </p:cNvSpPr>
              <p:nvPr/>
            </p:nvSpPr>
            <p:spPr>
              <a:xfrm>
                <a:off x="880757" y="1090247"/>
                <a:ext cx="269304" cy="276999"/>
              </a:xfrm>
              <a:prstGeom prst="rect">
                <a:avLst/>
              </a:prstGeom>
              <a:blipFill>
                <a:blip r:embed="rId3"/>
                <a:stretch>
                  <a:fillRect l="-11111" r="-11111"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4F3F7BB-5A0C-FAFC-9711-3EAEB26F3E54}"/>
                  </a:ext>
                </a:extLst>
              </p:cNvPr>
              <p:cNvSpPr txBox="1"/>
              <p:nvPr/>
            </p:nvSpPr>
            <p:spPr>
              <a:xfrm>
                <a:off x="880757" y="1895961"/>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9" name="TextBox 8">
                <a:extLst>
                  <a:ext uri="{FF2B5EF4-FFF2-40B4-BE49-F238E27FC236}">
                    <a16:creationId xmlns:a16="http://schemas.microsoft.com/office/drawing/2014/main" id="{54F3F7BB-5A0C-FAFC-9711-3EAEB26F3E54}"/>
                  </a:ext>
                </a:extLst>
              </p:cNvPr>
              <p:cNvSpPr txBox="1">
                <a:spLocks noRot="1" noChangeAspect="1" noMove="1" noResize="1" noEditPoints="1" noAdjustHandles="1" noChangeArrowheads="1" noChangeShapeType="1" noTextEdit="1"/>
              </p:cNvSpPr>
              <p:nvPr/>
            </p:nvSpPr>
            <p:spPr>
              <a:xfrm>
                <a:off x="880757" y="1895961"/>
                <a:ext cx="269304" cy="276999"/>
              </a:xfrm>
              <a:prstGeom prst="rect">
                <a:avLst/>
              </a:prstGeom>
              <a:blipFill>
                <a:blip r:embed="rId4"/>
                <a:stretch>
                  <a:fillRect l="-11111" r="-11111"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1E9A9B7-91AD-419C-7B3D-37E3396E66BA}"/>
                  </a:ext>
                </a:extLst>
              </p:cNvPr>
              <p:cNvSpPr txBox="1"/>
              <p:nvPr/>
            </p:nvSpPr>
            <p:spPr>
              <a:xfrm>
                <a:off x="880757" y="3054225"/>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10" name="TextBox 9">
                <a:extLst>
                  <a:ext uri="{FF2B5EF4-FFF2-40B4-BE49-F238E27FC236}">
                    <a16:creationId xmlns:a16="http://schemas.microsoft.com/office/drawing/2014/main" id="{51E9A9B7-91AD-419C-7B3D-37E3396E66BA}"/>
                  </a:ext>
                </a:extLst>
              </p:cNvPr>
              <p:cNvSpPr txBox="1">
                <a:spLocks noRot="1" noChangeAspect="1" noMove="1" noResize="1" noEditPoints="1" noAdjustHandles="1" noChangeArrowheads="1" noChangeShapeType="1" noTextEdit="1"/>
              </p:cNvSpPr>
              <p:nvPr/>
            </p:nvSpPr>
            <p:spPr>
              <a:xfrm>
                <a:off x="880757" y="3054225"/>
                <a:ext cx="269304" cy="276999"/>
              </a:xfrm>
              <a:prstGeom prst="rect">
                <a:avLst/>
              </a:prstGeom>
              <a:blipFill>
                <a:blip r:embed="rId4"/>
                <a:stretch>
                  <a:fillRect l="-11111" r="-11111"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0D56A0F-535B-3DF6-4AD8-82F8FFB34897}"/>
                  </a:ext>
                </a:extLst>
              </p:cNvPr>
              <p:cNvSpPr txBox="1"/>
              <p:nvPr/>
            </p:nvSpPr>
            <p:spPr>
              <a:xfrm>
                <a:off x="-910206" y="1729921"/>
                <a:ext cx="6098796" cy="609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IN" i="1" smtClean="0">
                              <a:solidFill>
                                <a:srgbClr val="836967"/>
                              </a:solidFill>
                              <a:latin typeface="Cambria Math" panose="02040503050406030204" pitchFamily="18" charset="0"/>
                            </a:rPr>
                          </m:ctrlPr>
                        </m:fPr>
                        <m:num>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𝑣</m:t>
                              </m:r>
                            </m:e>
                            <m:sub>
                              <m:r>
                                <a:rPr lang="en-IN" i="1">
                                  <a:latin typeface="Cambria Math" panose="02040503050406030204" pitchFamily="18" charset="0"/>
                                </a:rPr>
                                <m:t>𝑠</m:t>
                              </m:r>
                            </m:sub>
                          </m:sSub>
                          <m:r>
                            <a:rPr lang="en-IN" i="1">
                              <a:latin typeface="Cambria Math" panose="02040503050406030204" pitchFamily="18" charset="0"/>
                            </a:rPr>
                            <m:t>𝐷𝑇</m:t>
                          </m:r>
                        </m:num>
                        <m:den>
                          <m:r>
                            <a:rPr lang="en-IN" i="1">
                              <a:latin typeface="Cambria Math" panose="02040503050406030204" pitchFamily="18" charset="0"/>
                            </a:rPr>
                            <m:t>𝐿</m:t>
                          </m:r>
                        </m:den>
                      </m:f>
                    </m:oMath>
                  </m:oMathPara>
                </a14:m>
                <a:endParaRPr lang="en-IN" dirty="0"/>
              </a:p>
            </p:txBody>
          </p:sp>
        </mc:Choice>
        <mc:Fallback>
          <p:sp>
            <p:nvSpPr>
              <p:cNvPr id="12" name="TextBox 11">
                <a:extLst>
                  <a:ext uri="{FF2B5EF4-FFF2-40B4-BE49-F238E27FC236}">
                    <a16:creationId xmlns:a16="http://schemas.microsoft.com/office/drawing/2014/main" id="{90D56A0F-535B-3DF6-4AD8-82F8FFB34897}"/>
                  </a:ext>
                </a:extLst>
              </p:cNvPr>
              <p:cNvSpPr txBox="1">
                <a:spLocks noRot="1" noChangeAspect="1" noMove="1" noResize="1" noEditPoints="1" noAdjustHandles="1" noChangeArrowheads="1" noChangeShapeType="1" noTextEdit="1"/>
              </p:cNvSpPr>
              <p:nvPr/>
            </p:nvSpPr>
            <p:spPr>
              <a:xfrm>
                <a:off x="-910206" y="1729921"/>
                <a:ext cx="6098796" cy="609077"/>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97E6DA8-2BC2-FFEC-8F88-B109962BD1F6}"/>
                  </a:ext>
                </a:extLst>
              </p:cNvPr>
              <p:cNvSpPr txBox="1"/>
              <p:nvPr/>
            </p:nvSpPr>
            <p:spPr>
              <a:xfrm>
                <a:off x="-119543" y="1680219"/>
                <a:ext cx="6555996" cy="6181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1" smtClean="0">
                          <a:solidFill>
                            <a:srgbClr val="836967"/>
                          </a:solidFill>
                          <a:latin typeface="Cambria Math" panose="02040503050406030204" pitchFamily="18" charset="0"/>
                        </a:rPr>
                        <m:t>+</m:t>
                      </m:r>
                      <m:f>
                        <m:fPr>
                          <m:ctrlPr>
                            <a:rPr lang="en-IN" i="1" smtClean="0">
                              <a:solidFill>
                                <a:srgbClr val="836967"/>
                              </a:solidFill>
                              <a:latin typeface="Cambria Math" panose="02040503050406030204" pitchFamily="18" charset="0"/>
                            </a:rPr>
                          </m:ctrlPr>
                        </m:fPr>
                        <m:num>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𝑣</m:t>
                              </m:r>
                            </m:e>
                            <m:sub>
                              <m:r>
                                <a:rPr lang="en-IN" b="0" i="1" smtClean="0">
                                  <a:latin typeface="Cambria Math" panose="02040503050406030204" pitchFamily="18" charset="0"/>
                                </a:rPr>
                                <m:t>𝑜</m:t>
                              </m:r>
                            </m:sub>
                          </m:sSub>
                          <m:r>
                            <a:rPr lang="en-IN" b="0" i="1" smtClean="0">
                              <a:latin typeface="Cambria Math" panose="02040503050406030204" pitchFamily="18" charset="0"/>
                            </a:rPr>
                            <m:t>(1−</m:t>
                          </m:r>
                          <m:r>
                            <a:rPr lang="en-IN" i="1">
                              <a:latin typeface="Cambria Math" panose="02040503050406030204" pitchFamily="18" charset="0"/>
                            </a:rPr>
                            <m:t>𝐷</m:t>
                          </m:r>
                          <m:r>
                            <a:rPr lang="en-IN" b="0" i="1" smtClean="0">
                              <a:latin typeface="Cambria Math" panose="02040503050406030204" pitchFamily="18" charset="0"/>
                            </a:rPr>
                            <m:t>)</m:t>
                          </m:r>
                          <m:r>
                            <a:rPr lang="en-IN" i="1">
                              <a:latin typeface="Cambria Math" panose="02040503050406030204" pitchFamily="18" charset="0"/>
                            </a:rPr>
                            <m:t>𝑇</m:t>
                          </m:r>
                        </m:num>
                        <m:den>
                          <m:r>
                            <a:rPr lang="en-IN" i="1">
                              <a:latin typeface="Cambria Math" panose="02040503050406030204" pitchFamily="18" charset="0"/>
                            </a:rPr>
                            <m:t>𝐿</m:t>
                          </m:r>
                        </m:den>
                      </m:f>
                    </m:oMath>
                  </m:oMathPara>
                </a14:m>
                <a:endParaRPr lang="en-IN" dirty="0"/>
              </a:p>
            </p:txBody>
          </p:sp>
        </mc:Choice>
        <mc:Fallback>
          <p:sp>
            <p:nvSpPr>
              <p:cNvPr id="14" name="TextBox 13">
                <a:extLst>
                  <a:ext uri="{FF2B5EF4-FFF2-40B4-BE49-F238E27FC236}">
                    <a16:creationId xmlns:a16="http://schemas.microsoft.com/office/drawing/2014/main" id="{297E6DA8-2BC2-FFEC-8F88-B109962BD1F6}"/>
                  </a:ext>
                </a:extLst>
              </p:cNvPr>
              <p:cNvSpPr txBox="1">
                <a:spLocks noRot="1" noChangeAspect="1" noMove="1" noResize="1" noEditPoints="1" noAdjustHandles="1" noChangeArrowheads="1" noChangeShapeType="1" noTextEdit="1"/>
              </p:cNvSpPr>
              <p:nvPr/>
            </p:nvSpPr>
            <p:spPr>
              <a:xfrm>
                <a:off x="-119543" y="1680219"/>
                <a:ext cx="6555996" cy="618118"/>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22D2729-8239-59F8-59B3-6BA36A3CFCBE}"/>
                  </a:ext>
                </a:extLst>
              </p:cNvPr>
              <p:cNvSpPr txBox="1"/>
              <p:nvPr/>
            </p:nvSpPr>
            <p:spPr>
              <a:xfrm>
                <a:off x="975561" y="1793874"/>
                <a:ext cx="655599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=0</m:t>
                      </m:r>
                    </m:oMath>
                  </m:oMathPara>
                </a14:m>
                <a:endParaRPr lang="en-IN" dirty="0"/>
              </a:p>
            </p:txBody>
          </p:sp>
        </mc:Choice>
        <mc:Fallback>
          <p:sp>
            <p:nvSpPr>
              <p:cNvPr id="16" name="TextBox 15">
                <a:extLst>
                  <a:ext uri="{FF2B5EF4-FFF2-40B4-BE49-F238E27FC236}">
                    <a16:creationId xmlns:a16="http://schemas.microsoft.com/office/drawing/2014/main" id="{122D2729-8239-59F8-59B3-6BA36A3CFCBE}"/>
                  </a:ext>
                </a:extLst>
              </p:cNvPr>
              <p:cNvSpPr txBox="1">
                <a:spLocks noRot="1" noChangeAspect="1" noMove="1" noResize="1" noEditPoints="1" noAdjustHandles="1" noChangeArrowheads="1" noChangeShapeType="1" noTextEdit="1"/>
              </p:cNvSpPr>
              <p:nvPr/>
            </p:nvSpPr>
            <p:spPr>
              <a:xfrm>
                <a:off x="975561" y="1793874"/>
                <a:ext cx="6555996"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4DB29B06-4AAC-A6B9-0562-80A9F5ED11B0}"/>
                  </a:ext>
                </a:extLst>
              </p:cNvPr>
              <p:cNvSpPr txBox="1"/>
              <p:nvPr/>
            </p:nvSpPr>
            <p:spPr>
              <a:xfrm>
                <a:off x="1988190" y="2893276"/>
                <a:ext cx="1489382" cy="59529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000" smtClean="0">
                              <a:solidFill>
                                <a:srgbClr val="836967"/>
                              </a:solidFill>
                              <a:latin typeface="Cambria Math" panose="02040503050406030204" pitchFamily="18" charset="0"/>
                            </a:rPr>
                          </m:ctrlPr>
                        </m:sSubPr>
                        <m:e>
                          <m:r>
                            <a:rPr lang="en-IN" sz="2000" i="1">
                              <a:latin typeface="Cambria Math" panose="02040503050406030204" pitchFamily="18" charset="0"/>
                            </a:rPr>
                            <m:t>𝑣</m:t>
                          </m:r>
                        </m:e>
                        <m:sub>
                          <m:r>
                            <a:rPr lang="en-IN" sz="2000" i="0">
                              <a:latin typeface="Cambria Math" panose="02040503050406030204" pitchFamily="18" charset="0"/>
                            </a:rPr>
                            <m:t>0</m:t>
                          </m:r>
                        </m:sub>
                      </m:sSub>
                      <m:r>
                        <a:rPr lang="en-IN" sz="2000" i="0">
                          <a:latin typeface="Cambria Math" panose="02040503050406030204" pitchFamily="18" charset="0"/>
                        </a:rPr>
                        <m:t>=</m:t>
                      </m:r>
                      <m:f>
                        <m:fPr>
                          <m:ctrlPr>
                            <a:rPr lang="en-IN" sz="2000" i="1">
                              <a:solidFill>
                                <a:srgbClr val="836967"/>
                              </a:solidFill>
                              <a:latin typeface="Cambria Math" panose="02040503050406030204" pitchFamily="18" charset="0"/>
                            </a:rPr>
                          </m:ctrlPr>
                        </m:fPr>
                        <m:num>
                          <m:sSub>
                            <m:sSubPr>
                              <m:ctrlPr>
                                <a:rPr lang="en-IN" sz="2000" i="1">
                                  <a:solidFill>
                                    <a:srgbClr val="836967"/>
                                  </a:solidFill>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𝑠</m:t>
                              </m:r>
                            </m:sub>
                          </m:sSub>
                          <m:d>
                            <m:dPr>
                              <m:ctrlPr>
                                <a:rPr lang="en-IN" sz="2000" i="1">
                                  <a:solidFill>
                                    <a:srgbClr val="836967"/>
                                  </a:solidFill>
                                  <a:latin typeface="Cambria Math" panose="02040503050406030204" pitchFamily="18" charset="0"/>
                                </a:rPr>
                              </m:ctrlPr>
                            </m:dPr>
                            <m:e>
                              <m:r>
                                <a:rPr lang="en-IN" sz="2000" i="0">
                                  <a:latin typeface="Cambria Math" panose="02040503050406030204" pitchFamily="18" charset="0"/>
                                </a:rPr>
                                <m:t>−</m:t>
                              </m:r>
                              <m:r>
                                <a:rPr lang="en-IN" sz="2000" i="1">
                                  <a:latin typeface="Cambria Math" panose="02040503050406030204" pitchFamily="18" charset="0"/>
                                </a:rPr>
                                <m:t>𝐷</m:t>
                              </m:r>
                            </m:e>
                          </m:d>
                        </m:num>
                        <m:den>
                          <m:r>
                            <a:rPr lang="en-IN" sz="2000" i="0">
                              <a:latin typeface="Cambria Math" panose="02040503050406030204" pitchFamily="18" charset="0"/>
                            </a:rPr>
                            <m:t>1−</m:t>
                          </m:r>
                          <m:r>
                            <a:rPr lang="en-IN" sz="2000" i="1">
                              <a:latin typeface="Cambria Math" panose="02040503050406030204" pitchFamily="18" charset="0"/>
                            </a:rPr>
                            <m:t>𝐷</m:t>
                          </m:r>
                        </m:den>
                      </m:f>
                    </m:oMath>
                  </m:oMathPara>
                </a14:m>
                <a:endParaRPr lang="en-IN" sz="2000" dirty="0"/>
              </a:p>
            </p:txBody>
          </p:sp>
        </mc:Choice>
        <mc:Fallback>
          <p:sp>
            <p:nvSpPr>
              <p:cNvPr id="17" name="TextBox 16">
                <a:extLst>
                  <a:ext uri="{FF2B5EF4-FFF2-40B4-BE49-F238E27FC236}">
                    <a16:creationId xmlns:a16="http://schemas.microsoft.com/office/drawing/2014/main" id="{4DB29B06-4AAC-A6B9-0562-80A9F5ED11B0}"/>
                  </a:ext>
                </a:extLst>
              </p:cNvPr>
              <p:cNvSpPr txBox="1">
                <a:spLocks noRot="1" noChangeAspect="1" noMove="1" noResize="1" noEditPoints="1" noAdjustHandles="1" noChangeArrowheads="1" noChangeShapeType="1" noTextEdit="1"/>
              </p:cNvSpPr>
              <p:nvPr/>
            </p:nvSpPr>
            <p:spPr>
              <a:xfrm>
                <a:off x="1988190" y="2893276"/>
                <a:ext cx="1489382" cy="595291"/>
              </a:xfrm>
              <a:prstGeom prst="rect">
                <a:avLst/>
              </a:prstGeom>
              <a:blipFill>
                <a:blip r:embed="rId8"/>
                <a:stretch>
                  <a:fillRect/>
                </a:stretch>
              </a:blipFill>
            </p:spPr>
            <p:txBody>
              <a:bodyPr/>
              <a:lstStyle/>
              <a:p>
                <a:r>
                  <a:rPr lang="en-IN">
                    <a:noFill/>
                  </a:rPr>
                  <a:t> </a:t>
                </a:r>
              </a:p>
            </p:txBody>
          </p:sp>
        </mc:Fallback>
      </mc:AlternateContent>
      <p:sp>
        <p:nvSpPr>
          <p:cNvPr id="19" name="TextBox 18">
            <a:extLst>
              <a:ext uri="{FF2B5EF4-FFF2-40B4-BE49-F238E27FC236}">
                <a16:creationId xmlns:a16="http://schemas.microsoft.com/office/drawing/2014/main" id="{1F1A92C7-86F5-29AC-1305-7BD286229C37}"/>
              </a:ext>
            </a:extLst>
          </p:cNvPr>
          <p:cNvSpPr txBox="1"/>
          <p:nvPr/>
        </p:nvSpPr>
        <p:spPr>
          <a:xfrm>
            <a:off x="3932339" y="3059668"/>
            <a:ext cx="6555996" cy="369332"/>
          </a:xfrm>
          <a:prstGeom prst="rect">
            <a:avLst/>
          </a:prstGeom>
          <a:noFill/>
        </p:spPr>
        <p:txBody>
          <a:bodyPr wrap="square">
            <a:spAutoFit/>
          </a:bodyPr>
          <a:lstStyle/>
          <a:p>
            <a:r>
              <a:rPr lang="en-IN" dirty="0"/>
              <a:t>(polarity of output voltage is reversed). </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93C1553-3828-7D78-4DCC-BC49E7D964DA}"/>
                  </a:ext>
                </a:extLst>
              </p:cNvPr>
              <p:cNvSpPr txBox="1"/>
              <p:nvPr/>
            </p:nvSpPr>
            <p:spPr>
              <a:xfrm>
                <a:off x="-2302437" y="3985998"/>
                <a:ext cx="655599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1" name="TextBox 20">
                <a:extLst>
                  <a:ext uri="{FF2B5EF4-FFF2-40B4-BE49-F238E27FC236}">
                    <a16:creationId xmlns:a16="http://schemas.microsoft.com/office/drawing/2014/main" id="{093C1553-3828-7D78-4DCC-BC49E7D964DA}"/>
                  </a:ext>
                </a:extLst>
              </p:cNvPr>
              <p:cNvSpPr txBox="1">
                <a:spLocks noRot="1" noChangeAspect="1" noMove="1" noResize="1" noEditPoints="1" noAdjustHandles="1" noChangeArrowheads="1" noChangeShapeType="1" noTextEdit="1"/>
              </p:cNvSpPr>
              <p:nvPr/>
            </p:nvSpPr>
            <p:spPr>
              <a:xfrm>
                <a:off x="-2302437" y="3985998"/>
                <a:ext cx="6555996" cy="369332"/>
              </a:xfrm>
              <a:prstGeom prst="rect">
                <a:avLst/>
              </a:prstGeom>
              <a:blipFill>
                <a:blip r:embed="rId9"/>
                <a:stretch>
                  <a:fillRect/>
                </a:stretch>
              </a:blipFill>
            </p:spPr>
            <p:txBody>
              <a:bodyPr/>
              <a:lstStyle/>
              <a:p>
                <a:r>
                  <a:rPr lang="en-IN">
                    <a:noFill/>
                  </a:rPr>
                  <a:t> </a:t>
                </a:r>
              </a:p>
            </p:txBody>
          </p:sp>
        </mc:Fallback>
      </mc:AlternateContent>
      <p:sp>
        <p:nvSpPr>
          <p:cNvPr id="22" name="TextBox 21">
            <a:extLst>
              <a:ext uri="{FF2B5EF4-FFF2-40B4-BE49-F238E27FC236}">
                <a16:creationId xmlns:a16="http://schemas.microsoft.com/office/drawing/2014/main" id="{7679C98D-ED59-5716-DD90-B15FEE19C1E9}"/>
              </a:ext>
            </a:extLst>
          </p:cNvPr>
          <p:cNvSpPr txBox="1"/>
          <p:nvPr/>
        </p:nvSpPr>
        <p:spPr>
          <a:xfrm>
            <a:off x="1446042" y="3945337"/>
            <a:ext cx="6555996" cy="369332"/>
          </a:xfrm>
          <a:prstGeom prst="rect">
            <a:avLst/>
          </a:prstGeom>
          <a:noFill/>
        </p:spPr>
        <p:txBody>
          <a:bodyPr wrap="square">
            <a:spAutoFit/>
          </a:bodyPr>
          <a:lstStyle/>
          <a:p>
            <a:r>
              <a:rPr lang="en-IN" dirty="0"/>
              <a:t>Output voltage is equal to armature voltage (Va)</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571CC9BA-EC12-6872-F9B3-C0CFBE76A58F}"/>
                  </a:ext>
                </a:extLst>
              </p:cNvPr>
              <p:cNvSpPr txBox="1"/>
              <p:nvPr/>
            </p:nvSpPr>
            <p:spPr>
              <a:xfrm>
                <a:off x="-2609534" y="4752897"/>
                <a:ext cx="724988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4" name="TextBox 23">
                <a:extLst>
                  <a:ext uri="{FF2B5EF4-FFF2-40B4-BE49-F238E27FC236}">
                    <a16:creationId xmlns:a16="http://schemas.microsoft.com/office/drawing/2014/main" id="{571CC9BA-EC12-6872-F9B3-C0CFBE76A58F}"/>
                  </a:ext>
                </a:extLst>
              </p:cNvPr>
              <p:cNvSpPr txBox="1">
                <a:spLocks noRot="1" noChangeAspect="1" noMove="1" noResize="1" noEditPoints="1" noAdjustHandles="1" noChangeArrowheads="1" noChangeShapeType="1" noTextEdit="1"/>
              </p:cNvSpPr>
              <p:nvPr/>
            </p:nvSpPr>
            <p:spPr>
              <a:xfrm>
                <a:off x="-2609534" y="4752897"/>
                <a:ext cx="7249886" cy="369332"/>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E28A35FF-048C-7C84-C7C4-80069E33058B}"/>
                  </a:ext>
                </a:extLst>
              </p:cNvPr>
              <p:cNvSpPr txBox="1"/>
              <p:nvPr/>
            </p:nvSpPr>
            <p:spPr>
              <a:xfrm>
                <a:off x="-2687911" y="5398421"/>
                <a:ext cx="7406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6" name="TextBox 25">
                <a:extLst>
                  <a:ext uri="{FF2B5EF4-FFF2-40B4-BE49-F238E27FC236}">
                    <a16:creationId xmlns:a16="http://schemas.microsoft.com/office/drawing/2014/main" id="{E28A35FF-048C-7C84-C7C4-80069E33058B}"/>
                  </a:ext>
                </a:extLst>
              </p:cNvPr>
              <p:cNvSpPr txBox="1">
                <a:spLocks noRot="1" noChangeAspect="1" noMove="1" noResize="1" noEditPoints="1" noAdjustHandles="1" noChangeArrowheads="1" noChangeShapeType="1" noTextEdit="1"/>
              </p:cNvSpPr>
              <p:nvPr/>
            </p:nvSpPr>
            <p:spPr>
              <a:xfrm>
                <a:off x="-2687911" y="5398421"/>
                <a:ext cx="7406640" cy="369332"/>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89478286-47B0-933A-9844-0DD17D1B9E91}"/>
                  </a:ext>
                </a:extLst>
              </p:cNvPr>
              <p:cNvSpPr txBox="1"/>
              <p:nvPr/>
            </p:nvSpPr>
            <p:spPr>
              <a:xfrm>
                <a:off x="-2687911" y="6043945"/>
                <a:ext cx="744582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8" name="TextBox 27">
                <a:extLst>
                  <a:ext uri="{FF2B5EF4-FFF2-40B4-BE49-F238E27FC236}">
                    <a16:creationId xmlns:a16="http://schemas.microsoft.com/office/drawing/2014/main" id="{89478286-47B0-933A-9844-0DD17D1B9E91}"/>
                  </a:ext>
                </a:extLst>
              </p:cNvPr>
              <p:cNvSpPr txBox="1">
                <a:spLocks noRot="1" noChangeAspect="1" noMove="1" noResize="1" noEditPoints="1" noAdjustHandles="1" noChangeArrowheads="1" noChangeShapeType="1" noTextEdit="1"/>
              </p:cNvSpPr>
              <p:nvPr/>
            </p:nvSpPr>
            <p:spPr>
              <a:xfrm>
                <a:off x="-2687911" y="6043945"/>
                <a:ext cx="7445828" cy="369332"/>
              </a:xfrm>
              <a:prstGeom prst="rect">
                <a:avLst/>
              </a:prstGeom>
              <a:blipFill>
                <a:blip r:embed="rId12"/>
                <a:stretch>
                  <a:fillRect/>
                </a:stretch>
              </a:blipFill>
            </p:spPr>
            <p:txBody>
              <a:bodyPr/>
              <a:lstStyle/>
              <a:p>
                <a:r>
                  <a:rPr lang="en-IN">
                    <a:noFill/>
                  </a:rPr>
                  <a:t> </a:t>
                </a:r>
              </a:p>
            </p:txBody>
          </p:sp>
        </mc:Fallback>
      </mc:AlternateContent>
      <p:sp>
        <p:nvSpPr>
          <p:cNvPr id="30" name="TextBox 29">
            <a:extLst>
              <a:ext uri="{FF2B5EF4-FFF2-40B4-BE49-F238E27FC236}">
                <a16:creationId xmlns:a16="http://schemas.microsoft.com/office/drawing/2014/main" id="{FE5BC1B7-E944-BFDA-F75B-08A239FE0CFE}"/>
              </a:ext>
            </a:extLst>
          </p:cNvPr>
          <p:cNvSpPr txBox="1"/>
          <p:nvPr/>
        </p:nvSpPr>
        <p:spPr>
          <a:xfrm>
            <a:off x="1465676" y="4752897"/>
            <a:ext cx="7445828" cy="369332"/>
          </a:xfrm>
          <a:prstGeom prst="rect">
            <a:avLst/>
          </a:prstGeom>
          <a:noFill/>
        </p:spPr>
        <p:txBody>
          <a:bodyPr wrap="square">
            <a:spAutoFit/>
          </a:bodyPr>
          <a:lstStyle/>
          <a:p>
            <a:r>
              <a:rPr lang="en-IN" dirty="0"/>
              <a:t>D&lt;0.5  (buck converter)</a:t>
            </a:r>
          </a:p>
        </p:txBody>
      </p:sp>
      <p:sp>
        <p:nvSpPr>
          <p:cNvPr id="32" name="TextBox 31">
            <a:extLst>
              <a:ext uri="{FF2B5EF4-FFF2-40B4-BE49-F238E27FC236}">
                <a16:creationId xmlns:a16="http://schemas.microsoft.com/office/drawing/2014/main" id="{D2F6383F-0418-4956-8699-66A7ECB0F515}"/>
              </a:ext>
            </a:extLst>
          </p:cNvPr>
          <p:cNvSpPr txBox="1"/>
          <p:nvPr/>
        </p:nvSpPr>
        <p:spPr>
          <a:xfrm>
            <a:off x="1446042" y="5375791"/>
            <a:ext cx="7445828" cy="369332"/>
          </a:xfrm>
          <a:prstGeom prst="rect">
            <a:avLst/>
          </a:prstGeom>
          <a:noFill/>
        </p:spPr>
        <p:txBody>
          <a:bodyPr wrap="square">
            <a:spAutoFit/>
          </a:bodyPr>
          <a:lstStyle/>
          <a:p>
            <a:r>
              <a:rPr lang="en-IN" dirty="0"/>
              <a:t>D=0.5  (pass through mode)</a:t>
            </a:r>
          </a:p>
        </p:txBody>
      </p:sp>
      <p:sp>
        <p:nvSpPr>
          <p:cNvPr id="34" name="TextBox 33">
            <a:extLst>
              <a:ext uri="{FF2B5EF4-FFF2-40B4-BE49-F238E27FC236}">
                <a16:creationId xmlns:a16="http://schemas.microsoft.com/office/drawing/2014/main" id="{BCBFDEFA-0BB7-BC25-0833-300520C6D7D0}"/>
              </a:ext>
            </a:extLst>
          </p:cNvPr>
          <p:cNvSpPr txBox="1"/>
          <p:nvPr/>
        </p:nvSpPr>
        <p:spPr>
          <a:xfrm>
            <a:off x="1380309" y="6026060"/>
            <a:ext cx="7445828" cy="369332"/>
          </a:xfrm>
          <a:prstGeom prst="rect">
            <a:avLst/>
          </a:prstGeom>
          <a:noFill/>
        </p:spPr>
        <p:txBody>
          <a:bodyPr wrap="square">
            <a:spAutoFit/>
          </a:bodyPr>
          <a:lstStyle/>
          <a:p>
            <a:r>
              <a:rPr lang="en-IN" dirty="0"/>
              <a:t>D&gt;0.5  (boost converter)</a:t>
            </a:r>
          </a:p>
        </p:txBody>
      </p:sp>
    </p:spTree>
    <p:extLst>
      <p:ext uri="{BB962C8B-B14F-4D97-AF65-F5344CB8AC3E}">
        <p14:creationId xmlns:p14="http://schemas.microsoft.com/office/powerpoint/2010/main" val="255994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A4E50-4E61-9765-8295-03CE7CE50F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7E119FF-3D63-2A1F-5A42-3B3EA348A35E}"/>
              </a:ext>
            </a:extLst>
          </p:cNvPr>
          <p:cNvSpPr txBox="1"/>
          <p:nvPr/>
        </p:nvSpPr>
        <p:spPr>
          <a:xfrm>
            <a:off x="885037" y="402564"/>
            <a:ext cx="8049237" cy="400110"/>
          </a:xfrm>
          <a:prstGeom prst="rect">
            <a:avLst/>
          </a:prstGeom>
          <a:noFill/>
        </p:spPr>
        <p:txBody>
          <a:bodyPr wrap="square">
            <a:spAutoFit/>
          </a:bodyPr>
          <a:lstStyle/>
          <a:p>
            <a:r>
              <a:rPr lang="en-IN" sz="2000" b="1" dirty="0">
                <a:solidFill>
                  <a:schemeClr val="accent1"/>
                </a:solidFill>
              </a:rPr>
              <a:t>WAVEFORM OF INDUCTOR CURRENT OF BUCK-BOOST CONVERTER-</a:t>
            </a:r>
            <a:endParaRPr lang="en-IN" sz="2000" dirty="0">
              <a:solidFill>
                <a:schemeClr val="accent1"/>
              </a:solidFill>
            </a:endParaRPr>
          </a:p>
        </p:txBody>
      </p:sp>
      <p:pic>
        <p:nvPicPr>
          <p:cNvPr id="5" name="Picture 4">
            <a:extLst>
              <a:ext uri="{FF2B5EF4-FFF2-40B4-BE49-F238E27FC236}">
                <a16:creationId xmlns:a16="http://schemas.microsoft.com/office/drawing/2014/main" id="{69567591-5E03-8A47-4275-79181B95121D}"/>
              </a:ext>
            </a:extLst>
          </p:cNvPr>
          <p:cNvPicPr>
            <a:picLocks noChangeAspect="1"/>
          </p:cNvPicPr>
          <p:nvPr/>
        </p:nvPicPr>
        <p:blipFill>
          <a:blip r:embed="rId2"/>
          <a:stretch>
            <a:fillRect/>
          </a:stretch>
        </p:blipFill>
        <p:spPr>
          <a:xfrm>
            <a:off x="658535" y="988758"/>
            <a:ext cx="5280872" cy="2555671"/>
          </a:xfrm>
          <a:prstGeom prst="rect">
            <a:avLst/>
          </a:prstGeom>
        </p:spPr>
      </p:pic>
      <p:sp>
        <p:nvSpPr>
          <p:cNvPr id="7" name="TextBox 6">
            <a:extLst>
              <a:ext uri="{FF2B5EF4-FFF2-40B4-BE49-F238E27FC236}">
                <a16:creationId xmlns:a16="http://schemas.microsoft.com/office/drawing/2014/main" id="{D0C72FA1-BE50-0D7E-9236-B4481D917008}"/>
              </a:ext>
            </a:extLst>
          </p:cNvPr>
          <p:cNvSpPr txBox="1"/>
          <p:nvPr/>
        </p:nvSpPr>
        <p:spPr>
          <a:xfrm>
            <a:off x="6673442" y="1253641"/>
            <a:ext cx="6098796" cy="2308324"/>
          </a:xfrm>
          <a:prstGeom prst="rect">
            <a:avLst/>
          </a:prstGeom>
          <a:noFill/>
        </p:spPr>
        <p:txBody>
          <a:bodyPr wrap="square">
            <a:spAutoFit/>
          </a:bodyPr>
          <a:lstStyle/>
          <a:p>
            <a:r>
              <a:rPr lang="en-IN" dirty="0"/>
              <a:t>Vin = 24 V</a:t>
            </a:r>
          </a:p>
          <a:p>
            <a:r>
              <a:rPr lang="en-IN" dirty="0" err="1"/>
              <a:t>Vout</a:t>
            </a:r>
            <a:r>
              <a:rPr lang="en-IN" dirty="0"/>
              <a:t> = -12 V</a:t>
            </a:r>
          </a:p>
          <a:p>
            <a:r>
              <a:rPr lang="en-IN" dirty="0"/>
              <a:t>D =0.33</a:t>
            </a:r>
          </a:p>
          <a:p>
            <a:r>
              <a:rPr lang="en-IN" dirty="0"/>
              <a:t>L = 100e-6H</a:t>
            </a:r>
          </a:p>
          <a:p>
            <a:r>
              <a:rPr lang="en-IN" dirty="0"/>
              <a:t>T = 100e-6 seconds</a:t>
            </a:r>
          </a:p>
          <a:p>
            <a:r>
              <a:rPr lang="en-IN" dirty="0"/>
              <a:t>fs = 1 / T</a:t>
            </a:r>
          </a:p>
          <a:p>
            <a:r>
              <a:rPr lang="en-IN" dirty="0" err="1"/>
              <a:t>IL_avg</a:t>
            </a:r>
            <a:r>
              <a:rPr lang="en-IN" dirty="0"/>
              <a:t> = 5 A</a:t>
            </a:r>
          </a:p>
          <a:p>
            <a:r>
              <a:rPr lang="en-IN" dirty="0"/>
              <a:t>Period=3</a:t>
            </a:r>
          </a:p>
        </p:txBody>
      </p:sp>
      <p:sp>
        <p:nvSpPr>
          <p:cNvPr id="13" name="TextBox 12">
            <a:extLst>
              <a:ext uri="{FF2B5EF4-FFF2-40B4-BE49-F238E27FC236}">
                <a16:creationId xmlns:a16="http://schemas.microsoft.com/office/drawing/2014/main" id="{A02479AF-7F45-0F49-D144-F05915815DA0}"/>
              </a:ext>
            </a:extLst>
          </p:cNvPr>
          <p:cNvSpPr txBox="1"/>
          <p:nvPr/>
        </p:nvSpPr>
        <p:spPr>
          <a:xfrm>
            <a:off x="524310" y="3730513"/>
            <a:ext cx="6384022" cy="646331"/>
          </a:xfrm>
          <a:prstGeom prst="rect">
            <a:avLst/>
          </a:prstGeom>
          <a:noFill/>
        </p:spPr>
        <p:txBody>
          <a:bodyPr wrap="square">
            <a:spAutoFit/>
          </a:bodyPr>
          <a:lstStyle/>
          <a:p>
            <a:r>
              <a:rPr lang="en-IN" sz="1800" b="1" dirty="0">
                <a:solidFill>
                  <a:schemeClr val="accent1"/>
                </a:solidFill>
              </a:rPr>
              <a:t>WAVEFORM OF INDUCTOR VOLTAGE OF BUCK-BOOST CONVERTER-</a:t>
            </a:r>
            <a:endParaRPr lang="en-IN" sz="1800" dirty="0">
              <a:solidFill>
                <a:schemeClr val="accent1"/>
              </a:solidFill>
            </a:endParaRPr>
          </a:p>
        </p:txBody>
      </p:sp>
      <p:pic>
        <p:nvPicPr>
          <p:cNvPr id="15" name="Picture 14">
            <a:extLst>
              <a:ext uri="{FF2B5EF4-FFF2-40B4-BE49-F238E27FC236}">
                <a16:creationId xmlns:a16="http://schemas.microsoft.com/office/drawing/2014/main" id="{A9CA5E61-1FFB-99E0-D34A-883F4D037E7B}"/>
              </a:ext>
            </a:extLst>
          </p:cNvPr>
          <p:cNvPicPr>
            <a:picLocks noChangeAspect="1"/>
          </p:cNvPicPr>
          <p:nvPr/>
        </p:nvPicPr>
        <p:blipFill>
          <a:blip r:embed="rId3"/>
          <a:stretch>
            <a:fillRect/>
          </a:stretch>
        </p:blipFill>
        <p:spPr>
          <a:xfrm>
            <a:off x="249573" y="4291747"/>
            <a:ext cx="6098796" cy="2493657"/>
          </a:xfrm>
          <a:prstGeom prst="rect">
            <a:avLst/>
          </a:prstGeom>
        </p:spPr>
      </p:pic>
      <p:sp>
        <p:nvSpPr>
          <p:cNvPr id="17" name="TextBox 16">
            <a:extLst>
              <a:ext uri="{FF2B5EF4-FFF2-40B4-BE49-F238E27FC236}">
                <a16:creationId xmlns:a16="http://schemas.microsoft.com/office/drawing/2014/main" id="{E9EB08E3-1D20-BC93-4D5F-C08C1BD4C83D}"/>
              </a:ext>
            </a:extLst>
          </p:cNvPr>
          <p:cNvSpPr txBox="1"/>
          <p:nvPr/>
        </p:nvSpPr>
        <p:spPr>
          <a:xfrm>
            <a:off x="6983835" y="4424111"/>
            <a:ext cx="6384022" cy="1754326"/>
          </a:xfrm>
          <a:prstGeom prst="rect">
            <a:avLst/>
          </a:prstGeom>
          <a:noFill/>
        </p:spPr>
        <p:txBody>
          <a:bodyPr wrap="square">
            <a:spAutoFit/>
          </a:bodyPr>
          <a:lstStyle/>
          <a:p>
            <a:r>
              <a:rPr lang="en-IN" dirty="0"/>
              <a:t>Vin = 12 V</a:t>
            </a:r>
          </a:p>
          <a:p>
            <a:r>
              <a:rPr lang="en-IN" dirty="0"/>
              <a:t>D =0.4</a:t>
            </a:r>
          </a:p>
          <a:p>
            <a:r>
              <a:rPr lang="en-IN" dirty="0"/>
              <a:t>L = 100e-6H</a:t>
            </a:r>
          </a:p>
          <a:p>
            <a:r>
              <a:rPr lang="en-IN" dirty="0"/>
              <a:t>T = 1e-5 seconds</a:t>
            </a:r>
          </a:p>
          <a:p>
            <a:r>
              <a:rPr lang="en-IN" dirty="0"/>
              <a:t>fs = 1 / T</a:t>
            </a:r>
          </a:p>
          <a:p>
            <a:r>
              <a:rPr lang="en-IN" dirty="0"/>
              <a:t>Period=3</a:t>
            </a:r>
          </a:p>
        </p:txBody>
      </p:sp>
    </p:spTree>
    <p:extLst>
      <p:ext uri="{BB962C8B-B14F-4D97-AF65-F5344CB8AC3E}">
        <p14:creationId xmlns:p14="http://schemas.microsoft.com/office/powerpoint/2010/main" val="114135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01038-DFE9-9441-8B53-369C3922588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4C04DC9-3E5E-4137-EFE9-76077C43BACB}"/>
              </a:ext>
            </a:extLst>
          </p:cNvPr>
          <p:cNvSpPr txBox="1"/>
          <p:nvPr/>
        </p:nvSpPr>
        <p:spPr>
          <a:xfrm>
            <a:off x="801146" y="176061"/>
            <a:ext cx="6384022" cy="830997"/>
          </a:xfrm>
          <a:prstGeom prst="rect">
            <a:avLst/>
          </a:prstGeom>
          <a:noFill/>
        </p:spPr>
        <p:txBody>
          <a:bodyPr wrap="square">
            <a:spAutoFit/>
          </a:bodyPr>
          <a:lstStyle/>
          <a:p>
            <a:r>
              <a:rPr lang="en-IN" sz="2400" dirty="0">
                <a:solidFill>
                  <a:schemeClr val="accent1"/>
                </a:solidFill>
              </a:rPr>
              <a:t>FOR CONTINIOUS CONDUCTION MODE(CCM) OPERATION : -</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AB4DA1C-0E16-10A3-2C84-6D96A66C3DD4}"/>
                  </a:ext>
                </a:extLst>
              </p:cNvPr>
              <p:cNvSpPr txBox="1"/>
              <p:nvPr/>
            </p:nvSpPr>
            <p:spPr>
              <a:xfrm>
                <a:off x="1306285" y="1380308"/>
                <a:ext cx="96173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𝐿</m:t>
                      </m:r>
                      <m:r>
                        <a:rPr lang="en-IN" sz="2400" i="0">
                          <a:latin typeface="Cambria Math" panose="02040503050406030204" pitchFamily="18" charset="0"/>
                        </a:rPr>
                        <m:t>&gt;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𝐿</m:t>
                          </m:r>
                        </m:e>
                        <m:sub>
                          <m:r>
                            <a:rPr lang="en-IN" sz="2400" i="1">
                              <a:latin typeface="Cambria Math" panose="02040503050406030204" pitchFamily="18" charset="0"/>
                            </a:rPr>
                            <m:t>𝑐</m:t>
                          </m:r>
                        </m:sub>
                      </m:sSub>
                    </m:oMath>
                  </m:oMathPara>
                </a14:m>
                <a:endParaRPr lang="en-IN" sz="2400" dirty="0"/>
              </a:p>
            </p:txBody>
          </p:sp>
        </mc:Choice>
        <mc:Fallback>
          <p:sp>
            <p:nvSpPr>
              <p:cNvPr id="3" name="TextBox 2">
                <a:extLst>
                  <a:ext uri="{FF2B5EF4-FFF2-40B4-BE49-F238E27FC236}">
                    <a16:creationId xmlns:a16="http://schemas.microsoft.com/office/drawing/2014/main" id="{3AB4DA1C-0E16-10A3-2C84-6D96A66C3DD4}"/>
                  </a:ext>
                </a:extLst>
              </p:cNvPr>
              <p:cNvSpPr txBox="1">
                <a:spLocks noRot="1" noChangeAspect="1" noMove="1" noResize="1" noEditPoints="1" noAdjustHandles="1" noChangeArrowheads="1" noChangeShapeType="1" noTextEdit="1"/>
              </p:cNvSpPr>
              <p:nvPr/>
            </p:nvSpPr>
            <p:spPr>
              <a:xfrm>
                <a:off x="1306285" y="1380308"/>
                <a:ext cx="961738" cy="369332"/>
              </a:xfrm>
              <a:prstGeom prst="rect">
                <a:avLst/>
              </a:prstGeom>
              <a:blipFill>
                <a:blip r:embed="rId2"/>
                <a:stretch>
                  <a:fillRect l="-5696" b="-13115"/>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EEE52B68-CDE7-C7E8-58D8-D199CA1A7569}"/>
              </a:ext>
            </a:extLst>
          </p:cNvPr>
          <p:cNvSpPr txBox="1"/>
          <p:nvPr/>
        </p:nvSpPr>
        <p:spPr>
          <a:xfrm>
            <a:off x="2671894" y="1380308"/>
            <a:ext cx="6098796" cy="369332"/>
          </a:xfrm>
          <a:prstGeom prst="rect">
            <a:avLst/>
          </a:prstGeom>
          <a:noFill/>
        </p:spPr>
        <p:txBody>
          <a:bodyPr wrap="square">
            <a:spAutoFit/>
          </a:bodyPr>
          <a:lstStyle/>
          <a:p>
            <a:r>
              <a:rPr lang="en-IN" dirty="0"/>
              <a:t>(here Lc is critical inductance).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2EDE8CE-C26B-9D2A-57D2-90F0C2142E0A}"/>
                  </a:ext>
                </a:extLst>
              </p:cNvPr>
              <p:cNvSpPr txBox="1"/>
              <p:nvPr/>
            </p:nvSpPr>
            <p:spPr>
              <a:xfrm>
                <a:off x="-2293729" y="1380308"/>
                <a:ext cx="655599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6" name="TextBox 5">
                <a:extLst>
                  <a:ext uri="{FF2B5EF4-FFF2-40B4-BE49-F238E27FC236}">
                    <a16:creationId xmlns:a16="http://schemas.microsoft.com/office/drawing/2014/main" id="{C2EDE8CE-C26B-9D2A-57D2-90F0C2142E0A}"/>
                  </a:ext>
                </a:extLst>
              </p:cNvPr>
              <p:cNvSpPr txBox="1">
                <a:spLocks noRot="1" noChangeAspect="1" noMove="1" noResize="1" noEditPoints="1" noAdjustHandles="1" noChangeArrowheads="1" noChangeShapeType="1" noTextEdit="1"/>
              </p:cNvSpPr>
              <p:nvPr/>
            </p:nvSpPr>
            <p:spPr>
              <a:xfrm>
                <a:off x="-2293729" y="1380308"/>
                <a:ext cx="6555996" cy="369332"/>
              </a:xfrm>
              <a:prstGeom prst="rect">
                <a:avLst/>
              </a:prstGeom>
              <a:blipFill>
                <a:blip r:embed="rId3"/>
                <a:stretch>
                  <a:fillRect/>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BA7570CA-6118-2814-F917-E742E96A81E5}"/>
              </a:ext>
            </a:extLst>
          </p:cNvPr>
          <p:cNvSpPr txBox="1"/>
          <p:nvPr/>
        </p:nvSpPr>
        <p:spPr>
          <a:xfrm>
            <a:off x="639502" y="1938224"/>
            <a:ext cx="7245530" cy="369332"/>
          </a:xfrm>
          <a:prstGeom prst="rect">
            <a:avLst/>
          </a:prstGeom>
          <a:noFill/>
        </p:spPr>
        <p:txBody>
          <a:bodyPr wrap="square">
            <a:spAutoFit/>
          </a:bodyPr>
          <a:lstStyle/>
          <a:p>
            <a:r>
              <a:rPr lang="en-IN" dirty="0"/>
              <a:t>To find Lc we need to make,</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1A0ADB0-24FC-4462-D1B3-45EE0718D3C4}"/>
                  </a:ext>
                </a:extLst>
              </p:cNvPr>
              <p:cNvSpPr txBox="1"/>
              <p:nvPr/>
            </p:nvSpPr>
            <p:spPr>
              <a:xfrm>
                <a:off x="2074134" y="2496140"/>
                <a:ext cx="159409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400" smtClean="0">
                              <a:solidFill>
                                <a:srgbClr val="836967"/>
                              </a:solidFill>
                              <a:latin typeface="Cambria Math" panose="02040503050406030204" pitchFamily="18" charset="0"/>
                            </a:rPr>
                          </m:ctrlPr>
                        </m:sSubPr>
                        <m:e>
                          <m:d>
                            <m:dPr>
                              <m:ctrlPr>
                                <a:rPr lang="en-IN" sz="2400">
                                  <a:solidFill>
                                    <a:srgbClr val="836967"/>
                                  </a:solidFill>
                                  <a:latin typeface="Cambria Math" panose="02040503050406030204" pitchFamily="18" charset="0"/>
                                </a:rPr>
                              </m:ctrlPr>
                            </m:dPr>
                            <m:e>
                              <m:sSub>
                                <m:sSubPr>
                                  <m:ctrlPr>
                                    <a:rPr lang="en-IN" sz="2400">
                                      <a:solidFill>
                                        <a:srgbClr val="836967"/>
                                      </a:solidFill>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𝐿</m:t>
                                  </m:r>
                                </m:sub>
                              </m:sSub>
                            </m:e>
                          </m:d>
                        </m:e>
                        <m:sub>
                          <m:r>
                            <m:rPr>
                              <m:sty m:val="p"/>
                            </m:rPr>
                            <a:rPr lang="en-IN" sz="2400" i="0">
                              <a:latin typeface="Cambria Math" panose="02040503050406030204" pitchFamily="18" charset="0"/>
                            </a:rPr>
                            <m:t>min</m:t>
                          </m:r>
                        </m:sub>
                      </m:sSub>
                      <m:r>
                        <a:rPr lang="en-IN" sz="2400" i="0">
                          <a:latin typeface="Cambria Math" panose="02040503050406030204" pitchFamily="18" charset="0"/>
                        </a:rPr>
                        <m:t>=0</m:t>
                      </m:r>
                    </m:oMath>
                  </m:oMathPara>
                </a14:m>
                <a:endParaRPr lang="en-IN" sz="2400" dirty="0"/>
              </a:p>
            </p:txBody>
          </p:sp>
        </mc:Choice>
        <mc:Fallback>
          <p:sp>
            <p:nvSpPr>
              <p:cNvPr id="9" name="TextBox 8">
                <a:extLst>
                  <a:ext uri="{FF2B5EF4-FFF2-40B4-BE49-F238E27FC236}">
                    <a16:creationId xmlns:a16="http://schemas.microsoft.com/office/drawing/2014/main" id="{B1A0ADB0-24FC-4462-D1B3-45EE0718D3C4}"/>
                  </a:ext>
                </a:extLst>
              </p:cNvPr>
              <p:cNvSpPr txBox="1">
                <a:spLocks noRot="1" noChangeAspect="1" noMove="1" noResize="1" noEditPoints="1" noAdjustHandles="1" noChangeArrowheads="1" noChangeShapeType="1" noTextEdit="1"/>
              </p:cNvSpPr>
              <p:nvPr/>
            </p:nvSpPr>
            <p:spPr>
              <a:xfrm>
                <a:off x="2074134" y="2496140"/>
                <a:ext cx="1594091" cy="369332"/>
              </a:xfrm>
              <a:prstGeom prst="rect">
                <a:avLst/>
              </a:prstGeom>
              <a:blipFill>
                <a:blip r:embed="rId4"/>
                <a:stretch>
                  <a:fillRect r="-3435" b="-1803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56B889F-3D5D-E595-E69A-641166FFAE16}"/>
                  </a:ext>
                </a:extLst>
              </p:cNvPr>
              <p:cNvSpPr txBox="1"/>
              <p:nvPr/>
            </p:nvSpPr>
            <p:spPr>
              <a:xfrm>
                <a:off x="4334411" y="2353406"/>
                <a:ext cx="1697901"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400" smtClean="0">
                              <a:solidFill>
                                <a:srgbClr val="836967"/>
                              </a:solidFill>
                              <a:latin typeface="Cambria Math" panose="02040503050406030204" pitchFamily="18" charset="0"/>
                            </a:rPr>
                          </m:ctrlPr>
                        </m:sSubPr>
                        <m:e>
                          <m:r>
                            <a:rPr lang="en-IN" sz="2400" i="1">
                              <a:latin typeface="Cambria Math" panose="02040503050406030204" pitchFamily="18" charset="0"/>
                            </a:rPr>
                            <m:t>𝐼</m:t>
                          </m:r>
                        </m:e>
                        <m:sub>
                          <m:r>
                            <m:rPr>
                              <m:sty m:val="p"/>
                            </m:rPr>
                            <a:rPr lang="en-IN" sz="2400" b="0" i="0" smtClean="0">
                              <a:latin typeface="Cambria Math" panose="02040503050406030204" pitchFamily="18" charset="0"/>
                            </a:rPr>
                            <m:t>L</m:t>
                          </m:r>
                        </m:sub>
                      </m:sSub>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r>
                            <m:rPr>
                              <m:sty m:val="p"/>
                            </m:rPr>
                            <a:rPr lang="en-IN" sz="2400" i="0">
                              <a:latin typeface="Cambria Math" panose="02040503050406030204" pitchFamily="18" charset="0"/>
                            </a:rPr>
                            <m:t>Δ</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𝐿</m:t>
                              </m:r>
                            </m:sub>
                          </m:sSub>
                        </m:num>
                        <m:den>
                          <m:r>
                            <a:rPr lang="en-IN" sz="2400" i="0">
                              <a:latin typeface="Cambria Math" panose="02040503050406030204" pitchFamily="18" charset="0"/>
                            </a:rPr>
                            <m:t>2</m:t>
                          </m:r>
                        </m:den>
                      </m:f>
                      <m:r>
                        <a:rPr lang="en-IN" sz="2400" i="0">
                          <a:latin typeface="Cambria Math" panose="02040503050406030204" pitchFamily="18" charset="0"/>
                        </a:rPr>
                        <m:t>=0</m:t>
                      </m:r>
                    </m:oMath>
                  </m:oMathPara>
                </a14:m>
                <a:endParaRPr lang="en-IN" sz="2400" dirty="0"/>
              </a:p>
            </p:txBody>
          </p:sp>
        </mc:Choice>
        <mc:Fallback>
          <p:sp>
            <p:nvSpPr>
              <p:cNvPr id="10" name="TextBox 9">
                <a:extLst>
                  <a:ext uri="{FF2B5EF4-FFF2-40B4-BE49-F238E27FC236}">
                    <a16:creationId xmlns:a16="http://schemas.microsoft.com/office/drawing/2014/main" id="{D56B889F-3D5D-E595-E69A-641166FFAE16}"/>
                  </a:ext>
                </a:extLst>
              </p:cNvPr>
              <p:cNvSpPr txBox="1">
                <a:spLocks noRot="1" noChangeAspect="1" noMove="1" noResize="1" noEditPoints="1" noAdjustHandles="1" noChangeArrowheads="1" noChangeShapeType="1" noTextEdit="1"/>
              </p:cNvSpPr>
              <p:nvPr/>
            </p:nvSpPr>
            <p:spPr>
              <a:xfrm>
                <a:off x="4334411" y="2353406"/>
                <a:ext cx="1697901" cy="691471"/>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22059D2-E152-2A9F-328D-5F1B3BF9F04C}"/>
                  </a:ext>
                </a:extLst>
              </p:cNvPr>
              <p:cNvSpPr txBox="1"/>
              <p:nvPr/>
            </p:nvSpPr>
            <p:spPr>
              <a:xfrm>
                <a:off x="2116039" y="3278594"/>
                <a:ext cx="118199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400" smtClean="0">
                              <a:solidFill>
                                <a:srgbClr val="836967"/>
                              </a:solidFill>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𝑠</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𝐿</m:t>
                          </m:r>
                        </m:sub>
                      </m:sSub>
                      <m:r>
                        <a:rPr lang="en-IN" sz="2400" i="1">
                          <a:latin typeface="Cambria Math" panose="02040503050406030204" pitchFamily="18" charset="0"/>
                        </a:rPr>
                        <m:t>𝐷</m:t>
                      </m:r>
                    </m:oMath>
                  </m:oMathPara>
                </a14:m>
                <a:endParaRPr lang="en-IN" sz="2400" dirty="0"/>
              </a:p>
            </p:txBody>
          </p:sp>
        </mc:Choice>
        <mc:Fallback>
          <p:sp>
            <p:nvSpPr>
              <p:cNvPr id="11" name="TextBox 10">
                <a:extLst>
                  <a:ext uri="{FF2B5EF4-FFF2-40B4-BE49-F238E27FC236}">
                    <a16:creationId xmlns:a16="http://schemas.microsoft.com/office/drawing/2014/main" id="{422059D2-E152-2A9F-328D-5F1B3BF9F04C}"/>
                  </a:ext>
                </a:extLst>
              </p:cNvPr>
              <p:cNvSpPr txBox="1">
                <a:spLocks noRot="1" noChangeAspect="1" noMove="1" noResize="1" noEditPoints="1" noAdjustHandles="1" noChangeArrowheads="1" noChangeShapeType="1" noTextEdit="1"/>
              </p:cNvSpPr>
              <p:nvPr/>
            </p:nvSpPr>
            <p:spPr>
              <a:xfrm>
                <a:off x="2116039" y="3278594"/>
                <a:ext cx="1181990" cy="369332"/>
              </a:xfrm>
              <a:prstGeom prst="rect">
                <a:avLst/>
              </a:prstGeom>
              <a:blipFill>
                <a:blip r:embed="rId6"/>
                <a:stretch>
                  <a:fillRect l="-4639" r="-4124" b="-1833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61DAD44-1BF7-2DA6-A3BC-89A7069ED760}"/>
                  </a:ext>
                </a:extLst>
              </p:cNvPr>
              <p:cNvSpPr txBox="1"/>
              <p:nvPr/>
            </p:nvSpPr>
            <p:spPr>
              <a:xfrm>
                <a:off x="-1213218" y="3968715"/>
                <a:ext cx="724553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836967"/>
                              </a:solidFill>
                              <a:latin typeface="Cambria Math" panose="02040503050406030204" pitchFamily="18" charset="0"/>
                            </a:rPr>
                          </m:ctrlPr>
                        </m:sSubPr>
                        <m:e>
                          <m:r>
                            <a:rPr lang="en-IN" sz="2400" i="1">
                              <a:latin typeface="Cambria Math" panose="02040503050406030204" pitchFamily="18" charset="0"/>
                            </a:rPr>
                            <m:t>𝑃</m:t>
                          </m:r>
                        </m:e>
                        <m:sub>
                          <m:r>
                            <a:rPr lang="en-IN" sz="2400" i="1">
                              <a:latin typeface="Cambria Math" panose="02040503050406030204" pitchFamily="18" charset="0"/>
                            </a:rPr>
                            <m:t>𝑖</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𝑝</m:t>
                          </m:r>
                        </m:e>
                        <m:sub>
                          <m:r>
                            <a:rPr lang="en-IN" sz="2400" i="0">
                              <a:latin typeface="Cambria Math" panose="02040503050406030204" pitchFamily="18" charset="0"/>
                            </a:rPr>
                            <m:t>0</m:t>
                          </m:r>
                        </m:sub>
                      </m:sSub>
                    </m:oMath>
                  </m:oMathPara>
                </a14:m>
                <a:endParaRPr lang="en-IN" sz="2400" dirty="0"/>
              </a:p>
            </p:txBody>
          </p:sp>
        </mc:Choice>
        <mc:Fallback>
          <p:sp>
            <p:nvSpPr>
              <p:cNvPr id="13" name="TextBox 12">
                <a:extLst>
                  <a:ext uri="{FF2B5EF4-FFF2-40B4-BE49-F238E27FC236}">
                    <a16:creationId xmlns:a16="http://schemas.microsoft.com/office/drawing/2014/main" id="{161DAD44-1BF7-2DA6-A3BC-89A7069ED760}"/>
                  </a:ext>
                </a:extLst>
              </p:cNvPr>
              <p:cNvSpPr txBox="1">
                <a:spLocks noRot="1" noChangeAspect="1" noMove="1" noResize="1" noEditPoints="1" noAdjustHandles="1" noChangeArrowheads="1" noChangeShapeType="1" noTextEdit="1"/>
              </p:cNvSpPr>
              <p:nvPr/>
            </p:nvSpPr>
            <p:spPr>
              <a:xfrm>
                <a:off x="-1213218" y="3968715"/>
                <a:ext cx="7245530" cy="461665"/>
              </a:xfrm>
              <a:prstGeom prst="rect">
                <a:avLst/>
              </a:prstGeom>
              <a:blipFill>
                <a:blip r:embed="rId7"/>
                <a:stretch>
                  <a:fillRect b="-13158"/>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FCA8AB4-B0F5-1239-2397-F4AE0EC6E473}"/>
                  </a:ext>
                </a:extLst>
              </p:cNvPr>
              <p:cNvSpPr txBox="1"/>
              <p:nvPr/>
            </p:nvSpPr>
            <p:spPr>
              <a:xfrm>
                <a:off x="1525160" y="3813124"/>
                <a:ext cx="7245530" cy="8368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chemeClr val="tx1"/>
                              </a:solidFill>
                              <a:latin typeface="Cambria Math" panose="02040503050406030204" pitchFamily="18" charset="0"/>
                            </a:rPr>
                          </m:ctrlPr>
                        </m:sSubPr>
                        <m:e>
                          <m:r>
                            <a:rPr lang="en-IN" sz="2400" i="1" smtClean="0">
                              <a:solidFill>
                                <a:schemeClr val="tx1"/>
                              </a:solidFill>
                              <a:latin typeface="Cambria Math" panose="02040503050406030204" pitchFamily="18" charset="0"/>
                            </a:rPr>
                            <m:t>𝑉</m:t>
                          </m:r>
                        </m:e>
                        <m:sub>
                          <m:r>
                            <a:rPr lang="en-IN" sz="2400" i="1" smtClean="0">
                              <a:solidFill>
                                <a:schemeClr val="tx1"/>
                              </a:solidFill>
                              <a:latin typeface="Cambria Math" panose="02040503050406030204" pitchFamily="18" charset="0"/>
                            </a:rPr>
                            <m:t>𝑠</m:t>
                          </m:r>
                        </m:sub>
                      </m:sSub>
                      <m:sSub>
                        <m:sSubPr>
                          <m:ctrlPr>
                            <a:rPr lang="en-IN" sz="2400" i="1" smtClean="0">
                              <a:solidFill>
                                <a:schemeClr val="tx1"/>
                              </a:solidFill>
                              <a:latin typeface="Cambria Math" panose="02040503050406030204" pitchFamily="18" charset="0"/>
                            </a:rPr>
                          </m:ctrlPr>
                        </m:sSubPr>
                        <m:e>
                          <m:r>
                            <a:rPr lang="en-IN" sz="2400" i="1" smtClean="0">
                              <a:solidFill>
                                <a:schemeClr val="tx1"/>
                              </a:solidFill>
                              <a:latin typeface="Cambria Math" panose="02040503050406030204" pitchFamily="18" charset="0"/>
                            </a:rPr>
                            <m:t>𝐼</m:t>
                          </m:r>
                        </m:e>
                        <m:sub>
                          <m:r>
                            <a:rPr lang="en-IN" sz="2400" i="1" smtClean="0">
                              <a:solidFill>
                                <a:schemeClr val="tx1"/>
                              </a:solidFill>
                              <a:latin typeface="Cambria Math" panose="02040503050406030204" pitchFamily="18" charset="0"/>
                            </a:rPr>
                            <m:t>𝑠</m:t>
                          </m:r>
                        </m:sub>
                      </m:sSub>
                      <m:r>
                        <a:rPr lang="en-IN" sz="2400" i="1" smtClean="0">
                          <a:solidFill>
                            <a:schemeClr val="tx1"/>
                          </a:solidFill>
                          <a:latin typeface="Cambria Math" panose="02040503050406030204" pitchFamily="18" charset="0"/>
                        </a:rPr>
                        <m:t>=</m:t>
                      </m:r>
                      <m:f>
                        <m:fPr>
                          <m:ctrlPr>
                            <a:rPr lang="en-IN" sz="2400" i="1" smtClean="0">
                              <a:solidFill>
                                <a:schemeClr val="tx1"/>
                              </a:solidFill>
                              <a:latin typeface="Cambria Math" panose="02040503050406030204" pitchFamily="18" charset="0"/>
                            </a:rPr>
                          </m:ctrlPr>
                        </m:fPr>
                        <m:num>
                          <m:sSubSup>
                            <m:sSubSupPr>
                              <m:ctrlPr>
                                <a:rPr lang="en-IN" sz="2400" i="1" smtClean="0">
                                  <a:solidFill>
                                    <a:schemeClr val="tx1"/>
                                  </a:solidFill>
                                  <a:latin typeface="Cambria Math" panose="02040503050406030204" pitchFamily="18" charset="0"/>
                                </a:rPr>
                              </m:ctrlPr>
                            </m:sSubSupPr>
                            <m:e>
                              <m:r>
                                <a:rPr lang="en-IN" sz="2400" i="1" smtClean="0">
                                  <a:solidFill>
                                    <a:schemeClr val="tx1"/>
                                  </a:solidFill>
                                  <a:latin typeface="Cambria Math" panose="02040503050406030204" pitchFamily="18" charset="0"/>
                                </a:rPr>
                                <m:t>𝑣</m:t>
                              </m:r>
                            </m:e>
                            <m:sub>
                              <m:r>
                                <a:rPr lang="en-IN" sz="2400" i="1" smtClean="0">
                                  <a:solidFill>
                                    <a:schemeClr val="tx1"/>
                                  </a:solidFill>
                                  <a:latin typeface="Cambria Math" panose="02040503050406030204" pitchFamily="18" charset="0"/>
                                </a:rPr>
                                <m:t>0</m:t>
                              </m:r>
                            </m:sub>
                            <m:sup>
                              <m:r>
                                <a:rPr lang="en-IN" sz="2400" i="1" smtClean="0">
                                  <a:solidFill>
                                    <a:schemeClr val="tx1"/>
                                  </a:solidFill>
                                  <a:latin typeface="Cambria Math" panose="02040503050406030204" pitchFamily="18" charset="0"/>
                                </a:rPr>
                                <m:t>2</m:t>
                              </m:r>
                            </m:sup>
                          </m:sSubSup>
                        </m:num>
                        <m:den>
                          <m:r>
                            <a:rPr lang="en-IN" sz="2400" i="1" smtClean="0">
                              <a:solidFill>
                                <a:schemeClr val="tx1"/>
                              </a:solidFill>
                              <a:latin typeface="Cambria Math" panose="02040503050406030204" pitchFamily="18" charset="0"/>
                            </a:rPr>
                            <m:t>𝑅</m:t>
                          </m:r>
                        </m:den>
                      </m:f>
                    </m:oMath>
                  </m:oMathPara>
                </a14:m>
                <a:endParaRPr lang="en-IN" sz="2400" dirty="0"/>
              </a:p>
            </p:txBody>
          </p:sp>
        </mc:Choice>
        <mc:Fallback>
          <p:sp>
            <p:nvSpPr>
              <p:cNvPr id="15" name="TextBox 14">
                <a:extLst>
                  <a:ext uri="{FF2B5EF4-FFF2-40B4-BE49-F238E27FC236}">
                    <a16:creationId xmlns:a16="http://schemas.microsoft.com/office/drawing/2014/main" id="{2FCA8AB4-B0F5-1239-2397-F4AE0EC6E473}"/>
                  </a:ext>
                </a:extLst>
              </p:cNvPr>
              <p:cNvSpPr txBox="1">
                <a:spLocks noRot="1" noChangeAspect="1" noMove="1" noResize="1" noEditPoints="1" noAdjustHandles="1" noChangeArrowheads="1" noChangeShapeType="1" noTextEdit="1"/>
              </p:cNvSpPr>
              <p:nvPr/>
            </p:nvSpPr>
            <p:spPr>
              <a:xfrm>
                <a:off x="1525160" y="3813124"/>
                <a:ext cx="7245530" cy="83683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DB6E9FD-CD0F-430C-D061-01D7C836EB53}"/>
                  </a:ext>
                </a:extLst>
              </p:cNvPr>
              <p:cNvSpPr txBox="1"/>
              <p:nvPr/>
            </p:nvSpPr>
            <p:spPr>
              <a:xfrm>
                <a:off x="0" y="5239938"/>
                <a:ext cx="7245530" cy="8981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chemeClr val="tx1"/>
                              </a:solidFill>
                              <a:latin typeface="Cambria Math" panose="02040503050406030204" pitchFamily="18" charset="0"/>
                            </a:rPr>
                          </m:ctrlPr>
                        </m:sSubPr>
                        <m:e>
                          <m:r>
                            <a:rPr lang="en-IN" sz="2400" i="1" smtClean="0">
                              <a:solidFill>
                                <a:schemeClr val="tx1"/>
                              </a:solidFill>
                              <a:latin typeface="Cambria Math" panose="02040503050406030204" pitchFamily="18" charset="0"/>
                            </a:rPr>
                            <m:t>𝐿</m:t>
                          </m:r>
                        </m:e>
                        <m:sub>
                          <m:r>
                            <a:rPr lang="en-IN" sz="2400" i="1" smtClean="0">
                              <a:solidFill>
                                <a:schemeClr val="tx1"/>
                              </a:solidFill>
                              <a:latin typeface="Cambria Math" panose="02040503050406030204" pitchFamily="18" charset="0"/>
                            </a:rPr>
                            <m:t>𝐶</m:t>
                          </m:r>
                        </m:sub>
                      </m:sSub>
                      <m:r>
                        <a:rPr lang="en-IN" sz="2400" i="1" smtClean="0">
                          <a:solidFill>
                            <a:schemeClr val="tx1"/>
                          </a:solidFill>
                          <a:latin typeface="Cambria Math" panose="02040503050406030204" pitchFamily="18" charset="0"/>
                        </a:rPr>
                        <m:t>=</m:t>
                      </m:r>
                      <m:f>
                        <m:fPr>
                          <m:ctrlPr>
                            <a:rPr lang="en-IN" sz="2400" i="1" smtClean="0">
                              <a:solidFill>
                                <a:schemeClr val="tx1"/>
                              </a:solidFill>
                              <a:latin typeface="Cambria Math" panose="02040503050406030204" pitchFamily="18" charset="0"/>
                            </a:rPr>
                          </m:ctrlPr>
                        </m:fPr>
                        <m:num>
                          <m:sSup>
                            <m:sSupPr>
                              <m:ctrlPr>
                                <a:rPr lang="en-IN" sz="2400" i="1" smtClean="0">
                                  <a:solidFill>
                                    <a:schemeClr val="tx1"/>
                                  </a:solidFill>
                                  <a:latin typeface="Cambria Math" panose="02040503050406030204" pitchFamily="18" charset="0"/>
                                </a:rPr>
                              </m:ctrlPr>
                            </m:sSupPr>
                            <m:e>
                              <m:d>
                                <m:dPr>
                                  <m:ctrlPr>
                                    <a:rPr lang="en-IN" sz="2400" i="1" smtClean="0">
                                      <a:solidFill>
                                        <a:schemeClr val="tx1"/>
                                      </a:solidFill>
                                      <a:latin typeface="Cambria Math" panose="02040503050406030204" pitchFamily="18" charset="0"/>
                                    </a:rPr>
                                  </m:ctrlPr>
                                </m:dPr>
                                <m:e>
                                  <m:r>
                                    <a:rPr lang="en-IN" sz="2400" i="1" smtClean="0">
                                      <a:solidFill>
                                        <a:schemeClr val="tx1"/>
                                      </a:solidFill>
                                      <a:latin typeface="Cambria Math" panose="02040503050406030204" pitchFamily="18" charset="0"/>
                                    </a:rPr>
                                    <m:t>1−</m:t>
                                  </m:r>
                                  <m:r>
                                    <a:rPr lang="en-IN" sz="2400" i="1" smtClean="0">
                                      <a:solidFill>
                                        <a:schemeClr val="tx1"/>
                                      </a:solidFill>
                                      <a:latin typeface="Cambria Math" panose="02040503050406030204" pitchFamily="18" charset="0"/>
                                    </a:rPr>
                                    <m:t>𝐷</m:t>
                                  </m:r>
                                </m:e>
                              </m:d>
                            </m:e>
                            <m:sup>
                              <m:r>
                                <a:rPr lang="en-IN" sz="2400" i="1" smtClean="0">
                                  <a:solidFill>
                                    <a:schemeClr val="tx1"/>
                                  </a:solidFill>
                                  <a:latin typeface="Cambria Math" panose="02040503050406030204" pitchFamily="18" charset="0"/>
                                </a:rPr>
                                <m:t>2</m:t>
                              </m:r>
                            </m:sup>
                          </m:sSup>
                          <m:r>
                            <a:rPr lang="en-IN" sz="2400" i="1" smtClean="0">
                              <a:solidFill>
                                <a:schemeClr val="tx1"/>
                              </a:solidFill>
                              <a:latin typeface="Cambria Math" panose="02040503050406030204" pitchFamily="18" charset="0"/>
                            </a:rPr>
                            <m:t>𝑅</m:t>
                          </m:r>
                        </m:num>
                        <m:den>
                          <m:r>
                            <a:rPr lang="en-IN" sz="2400" i="1" smtClean="0">
                              <a:solidFill>
                                <a:schemeClr val="tx1"/>
                              </a:solidFill>
                              <a:latin typeface="Cambria Math" panose="02040503050406030204" pitchFamily="18" charset="0"/>
                            </a:rPr>
                            <m:t>2</m:t>
                          </m:r>
                          <m:r>
                            <a:rPr lang="en-IN" sz="2400" i="1" smtClean="0">
                              <a:solidFill>
                                <a:schemeClr val="tx1"/>
                              </a:solidFill>
                              <a:latin typeface="Cambria Math" panose="02040503050406030204" pitchFamily="18" charset="0"/>
                            </a:rPr>
                            <m:t>𝑓</m:t>
                          </m:r>
                        </m:den>
                      </m:f>
                    </m:oMath>
                  </m:oMathPara>
                </a14:m>
                <a:endParaRPr lang="en-IN" sz="2400" dirty="0"/>
              </a:p>
            </p:txBody>
          </p:sp>
        </mc:Choice>
        <mc:Fallback>
          <p:sp>
            <p:nvSpPr>
              <p:cNvPr id="17" name="TextBox 16">
                <a:extLst>
                  <a:ext uri="{FF2B5EF4-FFF2-40B4-BE49-F238E27FC236}">
                    <a16:creationId xmlns:a16="http://schemas.microsoft.com/office/drawing/2014/main" id="{5DB6E9FD-CD0F-430C-D061-01D7C836EB53}"/>
                  </a:ext>
                </a:extLst>
              </p:cNvPr>
              <p:cNvSpPr txBox="1">
                <a:spLocks noRot="1" noChangeAspect="1" noMove="1" noResize="1" noEditPoints="1" noAdjustHandles="1" noChangeArrowheads="1" noChangeShapeType="1" noTextEdit="1"/>
              </p:cNvSpPr>
              <p:nvPr/>
            </p:nvSpPr>
            <p:spPr>
              <a:xfrm>
                <a:off x="0" y="5239938"/>
                <a:ext cx="7245530" cy="898195"/>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FE9F3AA-F045-5C7F-271E-CE36223C8AFD}"/>
                  </a:ext>
                </a:extLst>
              </p:cNvPr>
              <p:cNvSpPr txBox="1"/>
              <p:nvPr/>
            </p:nvSpPr>
            <p:spPr>
              <a:xfrm>
                <a:off x="984269" y="2529217"/>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18" name="TextBox 17">
                <a:extLst>
                  <a:ext uri="{FF2B5EF4-FFF2-40B4-BE49-F238E27FC236}">
                    <a16:creationId xmlns:a16="http://schemas.microsoft.com/office/drawing/2014/main" id="{1FE9F3AA-F045-5C7F-271E-CE36223C8AFD}"/>
                  </a:ext>
                </a:extLst>
              </p:cNvPr>
              <p:cNvSpPr txBox="1">
                <a:spLocks noRot="1" noChangeAspect="1" noMove="1" noResize="1" noEditPoints="1" noAdjustHandles="1" noChangeArrowheads="1" noChangeShapeType="1" noTextEdit="1"/>
              </p:cNvSpPr>
              <p:nvPr/>
            </p:nvSpPr>
            <p:spPr>
              <a:xfrm>
                <a:off x="984269" y="2529217"/>
                <a:ext cx="269304" cy="276999"/>
              </a:xfrm>
              <a:prstGeom prst="rect">
                <a:avLst/>
              </a:prstGeom>
              <a:blipFill>
                <a:blip r:embed="rId10"/>
                <a:stretch>
                  <a:fillRect l="-11111" r="-11111"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C9ACA9C-90EC-9613-37C6-E69458E2F29C}"/>
                  </a:ext>
                </a:extLst>
              </p:cNvPr>
              <p:cNvSpPr txBox="1"/>
              <p:nvPr/>
            </p:nvSpPr>
            <p:spPr>
              <a:xfrm>
                <a:off x="984269" y="3192962"/>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19" name="TextBox 18">
                <a:extLst>
                  <a:ext uri="{FF2B5EF4-FFF2-40B4-BE49-F238E27FC236}">
                    <a16:creationId xmlns:a16="http://schemas.microsoft.com/office/drawing/2014/main" id="{5C9ACA9C-90EC-9613-37C6-E69458E2F29C}"/>
                  </a:ext>
                </a:extLst>
              </p:cNvPr>
              <p:cNvSpPr txBox="1">
                <a:spLocks noRot="1" noChangeAspect="1" noMove="1" noResize="1" noEditPoints="1" noAdjustHandles="1" noChangeArrowheads="1" noChangeShapeType="1" noTextEdit="1"/>
              </p:cNvSpPr>
              <p:nvPr/>
            </p:nvSpPr>
            <p:spPr>
              <a:xfrm>
                <a:off x="984269" y="3192962"/>
                <a:ext cx="269304" cy="276999"/>
              </a:xfrm>
              <a:prstGeom prst="rect">
                <a:avLst/>
              </a:prstGeom>
              <a:blipFill>
                <a:blip r:embed="rId11"/>
                <a:stretch>
                  <a:fillRect l="-11111" r="-11111"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8B4DB86-154A-CA67-EAD8-11C7A85E5511}"/>
                  </a:ext>
                </a:extLst>
              </p:cNvPr>
              <p:cNvSpPr txBox="1"/>
              <p:nvPr/>
            </p:nvSpPr>
            <p:spPr>
              <a:xfrm>
                <a:off x="3732014" y="2555697"/>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0" name="TextBox 19">
                <a:extLst>
                  <a:ext uri="{FF2B5EF4-FFF2-40B4-BE49-F238E27FC236}">
                    <a16:creationId xmlns:a16="http://schemas.microsoft.com/office/drawing/2014/main" id="{38B4DB86-154A-CA67-EAD8-11C7A85E5511}"/>
                  </a:ext>
                </a:extLst>
              </p:cNvPr>
              <p:cNvSpPr txBox="1">
                <a:spLocks noRot="1" noChangeAspect="1" noMove="1" noResize="1" noEditPoints="1" noAdjustHandles="1" noChangeArrowheads="1" noChangeShapeType="1" noTextEdit="1"/>
              </p:cNvSpPr>
              <p:nvPr/>
            </p:nvSpPr>
            <p:spPr>
              <a:xfrm>
                <a:off x="3732014" y="2555697"/>
                <a:ext cx="269304" cy="276999"/>
              </a:xfrm>
              <a:prstGeom prst="rect">
                <a:avLst/>
              </a:prstGeom>
              <a:blipFill>
                <a:blip r:embed="rId12"/>
                <a:stretch>
                  <a:fillRect l="-11364" r="-13636" b="-217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511E5E31-F93D-C458-12B8-70A6325C10F1}"/>
                  </a:ext>
                </a:extLst>
              </p:cNvPr>
              <p:cNvSpPr txBox="1"/>
              <p:nvPr/>
            </p:nvSpPr>
            <p:spPr>
              <a:xfrm>
                <a:off x="880757" y="3974752"/>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1" name="TextBox 20">
                <a:extLst>
                  <a:ext uri="{FF2B5EF4-FFF2-40B4-BE49-F238E27FC236}">
                    <a16:creationId xmlns:a16="http://schemas.microsoft.com/office/drawing/2014/main" id="{511E5E31-F93D-C458-12B8-70A6325C10F1}"/>
                  </a:ext>
                </a:extLst>
              </p:cNvPr>
              <p:cNvSpPr txBox="1">
                <a:spLocks noRot="1" noChangeAspect="1" noMove="1" noResize="1" noEditPoints="1" noAdjustHandles="1" noChangeArrowheads="1" noChangeShapeType="1" noTextEdit="1"/>
              </p:cNvSpPr>
              <p:nvPr/>
            </p:nvSpPr>
            <p:spPr>
              <a:xfrm>
                <a:off x="880757" y="3974752"/>
                <a:ext cx="269304" cy="276999"/>
              </a:xfrm>
              <a:prstGeom prst="rect">
                <a:avLst/>
              </a:prstGeom>
              <a:blipFill>
                <a:blip r:embed="rId13"/>
                <a:stretch>
                  <a:fillRect l="-11111" r="-11111"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B4F665AC-F2FB-F9BE-7489-E7BEB35F029A}"/>
                  </a:ext>
                </a:extLst>
              </p:cNvPr>
              <p:cNvSpPr txBox="1"/>
              <p:nvPr/>
            </p:nvSpPr>
            <p:spPr>
              <a:xfrm>
                <a:off x="3673440" y="4082818"/>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2" name="TextBox 21">
                <a:extLst>
                  <a:ext uri="{FF2B5EF4-FFF2-40B4-BE49-F238E27FC236}">
                    <a16:creationId xmlns:a16="http://schemas.microsoft.com/office/drawing/2014/main" id="{B4F665AC-F2FB-F9BE-7489-E7BEB35F029A}"/>
                  </a:ext>
                </a:extLst>
              </p:cNvPr>
              <p:cNvSpPr txBox="1">
                <a:spLocks noRot="1" noChangeAspect="1" noMove="1" noResize="1" noEditPoints="1" noAdjustHandles="1" noChangeArrowheads="1" noChangeShapeType="1" noTextEdit="1"/>
              </p:cNvSpPr>
              <p:nvPr/>
            </p:nvSpPr>
            <p:spPr>
              <a:xfrm>
                <a:off x="3673440" y="4082818"/>
                <a:ext cx="269304" cy="276999"/>
              </a:xfrm>
              <a:prstGeom prst="rect">
                <a:avLst/>
              </a:prstGeom>
              <a:blipFill>
                <a:blip r:embed="rId14"/>
                <a:stretch>
                  <a:fillRect l="-11364" r="-13636"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14507AEC-D713-1235-E2B4-6C9AED9E1B6A}"/>
                  </a:ext>
                </a:extLst>
              </p:cNvPr>
              <p:cNvSpPr txBox="1"/>
              <p:nvPr/>
            </p:nvSpPr>
            <p:spPr>
              <a:xfrm>
                <a:off x="1846735" y="5592879"/>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3" name="TextBox 22">
                <a:extLst>
                  <a:ext uri="{FF2B5EF4-FFF2-40B4-BE49-F238E27FC236}">
                    <a16:creationId xmlns:a16="http://schemas.microsoft.com/office/drawing/2014/main" id="{14507AEC-D713-1235-E2B4-6C9AED9E1B6A}"/>
                  </a:ext>
                </a:extLst>
              </p:cNvPr>
              <p:cNvSpPr txBox="1">
                <a:spLocks noRot="1" noChangeAspect="1" noMove="1" noResize="1" noEditPoints="1" noAdjustHandles="1" noChangeArrowheads="1" noChangeShapeType="1" noTextEdit="1"/>
              </p:cNvSpPr>
              <p:nvPr/>
            </p:nvSpPr>
            <p:spPr>
              <a:xfrm>
                <a:off x="1846735" y="5592879"/>
                <a:ext cx="269304" cy="276999"/>
              </a:xfrm>
              <a:prstGeom prst="rect">
                <a:avLst/>
              </a:prstGeom>
              <a:blipFill>
                <a:blip r:embed="rId15"/>
                <a:stretch>
                  <a:fillRect l="-11364" r="-13636" b="-2174"/>
                </a:stretch>
              </a:blipFill>
            </p:spPr>
            <p:txBody>
              <a:bodyPr/>
              <a:lstStyle/>
              <a:p>
                <a:r>
                  <a:rPr lang="en-IN">
                    <a:noFill/>
                  </a:rPr>
                  <a:t> </a:t>
                </a:r>
              </a:p>
            </p:txBody>
          </p:sp>
        </mc:Fallback>
      </mc:AlternateContent>
    </p:spTree>
    <p:extLst>
      <p:ext uri="{BB962C8B-B14F-4D97-AF65-F5344CB8AC3E}">
        <p14:creationId xmlns:p14="http://schemas.microsoft.com/office/powerpoint/2010/main" val="1880250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AB787-41DB-EB17-19E9-D3B5EBCF228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2525589-BD56-9D3E-5D33-A60425049765}"/>
              </a:ext>
            </a:extLst>
          </p:cNvPr>
          <p:cNvSpPr txBox="1"/>
          <p:nvPr/>
        </p:nvSpPr>
        <p:spPr>
          <a:xfrm>
            <a:off x="557866" y="431844"/>
            <a:ext cx="6098796" cy="461665"/>
          </a:xfrm>
          <a:prstGeom prst="rect">
            <a:avLst/>
          </a:prstGeom>
          <a:noFill/>
        </p:spPr>
        <p:txBody>
          <a:bodyPr wrap="square">
            <a:spAutoFit/>
          </a:bodyPr>
          <a:lstStyle/>
          <a:p>
            <a:r>
              <a:rPr lang="en-IN" sz="2400" b="1" dirty="0"/>
              <a:t>Analysis of DC series Motor-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6B510EB-4C3F-52F8-3EAC-D4835EA9EC36}"/>
                  </a:ext>
                </a:extLst>
              </p:cNvPr>
              <p:cNvSpPr txBox="1"/>
              <p:nvPr/>
            </p:nvSpPr>
            <p:spPr>
              <a:xfrm>
                <a:off x="1149532" y="1757492"/>
                <a:ext cx="1045991"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400" smtClean="0">
                              <a:solidFill>
                                <a:srgbClr val="836967"/>
                              </a:solidFill>
                              <a:latin typeface="Cambria Math" panose="02040503050406030204" pitchFamily="18" charset="0"/>
                            </a:rPr>
                          </m:ctrlPr>
                        </m:sSubPr>
                        <m:e>
                          <m:r>
                            <a:rPr lang="en-IN" sz="2400" i="1">
                              <a:latin typeface="Cambria Math" panose="02040503050406030204" pitchFamily="18" charset="0"/>
                            </a:rPr>
                            <m:t>𝐸</m:t>
                          </m:r>
                        </m:e>
                        <m:sub>
                          <m:r>
                            <a:rPr lang="en-IN" sz="2400" i="1">
                              <a:latin typeface="Cambria Math" panose="02040503050406030204" pitchFamily="18" charset="0"/>
                            </a:rPr>
                            <m:t>𝑏</m:t>
                          </m:r>
                        </m:sub>
                      </m:sSub>
                      <m:r>
                        <a:rPr lang="en-IN" sz="2400" i="1">
                          <a:latin typeface="Cambria Math" panose="02040503050406030204" pitchFamily="18" charset="0"/>
                        </a:rPr>
                        <m:t>𝛼𝜔𝜙</m:t>
                      </m:r>
                    </m:oMath>
                  </m:oMathPara>
                </a14:m>
                <a:endParaRPr lang="en-IN" sz="2400" dirty="0"/>
              </a:p>
            </p:txBody>
          </p:sp>
        </mc:Choice>
        <mc:Fallback>
          <p:sp>
            <p:nvSpPr>
              <p:cNvPr id="4" name="TextBox 3">
                <a:extLst>
                  <a:ext uri="{FF2B5EF4-FFF2-40B4-BE49-F238E27FC236}">
                    <a16:creationId xmlns:a16="http://schemas.microsoft.com/office/drawing/2014/main" id="{C6B510EB-4C3F-52F8-3EAC-D4835EA9EC36}"/>
                  </a:ext>
                </a:extLst>
              </p:cNvPr>
              <p:cNvSpPr txBox="1">
                <a:spLocks noRot="1" noChangeAspect="1" noMove="1" noResize="1" noEditPoints="1" noAdjustHandles="1" noChangeArrowheads="1" noChangeShapeType="1" noTextEdit="1"/>
              </p:cNvSpPr>
              <p:nvPr/>
            </p:nvSpPr>
            <p:spPr>
              <a:xfrm>
                <a:off x="1149532" y="1757492"/>
                <a:ext cx="1045991" cy="369332"/>
              </a:xfrm>
              <a:prstGeom prst="rect">
                <a:avLst/>
              </a:prstGeom>
              <a:blipFill>
                <a:blip r:embed="rId2"/>
                <a:stretch>
                  <a:fillRect l="-5848" r="-8187" b="-36066"/>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1889C93F-1A8B-912E-F818-44A2873142A7}"/>
              </a:ext>
            </a:extLst>
          </p:cNvPr>
          <p:cNvSpPr txBox="1"/>
          <p:nvPr/>
        </p:nvSpPr>
        <p:spPr>
          <a:xfrm>
            <a:off x="3111137" y="1814561"/>
            <a:ext cx="6727370" cy="369332"/>
          </a:xfrm>
          <a:prstGeom prst="rect">
            <a:avLst/>
          </a:prstGeom>
          <a:noFill/>
        </p:spPr>
        <p:txBody>
          <a:bodyPr wrap="square">
            <a:spAutoFit/>
          </a:bodyPr>
          <a:lstStyle/>
          <a:p>
            <a:r>
              <a:rPr lang="en-IN" sz="1800" b="1" dirty="0"/>
              <a:t>(Back-Emf equation)</a:t>
            </a:r>
            <a:endParaRPr lang="en-IN"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A3F8C2B-BA15-65B7-5AC5-0D87379EE43C}"/>
                  </a:ext>
                </a:extLst>
              </p:cNvPr>
              <p:cNvSpPr txBox="1"/>
              <p:nvPr/>
            </p:nvSpPr>
            <p:spPr>
              <a:xfrm>
                <a:off x="1121357" y="3152001"/>
                <a:ext cx="2075825"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IN" sz="2400" smtClean="0">
                              <a:solidFill>
                                <a:srgbClr val="836967"/>
                              </a:solidFill>
                              <a:latin typeface="Cambria Math" panose="02040503050406030204" pitchFamily="18" charset="0"/>
                            </a:rPr>
                          </m:ctrlPr>
                        </m:sSubPr>
                        <m:e>
                          <m:r>
                            <a:rPr lang="en-IN" sz="2400" i="1">
                              <a:latin typeface="Cambria Math" panose="02040503050406030204" pitchFamily="18" charset="0"/>
                            </a:rPr>
                            <m:t>𝑉</m:t>
                          </m:r>
                        </m:e>
                        <m:sub>
                          <m:r>
                            <a:rPr lang="en-IN" sz="2400" i="1">
                              <a:latin typeface="Cambria Math" panose="02040503050406030204" pitchFamily="18" charset="0"/>
                            </a:rPr>
                            <m:t>𝑎</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𝐼</m:t>
                          </m:r>
                        </m:e>
                        <m:sub>
                          <m:r>
                            <a:rPr lang="en-IN" sz="2400" i="1">
                              <a:latin typeface="Cambria Math" panose="02040503050406030204" pitchFamily="18" charset="0"/>
                            </a:rPr>
                            <m:t>𝑎</m:t>
                          </m:r>
                        </m:sub>
                      </m:sSub>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𝑅</m:t>
                          </m:r>
                        </m:e>
                        <m:sub>
                          <m:r>
                            <a:rPr lang="en-IN" sz="2400" i="1">
                              <a:latin typeface="Cambria Math" panose="02040503050406030204" pitchFamily="18" charset="0"/>
                            </a:rPr>
                            <m:t>𝑎</m:t>
                          </m:r>
                        </m:sub>
                      </m:sSub>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𝐸</m:t>
                          </m:r>
                        </m:e>
                        <m:sub>
                          <m:r>
                            <a:rPr lang="en-IN" sz="2400" i="1">
                              <a:latin typeface="Cambria Math" panose="02040503050406030204" pitchFamily="18" charset="0"/>
                            </a:rPr>
                            <m:t>𝑏</m:t>
                          </m:r>
                        </m:sub>
                      </m:sSub>
                    </m:oMath>
                  </m:oMathPara>
                </a14:m>
                <a:endParaRPr lang="en-IN" sz="2400" dirty="0"/>
              </a:p>
            </p:txBody>
          </p:sp>
        </mc:Choice>
        <mc:Fallback>
          <p:sp>
            <p:nvSpPr>
              <p:cNvPr id="9" name="TextBox 8">
                <a:extLst>
                  <a:ext uri="{FF2B5EF4-FFF2-40B4-BE49-F238E27FC236}">
                    <a16:creationId xmlns:a16="http://schemas.microsoft.com/office/drawing/2014/main" id="{2A3F8C2B-BA15-65B7-5AC5-0D87379EE43C}"/>
                  </a:ext>
                </a:extLst>
              </p:cNvPr>
              <p:cNvSpPr txBox="1">
                <a:spLocks noRot="1" noChangeAspect="1" noMove="1" noResize="1" noEditPoints="1" noAdjustHandles="1" noChangeArrowheads="1" noChangeShapeType="1" noTextEdit="1"/>
              </p:cNvSpPr>
              <p:nvPr/>
            </p:nvSpPr>
            <p:spPr>
              <a:xfrm>
                <a:off x="1121357" y="3152001"/>
                <a:ext cx="2075825" cy="369332"/>
              </a:xfrm>
              <a:prstGeom prst="rect">
                <a:avLst/>
              </a:prstGeom>
              <a:blipFill>
                <a:blip r:embed="rId3"/>
                <a:stretch>
                  <a:fillRect l="-2647" r="-294" b="-18033"/>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8CF7D918-C150-7E70-EE76-6E66FFE941CC}"/>
              </a:ext>
            </a:extLst>
          </p:cNvPr>
          <p:cNvSpPr txBox="1"/>
          <p:nvPr/>
        </p:nvSpPr>
        <p:spPr>
          <a:xfrm>
            <a:off x="3344233" y="2465920"/>
            <a:ext cx="6918960" cy="369332"/>
          </a:xfrm>
          <a:prstGeom prst="rect">
            <a:avLst/>
          </a:prstGeom>
          <a:noFill/>
        </p:spPr>
        <p:txBody>
          <a:bodyPr wrap="square">
            <a:spAutoFit/>
          </a:bodyPr>
          <a:lstStyle/>
          <a:p>
            <a:r>
              <a:rPr lang="en-IN" sz="1800" b="1" dirty="0"/>
              <a:t>(torque equation)</a:t>
            </a:r>
            <a:endParaRPr lang="en-IN" dirty="0"/>
          </a:p>
        </p:txBody>
      </p:sp>
      <p:sp>
        <p:nvSpPr>
          <p:cNvPr id="16" name="TextBox 15">
            <a:extLst>
              <a:ext uri="{FF2B5EF4-FFF2-40B4-BE49-F238E27FC236}">
                <a16:creationId xmlns:a16="http://schemas.microsoft.com/office/drawing/2014/main" id="{8732E1C7-BA2F-9799-BEEB-3D8E2C1915AA}"/>
              </a:ext>
            </a:extLst>
          </p:cNvPr>
          <p:cNvSpPr txBox="1"/>
          <p:nvPr/>
        </p:nvSpPr>
        <p:spPr>
          <a:xfrm>
            <a:off x="3528108" y="3179577"/>
            <a:ext cx="6918960" cy="369332"/>
          </a:xfrm>
          <a:prstGeom prst="rect">
            <a:avLst/>
          </a:prstGeom>
          <a:noFill/>
        </p:spPr>
        <p:txBody>
          <a:bodyPr wrap="square">
            <a:spAutoFit/>
          </a:bodyPr>
          <a:lstStyle/>
          <a:p>
            <a:r>
              <a:rPr lang="en-IN" sz="1800" b="1" dirty="0"/>
              <a:t>(KVL equation)</a:t>
            </a:r>
            <a:endParaRPr lang="en-IN" dirty="0"/>
          </a:p>
        </p:txBody>
      </p:sp>
      <p:sp>
        <p:nvSpPr>
          <p:cNvPr id="18" name="TextBox 17">
            <a:extLst>
              <a:ext uri="{FF2B5EF4-FFF2-40B4-BE49-F238E27FC236}">
                <a16:creationId xmlns:a16="http://schemas.microsoft.com/office/drawing/2014/main" id="{E8333007-B751-089D-3898-D4F8AFB98753}"/>
              </a:ext>
            </a:extLst>
          </p:cNvPr>
          <p:cNvSpPr txBox="1"/>
          <p:nvPr/>
        </p:nvSpPr>
        <p:spPr>
          <a:xfrm>
            <a:off x="852449" y="3791825"/>
            <a:ext cx="6918960" cy="369332"/>
          </a:xfrm>
          <a:prstGeom prst="rect">
            <a:avLst/>
          </a:prstGeom>
          <a:noFill/>
        </p:spPr>
        <p:txBody>
          <a:bodyPr wrap="square">
            <a:spAutoFit/>
          </a:bodyPr>
          <a:lstStyle/>
          <a:p>
            <a:r>
              <a:rPr lang="en-IN" dirty="0"/>
              <a:t>Combining all these equations we get , </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D93CD3AD-9E52-FCC0-9DB1-4D7959D02299}"/>
                  </a:ext>
                </a:extLst>
              </p:cNvPr>
              <p:cNvSpPr txBox="1"/>
              <p:nvPr/>
            </p:nvSpPr>
            <p:spPr>
              <a:xfrm>
                <a:off x="738052" y="1817739"/>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0" name="TextBox 19">
                <a:extLst>
                  <a:ext uri="{FF2B5EF4-FFF2-40B4-BE49-F238E27FC236}">
                    <a16:creationId xmlns:a16="http://schemas.microsoft.com/office/drawing/2014/main" id="{D93CD3AD-9E52-FCC0-9DB1-4D7959D02299}"/>
                  </a:ext>
                </a:extLst>
              </p:cNvPr>
              <p:cNvSpPr txBox="1">
                <a:spLocks noRot="1" noChangeAspect="1" noMove="1" noResize="1" noEditPoints="1" noAdjustHandles="1" noChangeArrowheads="1" noChangeShapeType="1" noTextEdit="1"/>
              </p:cNvSpPr>
              <p:nvPr/>
            </p:nvSpPr>
            <p:spPr>
              <a:xfrm>
                <a:off x="738052" y="1817739"/>
                <a:ext cx="269304" cy="276999"/>
              </a:xfrm>
              <a:prstGeom prst="rect">
                <a:avLst/>
              </a:prstGeom>
              <a:blipFill>
                <a:blip r:embed="rId4"/>
                <a:stretch>
                  <a:fillRect l="-11364" r="-13636" b="-217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DDD011E1-D786-2030-6ECA-4C7C6B7A3B7E}"/>
                  </a:ext>
                </a:extLst>
              </p:cNvPr>
              <p:cNvSpPr txBox="1"/>
              <p:nvPr/>
            </p:nvSpPr>
            <p:spPr>
              <a:xfrm>
                <a:off x="738052" y="1156223"/>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1" name="TextBox 20">
                <a:extLst>
                  <a:ext uri="{FF2B5EF4-FFF2-40B4-BE49-F238E27FC236}">
                    <a16:creationId xmlns:a16="http://schemas.microsoft.com/office/drawing/2014/main" id="{DDD011E1-D786-2030-6ECA-4C7C6B7A3B7E}"/>
                  </a:ext>
                </a:extLst>
              </p:cNvPr>
              <p:cNvSpPr txBox="1">
                <a:spLocks noRot="1" noChangeAspect="1" noMove="1" noResize="1" noEditPoints="1" noAdjustHandles="1" noChangeArrowheads="1" noChangeShapeType="1" noTextEdit="1"/>
              </p:cNvSpPr>
              <p:nvPr/>
            </p:nvSpPr>
            <p:spPr>
              <a:xfrm>
                <a:off x="738052" y="1156223"/>
                <a:ext cx="269304" cy="276999"/>
              </a:xfrm>
              <a:prstGeom prst="rect">
                <a:avLst/>
              </a:prstGeom>
              <a:blipFill>
                <a:blip r:embed="rId5"/>
                <a:stretch>
                  <a:fillRect l="-11364" r="-13636"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6AB87A03-B72E-669A-4576-63FA216A3B34}"/>
                  </a:ext>
                </a:extLst>
              </p:cNvPr>
              <p:cNvSpPr txBox="1"/>
              <p:nvPr/>
            </p:nvSpPr>
            <p:spPr>
              <a:xfrm>
                <a:off x="717797" y="2465920"/>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3" name="TextBox 22">
                <a:extLst>
                  <a:ext uri="{FF2B5EF4-FFF2-40B4-BE49-F238E27FC236}">
                    <a16:creationId xmlns:a16="http://schemas.microsoft.com/office/drawing/2014/main" id="{6AB87A03-B72E-669A-4576-63FA216A3B34}"/>
                  </a:ext>
                </a:extLst>
              </p:cNvPr>
              <p:cNvSpPr txBox="1">
                <a:spLocks noRot="1" noChangeAspect="1" noMove="1" noResize="1" noEditPoints="1" noAdjustHandles="1" noChangeArrowheads="1" noChangeShapeType="1" noTextEdit="1"/>
              </p:cNvSpPr>
              <p:nvPr/>
            </p:nvSpPr>
            <p:spPr>
              <a:xfrm>
                <a:off x="717797" y="2465920"/>
                <a:ext cx="269304" cy="276999"/>
              </a:xfrm>
              <a:prstGeom prst="rect">
                <a:avLst/>
              </a:prstGeom>
              <a:blipFill>
                <a:blip r:embed="rId6"/>
                <a:stretch>
                  <a:fillRect l="-11364" r="-13636"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11A07DD-2113-D0C0-814B-E23B27C85090}"/>
                  </a:ext>
                </a:extLst>
              </p:cNvPr>
              <p:cNvSpPr txBox="1"/>
              <p:nvPr/>
            </p:nvSpPr>
            <p:spPr>
              <a:xfrm>
                <a:off x="676264" y="3152001"/>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5" name="TextBox 24">
                <a:extLst>
                  <a:ext uri="{FF2B5EF4-FFF2-40B4-BE49-F238E27FC236}">
                    <a16:creationId xmlns:a16="http://schemas.microsoft.com/office/drawing/2014/main" id="{511A07DD-2113-D0C0-814B-E23B27C85090}"/>
                  </a:ext>
                </a:extLst>
              </p:cNvPr>
              <p:cNvSpPr txBox="1">
                <a:spLocks noRot="1" noChangeAspect="1" noMove="1" noResize="1" noEditPoints="1" noAdjustHandles="1" noChangeArrowheads="1" noChangeShapeType="1" noTextEdit="1"/>
              </p:cNvSpPr>
              <p:nvPr/>
            </p:nvSpPr>
            <p:spPr>
              <a:xfrm>
                <a:off x="676264" y="3152001"/>
                <a:ext cx="269304" cy="276999"/>
              </a:xfrm>
              <a:prstGeom prst="rect">
                <a:avLst/>
              </a:prstGeom>
              <a:blipFill>
                <a:blip r:embed="rId7"/>
                <a:stretch>
                  <a:fillRect l="-11364" r="-13636" b="-217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E210C4B5-6720-0EBF-6D78-F6F71BCD2800}"/>
                  </a:ext>
                </a:extLst>
              </p:cNvPr>
              <p:cNvSpPr txBox="1"/>
              <p:nvPr/>
            </p:nvSpPr>
            <p:spPr>
              <a:xfrm>
                <a:off x="613127" y="4661190"/>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26" name="TextBox 25">
                <a:extLst>
                  <a:ext uri="{FF2B5EF4-FFF2-40B4-BE49-F238E27FC236}">
                    <a16:creationId xmlns:a16="http://schemas.microsoft.com/office/drawing/2014/main" id="{E210C4B5-6720-0EBF-6D78-F6F71BCD2800}"/>
                  </a:ext>
                </a:extLst>
              </p:cNvPr>
              <p:cNvSpPr txBox="1">
                <a:spLocks noRot="1" noChangeAspect="1" noMove="1" noResize="1" noEditPoints="1" noAdjustHandles="1" noChangeArrowheads="1" noChangeShapeType="1" noTextEdit="1"/>
              </p:cNvSpPr>
              <p:nvPr/>
            </p:nvSpPr>
            <p:spPr>
              <a:xfrm>
                <a:off x="613127" y="4661190"/>
                <a:ext cx="269304" cy="276999"/>
              </a:xfrm>
              <a:prstGeom prst="rect">
                <a:avLst/>
              </a:prstGeom>
              <a:blipFill>
                <a:blip r:embed="rId8"/>
                <a:stretch>
                  <a:fillRect l="-11364" r="-13636"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657BD431-6572-65A5-66DB-5485CF5134EE}"/>
                  </a:ext>
                </a:extLst>
              </p:cNvPr>
              <p:cNvSpPr txBox="1"/>
              <p:nvPr/>
            </p:nvSpPr>
            <p:spPr>
              <a:xfrm>
                <a:off x="1149532" y="1075384"/>
                <a:ext cx="78335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𝜙𝛼</m:t>
                      </m:r>
                      <m:r>
                        <a:rPr lang="en-IN" sz="2400" i="1" smtClean="0">
                          <a:latin typeface="Cambria Math" panose="02040503050406030204" pitchFamily="18" charset="0"/>
                        </a:rPr>
                        <m:t>𝐼𝑎</m:t>
                      </m:r>
                    </m:oMath>
                  </m:oMathPara>
                </a14:m>
                <a:endParaRPr lang="en-IN" sz="2400" dirty="0"/>
              </a:p>
            </p:txBody>
          </p:sp>
        </mc:Choice>
        <mc:Fallback>
          <p:sp>
            <p:nvSpPr>
              <p:cNvPr id="27" name="TextBox 26">
                <a:extLst>
                  <a:ext uri="{FF2B5EF4-FFF2-40B4-BE49-F238E27FC236}">
                    <a16:creationId xmlns:a16="http://schemas.microsoft.com/office/drawing/2014/main" id="{657BD431-6572-65A5-66DB-5485CF5134EE}"/>
                  </a:ext>
                </a:extLst>
              </p:cNvPr>
              <p:cNvSpPr txBox="1">
                <a:spLocks noRot="1" noChangeAspect="1" noMove="1" noResize="1" noEditPoints="1" noAdjustHandles="1" noChangeArrowheads="1" noChangeShapeType="1" noTextEdit="1"/>
              </p:cNvSpPr>
              <p:nvPr/>
            </p:nvSpPr>
            <p:spPr>
              <a:xfrm>
                <a:off x="1149532" y="1075384"/>
                <a:ext cx="783356" cy="369332"/>
              </a:xfrm>
              <a:prstGeom prst="rect">
                <a:avLst/>
              </a:prstGeom>
              <a:blipFill>
                <a:blip r:embed="rId9"/>
                <a:stretch>
                  <a:fillRect l="-11719" r="-10938" b="-3606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97122809-59D4-760B-9626-A0E98C47BB63}"/>
                  </a:ext>
                </a:extLst>
              </p:cNvPr>
              <p:cNvSpPr txBox="1"/>
              <p:nvPr/>
            </p:nvSpPr>
            <p:spPr>
              <a:xfrm>
                <a:off x="1190079" y="2428264"/>
                <a:ext cx="738728"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𝑇</m:t>
                      </m:r>
                      <m:r>
                        <a:rPr lang="en-IN" sz="2400" i="1" smtClean="0">
                          <a:latin typeface="Cambria Math" panose="02040503050406030204" pitchFamily="18" charset="0"/>
                        </a:rPr>
                        <m:t>𝛼</m:t>
                      </m:r>
                      <m:sSubSup>
                        <m:sSubSupPr>
                          <m:ctrlPr>
                            <a:rPr lang="en-IN" sz="2400" i="1">
                              <a:solidFill>
                                <a:srgbClr val="836967"/>
                              </a:solidFill>
                              <a:latin typeface="Cambria Math" panose="02040503050406030204" pitchFamily="18" charset="0"/>
                            </a:rPr>
                          </m:ctrlPr>
                        </m:sSubSupPr>
                        <m:e>
                          <m:r>
                            <a:rPr lang="en-IN" sz="2400" i="1">
                              <a:latin typeface="Cambria Math" panose="02040503050406030204" pitchFamily="18" charset="0"/>
                            </a:rPr>
                            <m:t>𝐼</m:t>
                          </m:r>
                        </m:e>
                        <m:sub>
                          <m:r>
                            <a:rPr lang="en-IN" sz="2400" i="1">
                              <a:latin typeface="Cambria Math" panose="02040503050406030204" pitchFamily="18" charset="0"/>
                            </a:rPr>
                            <m:t>𝑎</m:t>
                          </m:r>
                        </m:sub>
                        <m:sup>
                          <m:r>
                            <a:rPr lang="en-IN" sz="2400" i="0">
                              <a:latin typeface="Cambria Math" panose="02040503050406030204" pitchFamily="18" charset="0"/>
                            </a:rPr>
                            <m:t>2</m:t>
                          </m:r>
                        </m:sup>
                      </m:sSubSup>
                    </m:oMath>
                  </m:oMathPara>
                </a14:m>
                <a:endParaRPr lang="en-IN" sz="2400" dirty="0"/>
              </a:p>
            </p:txBody>
          </p:sp>
        </mc:Choice>
        <mc:Fallback>
          <p:sp>
            <p:nvSpPr>
              <p:cNvPr id="28" name="TextBox 27">
                <a:extLst>
                  <a:ext uri="{FF2B5EF4-FFF2-40B4-BE49-F238E27FC236}">
                    <a16:creationId xmlns:a16="http://schemas.microsoft.com/office/drawing/2014/main" id="{97122809-59D4-760B-9626-A0E98C47BB63}"/>
                  </a:ext>
                </a:extLst>
              </p:cNvPr>
              <p:cNvSpPr txBox="1">
                <a:spLocks noRot="1" noChangeAspect="1" noMove="1" noResize="1" noEditPoints="1" noAdjustHandles="1" noChangeArrowheads="1" noChangeShapeType="1" noTextEdit="1"/>
              </p:cNvSpPr>
              <p:nvPr/>
            </p:nvSpPr>
            <p:spPr>
              <a:xfrm>
                <a:off x="1190079" y="2428264"/>
                <a:ext cx="738728" cy="369332"/>
              </a:xfrm>
              <a:prstGeom prst="rect">
                <a:avLst/>
              </a:prstGeom>
              <a:blipFill>
                <a:blip r:embed="rId10"/>
                <a:stretch>
                  <a:fillRect l="-7438" r="-1653" b="-13115"/>
                </a:stretch>
              </a:blipFill>
            </p:spPr>
            <p:txBody>
              <a:bodyPr/>
              <a:lstStyle/>
              <a:p>
                <a:r>
                  <a:rPr lang="en-IN">
                    <a:noFill/>
                  </a:rPr>
                  <a:t> </a:t>
                </a:r>
              </a:p>
            </p:txBody>
          </p:sp>
        </mc:Fallback>
      </mc:AlternateContent>
      <p:sp>
        <p:nvSpPr>
          <p:cNvPr id="30" name="TextBox 29">
            <a:extLst>
              <a:ext uri="{FF2B5EF4-FFF2-40B4-BE49-F238E27FC236}">
                <a16:creationId xmlns:a16="http://schemas.microsoft.com/office/drawing/2014/main" id="{924E3DE2-79C4-CCD0-56CF-3B97A0137EBD}"/>
              </a:ext>
            </a:extLst>
          </p:cNvPr>
          <p:cNvSpPr txBox="1"/>
          <p:nvPr/>
        </p:nvSpPr>
        <p:spPr>
          <a:xfrm>
            <a:off x="2945674" y="1083203"/>
            <a:ext cx="6100354" cy="369332"/>
          </a:xfrm>
          <a:prstGeom prst="rect">
            <a:avLst/>
          </a:prstGeom>
          <a:noFill/>
        </p:spPr>
        <p:txBody>
          <a:bodyPr wrap="square">
            <a:spAutoFit/>
          </a:bodyPr>
          <a:lstStyle/>
          <a:p>
            <a:r>
              <a:rPr lang="en-IN" sz="1800" b="1" dirty="0"/>
              <a:t>(Flux is directly proportional to armature current)</a:t>
            </a:r>
            <a:endParaRPr lang="en-IN" dirty="0"/>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D6BB0BCA-4D38-9852-05BB-E19CE71BA9B0}"/>
                  </a:ext>
                </a:extLst>
              </p:cNvPr>
              <p:cNvSpPr txBox="1"/>
              <p:nvPr/>
            </p:nvSpPr>
            <p:spPr>
              <a:xfrm>
                <a:off x="1246684" y="4417565"/>
                <a:ext cx="2235997" cy="76424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𝜔</m:t>
                      </m:r>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𝑉</m:t>
                              </m:r>
                            </m:e>
                            <m:sub>
                              <m:r>
                                <a:rPr lang="en-IN" sz="2400" i="1">
                                  <a:latin typeface="Cambria Math" panose="02040503050406030204" pitchFamily="18" charset="0"/>
                                </a:rPr>
                                <m:t>𝑎</m:t>
                              </m:r>
                            </m:sub>
                          </m:sSub>
                        </m:num>
                        <m:den>
                          <m:rad>
                            <m:radPr>
                              <m:degHide m:val="on"/>
                              <m:ctrlPr>
                                <a:rPr lang="en-IN" sz="2400" i="1">
                                  <a:solidFill>
                                    <a:srgbClr val="836967"/>
                                  </a:solidFill>
                                  <a:latin typeface="Cambria Math" panose="02040503050406030204" pitchFamily="18" charset="0"/>
                                </a:rPr>
                              </m:ctrlPr>
                            </m:radPr>
                            <m:deg/>
                            <m:e>
                              <m:r>
                                <a:rPr lang="en-IN" sz="2400" i="1">
                                  <a:latin typeface="Cambria Math" panose="02040503050406030204" pitchFamily="18" charset="0"/>
                                </a:rPr>
                                <m:t>𝑇</m:t>
                              </m:r>
                            </m:e>
                          </m:rad>
                          <m:rad>
                            <m:radPr>
                              <m:degHide m:val="on"/>
                              <m:ctrlPr>
                                <a:rPr lang="en-IN" sz="2400" i="1">
                                  <a:solidFill>
                                    <a:srgbClr val="836967"/>
                                  </a:solidFill>
                                  <a:latin typeface="Cambria Math" panose="02040503050406030204" pitchFamily="18" charset="0"/>
                                </a:rPr>
                              </m:ctrlPr>
                            </m:radPr>
                            <m:deg/>
                            <m:e>
                              <m:r>
                                <a:rPr lang="en-IN" sz="2400" i="1">
                                  <a:latin typeface="Cambria Math" panose="02040503050406030204" pitchFamily="18" charset="0"/>
                                </a:rPr>
                                <m:t>𝑘</m:t>
                              </m:r>
                            </m:e>
                          </m:rad>
                        </m:den>
                      </m:f>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r>
                            <a:rPr lang="en-IN" sz="2400" i="1">
                              <a:latin typeface="Cambria Math" panose="02040503050406030204" pitchFamily="18" charset="0"/>
                            </a:rPr>
                            <m:t>𝑅𝑎</m:t>
                          </m:r>
                        </m:num>
                        <m:den>
                          <m:r>
                            <a:rPr lang="en-IN" sz="2400" i="1">
                              <a:latin typeface="Cambria Math" panose="02040503050406030204" pitchFamily="18" charset="0"/>
                            </a:rPr>
                            <m:t>𝑘</m:t>
                          </m:r>
                        </m:den>
                      </m:f>
                    </m:oMath>
                  </m:oMathPara>
                </a14:m>
                <a:endParaRPr lang="en-IN" sz="2400" dirty="0"/>
              </a:p>
            </p:txBody>
          </p:sp>
        </mc:Choice>
        <mc:Fallback>
          <p:sp>
            <p:nvSpPr>
              <p:cNvPr id="31" name="TextBox 30">
                <a:extLst>
                  <a:ext uri="{FF2B5EF4-FFF2-40B4-BE49-F238E27FC236}">
                    <a16:creationId xmlns:a16="http://schemas.microsoft.com/office/drawing/2014/main" id="{D6BB0BCA-4D38-9852-05BB-E19CE71BA9B0}"/>
                  </a:ext>
                </a:extLst>
              </p:cNvPr>
              <p:cNvSpPr txBox="1">
                <a:spLocks noRot="1" noChangeAspect="1" noMove="1" noResize="1" noEditPoints="1" noAdjustHandles="1" noChangeArrowheads="1" noChangeShapeType="1" noTextEdit="1"/>
              </p:cNvSpPr>
              <p:nvPr/>
            </p:nvSpPr>
            <p:spPr>
              <a:xfrm>
                <a:off x="1246684" y="4417565"/>
                <a:ext cx="2235997" cy="764248"/>
              </a:xfrm>
              <a:prstGeom prst="rect">
                <a:avLst/>
              </a:prstGeom>
              <a:blipFill>
                <a:blip r:embed="rId11"/>
                <a:stretch>
                  <a:fillRect/>
                </a:stretch>
              </a:blipFill>
            </p:spPr>
            <p:txBody>
              <a:bodyPr/>
              <a:lstStyle/>
              <a:p>
                <a:r>
                  <a:rPr lang="en-IN">
                    <a:noFill/>
                  </a:rPr>
                  <a:t> </a:t>
                </a:r>
              </a:p>
            </p:txBody>
          </p:sp>
        </mc:Fallback>
      </mc:AlternateContent>
      <p:sp>
        <p:nvSpPr>
          <p:cNvPr id="33" name="TextBox 32">
            <a:extLst>
              <a:ext uri="{FF2B5EF4-FFF2-40B4-BE49-F238E27FC236}">
                <a16:creationId xmlns:a16="http://schemas.microsoft.com/office/drawing/2014/main" id="{C61F3E89-634C-970F-AABC-F693F8AF706A}"/>
              </a:ext>
            </a:extLst>
          </p:cNvPr>
          <p:cNvSpPr txBox="1"/>
          <p:nvPr/>
        </p:nvSpPr>
        <p:spPr>
          <a:xfrm>
            <a:off x="3606485" y="4619768"/>
            <a:ext cx="6100354" cy="369332"/>
          </a:xfrm>
          <a:prstGeom prst="rect">
            <a:avLst/>
          </a:prstGeom>
          <a:noFill/>
        </p:spPr>
        <p:txBody>
          <a:bodyPr wrap="square">
            <a:spAutoFit/>
          </a:bodyPr>
          <a:lstStyle/>
          <a:p>
            <a:r>
              <a:rPr lang="en-IN" sz="1800" b="1" dirty="0"/>
              <a:t>(Torque – speed equation )</a:t>
            </a:r>
            <a:endParaRPr lang="en-IN" dirty="0"/>
          </a:p>
        </p:txBody>
      </p:sp>
      <p:sp>
        <p:nvSpPr>
          <p:cNvPr id="35" name="TextBox 34">
            <a:extLst>
              <a:ext uri="{FF2B5EF4-FFF2-40B4-BE49-F238E27FC236}">
                <a16:creationId xmlns:a16="http://schemas.microsoft.com/office/drawing/2014/main" id="{D5B10D2D-86C4-41FE-FDDB-8FF0C12EA452}"/>
              </a:ext>
            </a:extLst>
          </p:cNvPr>
          <p:cNvSpPr txBox="1"/>
          <p:nvPr/>
        </p:nvSpPr>
        <p:spPr>
          <a:xfrm>
            <a:off x="676264" y="5363460"/>
            <a:ext cx="6100354" cy="369332"/>
          </a:xfrm>
          <a:prstGeom prst="rect">
            <a:avLst/>
          </a:prstGeom>
          <a:noFill/>
        </p:spPr>
        <p:txBody>
          <a:bodyPr wrap="square">
            <a:spAutoFit/>
          </a:bodyPr>
          <a:lstStyle/>
          <a:p>
            <a:r>
              <a:rPr lang="en-IN" dirty="0"/>
              <a:t>Here K is proportionality constant assuming (</a:t>
            </a:r>
            <a:r>
              <a:rPr lang="en-IN" dirty="0" err="1"/>
              <a:t>Kb</a:t>
            </a:r>
            <a:r>
              <a:rPr lang="en-IN" dirty="0"/>
              <a:t>=Kt)</a:t>
            </a:r>
          </a:p>
        </p:txBody>
      </p:sp>
      <p:pic>
        <p:nvPicPr>
          <p:cNvPr id="37" name="Picture 36">
            <a:extLst>
              <a:ext uri="{FF2B5EF4-FFF2-40B4-BE49-F238E27FC236}">
                <a16:creationId xmlns:a16="http://schemas.microsoft.com/office/drawing/2014/main" id="{AF99F09D-C5D8-65F6-715D-8D2A42E2F2B8}"/>
              </a:ext>
            </a:extLst>
          </p:cNvPr>
          <p:cNvPicPr>
            <a:picLocks noChangeAspect="1"/>
          </p:cNvPicPr>
          <p:nvPr/>
        </p:nvPicPr>
        <p:blipFill>
          <a:blip r:embed="rId12"/>
          <a:stretch>
            <a:fillRect/>
          </a:stretch>
        </p:blipFill>
        <p:spPr>
          <a:xfrm>
            <a:off x="8386680" y="1619581"/>
            <a:ext cx="3214488" cy="1986698"/>
          </a:xfrm>
          <a:prstGeom prst="rect">
            <a:avLst/>
          </a:prstGeom>
        </p:spPr>
      </p:pic>
      <p:sp>
        <p:nvSpPr>
          <p:cNvPr id="39" name="TextBox 38">
            <a:extLst>
              <a:ext uri="{FF2B5EF4-FFF2-40B4-BE49-F238E27FC236}">
                <a16:creationId xmlns:a16="http://schemas.microsoft.com/office/drawing/2014/main" id="{2AE0CF73-4337-DF4D-46FE-470933443D17}"/>
              </a:ext>
            </a:extLst>
          </p:cNvPr>
          <p:cNvSpPr txBox="1"/>
          <p:nvPr/>
        </p:nvSpPr>
        <p:spPr>
          <a:xfrm>
            <a:off x="9235439" y="1131924"/>
            <a:ext cx="6098796" cy="369332"/>
          </a:xfrm>
          <a:prstGeom prst="rect">
            <a:avLst/>
          </a:prstGeom>
          <a:noFill/>
        </p:spPr>
        <p:txBody>
          <a:bodyPr wrap="square">
            <a:spAutoFit/>
          </a:bodyPr>
          <a:lstStyle/>
          <a:p>
            <a:r>
              <a:rPr lang="en-IN" sz="1800" b="1" dirty="0"/>
              <a:t>Circuit diagram  </a:t>
            </a:r>
          </a:p>
        </p:txBody>
      </p:sp>
      <p:pic>
        <p:nvPicPr>
          <p:cNvPr id="41" name="Picture 40">
            <a:extLst>
              <a:ext uri="{FF2B5EF4-FFF2-40B4-BE49-F238E27FC236}">
                <a16:creationId xmlns:a16="http://schemas.microsoft.com/office/drawing/2014/main" id="{BD505BCC-F2A4-A4B0-8618-5BBCCDF6C026}"/>
              </a:ext>
            </a:extLst>
          </p:cNvPr>
          <p:cNvPicPr>
            <a:picLocks noChangeAspect="1"/>
          </p:cNvPicPr>
          <p:nvPr/>
        </p:nvPicPr>
        <p:blipFill>
          <a:blip r:embed="rId13"/>
          <a:stretch>
            <a:fillRect/>
          </a:stretch>
        </p:blipFill>
        <p:spPr>
          <a:xfrm>
            <a:off x="6987588" y="3801259"/>
            <a:ext cx="5075060" cy="2987536"/>
          </a:xfrm>
          <a:prstGeom prst="rect">
            <a:avLst/>
          </a:prstGeom>
        </p:spPr>
      </p:pic>
    </p:spTree>
    <p:extLst>
      <p:ext uri="{BB962C8B-B14F-4D97-AF65-F5344CB8AC3E}">
        <p14:creationId xmlns:p14="http://schemas.microsoft.com/office/powerpoint/2010/main" val="1939369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B0DB4-51B5-465C-3BDF-B3FFC0DF5732}"/>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C6CB4C2-7524-5DFE-B911-B8FD710C0609}"/>
                  </a:ext>
                </a:extLst>
              </p:cNvPr>
              <p:cNvSpPr txBox="1"/>
              <p:nvPr/>
            </p:nvSpPr>
            <p:spPr>
              <a:xfrm>
                <a:off x="1312156" y="3901886"/>
                <a:ext cx="2241768" cy="100578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𝜔</m:t>
                      </m:r>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f>
                            <m:fPr>
                              <m:ctrlPr>
                                <a:rPr lang="en-IN" sz="2400" i="1">
                                  <a:solidFill>
                                    <a:srgbClr val="836967"/>
                                  </a:solidFill>
                                  <a:latin typeface="Cambria Math" panose="02040503050406030204" pitchFamily="18" charset="0"/>
                                </a:rPr>
                              </m:ctrlPr>
                            </m:fPr>
                            <m:num>
                              <m:r>
                                <a:rPr lang="en-IN" sz="2400" i="0">
                                  <a:latin typeface="Cambria Math" panose="02040503050406030204" pitchFamily="18" charset="0"/>
                                </a:rPr>
                                <m:t>−</m:t>
                              </m:r>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𝑣</m:t>
                                  </m:r>
                                </m:e>
                                <m:sub>
                                  <m:r>
                                    <a:rPr lang="en-IN" sz="2400" i="1">
                                      <a:latin typeface="Cambria Math" panose="02040503050406030204" pitchFamily="18" charset="0"/>
                                    </a:rPr>
                                    <m:t>𝑠</m:t>
                                  </m:r>
                                </m:sub>
                              </m:sSub>
                              <m:r>
                                <a:rPr lang="en-IN" sz="2400" i="1">
                                  <a:latin typeface="Cambria Math" panose="02040503050406030204" pitchFamily="18" charset="0"/>
                                </a:rPr>
                                <m:t>𝐷</m:t>
                              </m:r>
                            </m:num>
                            <m:den>
                              <m:r>
                                <a:rPr lang="en-IN" sz="2400" i="0">
                                  <a:latin typeface="Cambria Math" panose="02040503050406030204" pitchFamily="18" charset="0"/>
                                </a:rPr>
                                <m:t>1−</m:t>
                              </m:r>
                              <m:r>
                                <a:rPr lang="en-IN" sz="2400" i="1">
                                  <a:latin typeface="Cambria Math" panose="02040503050406030204" pitchFamily="18" charset="0"/>
                                </a:rPr>
                                <m:t>𝐷</m:t>
                              </m:r>
                            </m:den>
                          </m:f>
                        </m:num>
                        <m:den>
                          <m:rad>
                            <m:radPr>
                              <m:degHide m:val="on"/>
                              <m:ctrlPr>
                                <a:rPr lang="en-IN" sz="2400" i="1">
                                  <a:solidFill>
                                    <a:srgbClr val="836967"/>
                                  </a:solidFill>
                                  <a:latin typeface="Cambria Math" panose="02040503050406030204" pitchFamily="18" charset="0"/>
                                </a:rPr>
                              </m:ctrlPr>
                            </m:radPr>
                            <m:deg/>
                            <m:e>
                              <m:r>
                                <a:rPr lang="en-IN" sz="2400" i="1">
                                  <a:latin typeface="Cambria Math" panose="02040503050406030204" pitchFamily="18" charset="0"/>
                                </a:rPr>
                                <m:t>𝑘</m:t>
                              </m:r>
                            </m:e>
                          </m:rad>
                          <m:rad>
                            <m:radPr>
                              <m:degHide m:val="on"/>
                              <m:ctrlPr>
                                <a:rPr lang="en-IN" sz="2400" i="1">
                                  <a:solidFill>
                                    <a:srgbClr val="836967"/>
                                  </a:solidFill>
                                  <a:latin typeface="Cambria Math" panose="02040503050406030204" pitchFamily="18" charset="0"/>
                                </a:rPr>
                              </m:ctrlPr>
                            </m:radPr>
                            <m:deg/>
                            <m:e>
                              <m:r>
                                <a:rPr lang="en-IN" sz="2400" i="1">
                                  <a:latin typeface="Cambria Math" panose="02040503050406030204" pitchFamily="18" charset="0"/>
                                </a:rPr>
                                <m:t>𝑇</m:t>
                              </m:r>
                            </m:e>
                          </m:rad>
                        </m:den>
                      </m:f>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𝑅</m:t>
                              </m:r>
                            </m:e>
                            <m:sub>
                              <m:r>
                                <a:rPr lang="en-IN" sz="2400" i="1">
                                  <a:latin typeface="Cambria Math" panose="02040503050406030204" pitchFamily="18" charset="0"/>
                                </a:rPr>
                                <m:t>𝑎</m:t>
                              </m:r>
                            </m:sub>
                          </m:sSub>
                        </m:num>
                        <m:den>
                          <m:r>
                            <a:rPr lang="en-IN" sz="2400" i="1">
                              <a:latin typeface="Cambria Math" panose="02040503050406030204" pitchFamily="18" charset="0"/>
                            </a:rPr>
                            <m:t>𝑘</m:t>
                          </m:r>
                        </m:den>
                      </m:f>
                    </m:oMath>
                  </m:oMathPara>
                </a14:m>
                <a:endParaRPr lang="en-IN" sz="2400" dirty="0"/>
              </a:p>
            </p:txBody>
          </p:sp>
        </mc:Choice>
        <mc:Fallback>
          <p:sp>
            <p:nvSpPr>
              <p:cNvPr id="2" name="TextBox 1">
                <a:extLst>
                  <a:ext uri="{FF2B5EF4-FFF2-40B4-BE49-F238E27FC236}">
                    <a16:creationId xmlns:a16="http://schemas.microsoft.com/office/drawing/2014/main" id="{EC6CB4C2-7524-5DFE-B911-B8FD710C0609}"/>
                  </a:ext>
                </a:extLst>
              </p:cNvPr>
              <p:cNvSpPr txBox="1">
                <a:spLocks noRot="1" noChangeAspect="1" noMove="1" noResize="1" noEditPoints="1" noAdjustHandles="1" noChangeArrowheads="1" noChangeShapeType="1" noTextEdit="1"/>
              </p:cNvSpPr>
              <p:nvPr/>
            </p:nvSpPr>
            <p:spPr>
              <a:xfrm>
                <a:off x="1312156" y="3901886"/>
                <a:ext cx="2241768" cy="1005788"/>
              </a:xfrm>
              <a:prstGeom prst="rect">
                <a:avLst/>
              </a:prstGeom>
              <a:blipFill>
                <a:blip r:embed="rId2"/>
                <a:stretch>
                  <a:fillRect/>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C34BB3E5-0CB0-601A-BFC1-8E6B90058CFD}"/>
              </a:ext>
            </a:extLst>
          </p:cNvPr>
          <p:cNvPicPr>
            <a:picLocks noChangeAspect="1"/>
          </p:cNvPicPr>
          <p:nvPr/>
        </p:nvPicPr>
        <p:blipFill>
          <a:blip r:embed="rId3"/>
          <a:stretch>
            <a:fillRect/>
          </a:stretch>
        </p:blipFill>
        <p:spPr>
          <a:xfrm>
            <a:off x="4016604" y="1461023"/>
            <a:ext cx="8175396" cy="4856429"/>
          </a:xfrm>
          <a:prstGeom prst="rect">
            <a:avLst/>
          </a:prstGeom>
        </p:spPr>
      </p:pic>
      <p:sp>
        <p:nvSpPr>
          <p:cNvPr id="8" name="TextBox 7">
            <a:extLst>
              <a:ext uri="{FF2B5EF4-FFF2-40B4-BE49-F238E27FC236}">
                <a16:creationId xmlns:a16="http://schemas.microsoft.com/office/drawing/2014/main" id="{03A2A9B6-D1C5-6AF6-533A-BB1A29483226}"/>
              </a:ext>
            </a:extLst>
          </p:cNvPr>
          <p:cNvSpPr txBox="1"/>
          <p:nvPr/>
        </p:nvSpPr>
        <p:spPr>
          <a:xfrm>
            <a:off x="854182" y="271426"/>
            <a:ext cx="6547608" cy="707886"/>
          </a:xfrm>
          <a:prstGeom prst="rect">
            <a:avLst/>
          </a:prstGeom>
          <a:noFill/>
        </p:spPr>
        <p:txBody>
          <a:bodyPr wrap="square">
            <a:spAutoFit/>
          </a:bodyPr>
          <a:lstStyle/>
          <a:p>
            <a:r>
              <a:rPr lang="en-IN" sz="2000" b="1" dirty="0">
                <a:solidFill>
                  <a:schemeClr val="accent1"/>
                </a:solidFill>
              </a:rPr>
              <a:t>connecting buck-boost converter with  DC series Motor- </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8F52235-E220-7A92-F831-71157AB85C11}"/>
                  </a:ext>
                </a:extLst>
              </p:cNvPr>
              <p:cNvSpPr txBox="1"/>
              <p:nvPr/>
            </p:nvSpPr>
            <p:spPr>
              <a:xfrm>
                <a:off x="-512432" y="1245856"/>
                <a:ext cx="6098796" cy="8565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𝜔</m:t>
                      </m:r>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𝑉</m:t>
                              </m:r>
                            </m:e>
                            <m:sub>
                              <m:r>
                                <a:rPr lang="en-IN" sz="2400" i="1">
                                  <a:latin typeface="Cambria Math" panose="02040503050406030204" pitchFamily="18" charset="0"/>
                                </a:rPr>
                                <m:t>𝑎</m:t>
                              </m:r>
                            </m:sub>
                          </m:sSub>
                        </m:num>
                        <m:den>
                          <m:rad>
                            <m:radPr>
                              <m:degHide m:val="on"/>
                              <m:ctrlPr>
                                <a:rPr lang="en-IN" sz="2400" i="1">
                                  <a:solidFill>
                                    <a:srgbClr val="836967"/>
                                  </a:solidFill>
                                  <a:latin typeface="Cambria Math" panose="02040503050406030204" pitchFamily="18" charset="0"/>
                                </a:rPr>
                              </m:ctrlPr>
                            </m:radPr>
                            <m:deg/>
                            <m:e>
                              <m:r>
                                <a:rPr lang="en-IN" sz="2400" i="1">
                                  <a:latin typeface="Cambria Math" panose="02040503050406030204" pitchFamily="18" charset="0"/>
                                </a:rPr>
                                <m:t>𝑇</m:t>
                              </m:r>
                            </m:e>
                          </m:rad>
                          <m:rad>
                            <m:radPr>
                              <m:degHide m:val="on"/>
                              <m:ctrlPr>
                                <a:rPr lang="en-IN" sz="2400" i="1">
                                  <a:solidFill>
                                    <a:srgbClr val="836967"/>
                                  </a:solidFill>
                                  <a:latin typeface="Cambria Math" panose="02040503050406030204" pitchFamily="18" charset="0"/>
                                </a:rPr>
                              </m:ctrlPr>
                            </m:radPr>
                            <m:deg/>
                            <m:e>
                              <m:r>
                                <a:rPr lang="en-IN" sz="2400" i="1">
                                  <a:latin typeface="Cambria Math" panose="02040503050406030204" pitchFamily="18" charset="0"/>
                                </a:rPr>
                                <m:t>𝑘</m:t>
                              </m:r>
                            </m:e>
                          </m:rad>
                        </m:den>
                      </m:f>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r>
                            <a:rPr lang="en-IN" sz="2400" i="1">
                              <a:latin typeface="Cambria Math" panose="02040503050406030204" pitchFamily="18" charset="0"/>
                            </a:rPr>
                            <m:t>𝑅𝑎</m:t>
                          </m:r>
                        </m:num>
                        <m:den>
                          <m:r>
                            <a:rPr lang="en-IN" sz="2400" i="1">
                              <a:latin typeface="Cambria Math" panose="02040503050406030204" pitchFamily="18" charset="0"/>
                            </a:rPr>
                            <m:t>𝑘</m:t>
                          </m:r>
                        </m:den>
                      </m:f>
                    </m:oMath>
                  </m:oMathPara>
                </a14:m>
                <a:endParaRPr lang="en-IN" sz="2400" dirty="0"/>
              </a:p>
            </p:txBody>
          </p:sp>
        </mc:Choice>
        <mc:Fallback>
          <p:sp>
            <p:nvSpPr>
              <p:cNvPr id="10" name="TextBox 9">
                <a:extLst>
                  <a:ext uri="{FF2B5EF4-FFF2-40B4-BE49-F238E27FC236}">
                    <a16:creationId xmlns:a16="http://schemas.microsoft.com/office/drawing/2014/main" id="{E8F52235-E220-7A92-F831-71157AB85C11}"/>
                  </a:ext>
                </a:extLst>
              </p:cNvPr>
              <p:cNvSpPr txBox="1">
                <a:spLocks noRot="1" noChangeAspect="1" noMove="1" noResize="1" noEditPoints="1" noAdjustHandles="1" noChangeArrowheads="1" noChangeShapeType="1" noTextEdit="1"/>
              </p:cNvSpPr>
              <p:nvPr/>
            </p:nvSpPr>
            <p:spPr>
              <a:xfrm>
                <a:off x="-512432" y="1245856"/>
                <a:ext cx="6098796" cy="85658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D301560-6820-7777-C954-FF23CA76E629}"/>
                  </a:ext>
                </a:extLst>
              </p:cNvPr>
              <p:cNvSpPr txBox="1"/>
              <p:nvPr/>
            </p:nvSpPr>
            <p:spPr>
              <a:xfrm>
                <a:off x="-823529" y="2516466"/>
                <a:ext cx="6295938" cy="8066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rgbClr val="836967"/>
                              </a:solidFill>
                              <a:latin typeface="Cambria Math" panose="02040503050406030204" pitchFamily="18" charset="0"/>
                            </a:rPr>
                          </m:ctrlPr>
                        </m:sSubPr>
                        <m:e>
                          <m:r>
                            <a:rPr lang="en-IN" sz="2400" i="1">
                              <a:latin typeface="Cambria Math" panose="02040503050406030204" pitchFamily="18" charset="0"/>
                            </a:rPr>
                            <m:t>𝑣</m:t>
                          </m:r>
                        </m:e>
                        <m:sub>
                          <m:r>
                            <m:rPr>
                              <m:sty m:val="p"/>
                            </m:rPr>
                            <a:rPr lang="en-IN" sz="2400" b="0" i="0" smtClean="0">
                              <a:latin typeface="Cambria Math" panose="02040503050406030204" pitchFamily="18" charset="0"/>
                            </a:rPr>
                            <m:t>a</m:t>
                          </m:r>
                        </m:sub>
                      </m:sSub>
                      <m:r>
                        <a:rPr lang="en-IN" sz="2400" i="0">
                          <a:latin typeface="Cambria Math" panose="02040503050406030204" pitchFamily="18" charset="0"/>
                        </a:rPr>
                        <m:t>=</m:t>
                      </m:r>
                      <m:f>
                        <m:fPr>
                          <m:ctrlPr>
                            <a:rPr lang="en-IN" sz="2400" i="1">
                              <a:solidFill>
                                <a:srgbClr val="836967"/>
                              </a:solidFill>
                              <a:latin typeface="Cambria Math" panose="02040503050406030204" pitchFamily="18" charset="0"/>
                            </a:rPr>
                          </m:ctrlPr>
                        </m:fPr>
                        <m:num>
                          <m:sSub>
                            <m:sSubPr>
                              <m:ctrlPr>
                                <a:rPr lang="en-IN" sz="2400" i="1">
                                  <a:solidFill>
                                    <a:srgbClr val="836967"/>
                                  </a:solidFill>
                                  <a:latin typeface="Cambria Math" panose="02040503050406030204" pitchFamily="18" charset="0"/>
                                </a:rPr>
                              </m:ctrlPr>
                            </m:sSubPr>
                            <m:e>
                              <m:r>
                                <a:rPr lang="en-IN" sz="2400" i="1">
                                  <a:latin typeface="Cambria Math" panose="02040503050406030204" pitchFamily="18" charset="0"/>
                                </a:rPr>
                                <m:t>𝑣</m:t>
                              </m:r>
                            </m:e>
                            <m:sub>
                              <m:r>
                                <a:rPr lang="en-IN" sz="2400" i="1">
                                  <a:latin typeface="Cambria Math" panose="02040503050406030204" pitchFamily="18" charset="0"/>
                                </a:rPr>
                                <m:t>𝑠</m:t>
                              </m:r>
                            </m:sub>
                          </m:sSub>
                          <m:d>
                            <m:dPr>
                              <m:ctrlPr>
                                <a:rPr lang="en-IN" sz="2400" i="1">
                                  <a:solidFill>
                                    <a:srgbClr val="836967"/>
                                  </a:solidFill>
                                  <a:latin typeface="Cambria Math" panose="02040503050406030204" pitchFamily="18" charset="0"/>
                                </a:rPr>
                              </m:ctrlPr>
                            </m:dPr>
                            <m:e>
                              <m:r>
                                <a:rPr lang="en-IN" sz="2400" i="0">
                                  <a:latin typeface="Cambria Math" panose="02040503050406030204" pitchFamily="18" charset="0"/>
                                </a:rPr>
                                <m:t>−</m:t>
                              </m:r>
                              <m:r>
                                <a:rPr lang="en-IN" sz="2400" i="1">
                                  <a:latin typeface="Cambria Math" panose="02040503050406030204" pitchFamily="18" charset="0"/>
                                </a:rPr>
                                <m:t>𝐷</m:t>
                              </m:r>
                            </m:e>
                          </m:d>
                        </m:num>
                        <m:den>
                          <m:r>
                            <a:rPr lang="en-IN" sz="2400" i="0">
                              <a:latin typeface="Cambria Math" panose="02040503050406030204" pitchFamily="18" charset="0"/>
                            </a:rPr>
                            <m:t>1−</m:t>
                          </m:r>
                          <m:r>
                            <a:rPr lang="en-IN" sz="2400" i="1">
                              <a:latin typeface="Cambria Math" panose="02040503050406030204" pitchFamily="18" charset="0"/>
                            </a:rPr>
                            <m:t>𝐷</m:t>
                          </m:r>
                        </m:den>
                      </m:f>
                    </m:oMath>
                  </m:oMathPara>
                </a14:m>
                <a:endParaRPr lang="en-IN" sz="2400" dirty="0"/>
              </a:p>
            </p:txBody>
          </p:sp>
        </mc:Choice>
        <mc:Fallback>
          <p:sp>
            <p:nvSpPr>
              <p:cNvPr id="12" name="TextBox 11">
                <a:extLst>
                  <a:ext uri="{FF2B5EF4-FFF2-40B4-BE49-F238E27FC236}">
                    <a16:creationId xmlns:a16="http://schemas.microsoft.com/office/drawing/2014/main" id="{7D301560-6820-7777-C954-FF23CA76E629}"/>
                  </a:ext>
                </a:extLst>
              </p:cNvPr>
              <p:cNvSpPr txBox="1">
                <a:spLocks noRot="1" noChangeAspect="1" noMove="1" noResize="1" noEditPoints="1" noAdjustHandles="1" noChangeArrowheads="1" noChangeShapeType="1" noTextEdit="1"/>
              </p:cNvSpPr>
              <p:nvPr/>
            </p:nvSpPr>
            <p:spPr>
              <a:xfrm>
                <a:off x="-823529" y="2516466"/>
                <a:ext cx="6295938" cy="80669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C3592F5-06B9-272F-0353-BEC5E148F682}"/>
                  </a:ext>
                </a:extLst>
              </p:cNvPr>
              <p:cNvSpPr txBox="1"/>
              <p:nvPr/>
            </p:nvSpPr>
            <p:spPr>
              <a:xfrm>
                <a:off x="908200" y="2919814"/>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13" name="TextBox 12">
                <a:extLst>
                  <a:ext uri="{FF2B5EF4-FFF2-40B4-BE49-F238E27FC236}">
                    <a16:creationId xmlns:a16="http://schemas.microsoft.com/office/drawing/2014/main" id="{FC3592F5-06B9-272F-0353-BEC5E148F682}"/>
                  </a:ext>
                </a:extLst>
              </p:cNvPr>
              <p:cNvSpPr txBox="1">
                <a:spLocks noRot="1" noChangeAspect="1" noMove="1" noResize="1" noEditPoints="1" noAdjustHandles="1" noChangeArrowheads="1" noChangeShapeType="1" noTextEdit="1"/>
              </p:cNvSpPr>
              <p:nvPr/>
            </p:nvSpPr>
            <p:spPr>
              <a:xfrm>
                <a:off x="908200" y="2919814"/>
                <a:ext cx="269304" cy="276999"/>
              </a:xfrm>
              <a:prstGeom prst="rect">
                <a:avLst/>
              </a:prstGeom>
              <a:blipFill>
                <a:blip r:embed="rId6"/>
                <a:stretch>
                  <a:fillRect l="-11364" r="-13636" b="-444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E0F44D7-2F2C-AC2F-C908-695CBDD0731F}"/>
                  </a:ext>
                </a:extLst>
              </p:cNvPr>
              <p:cNvSpPr txBox="1"/>
              <p:nvPr/>
            </p:nvSpPr>
            <p:spPr>
              <a:xfrm>
                <a:off x="867085" y="4347593"/>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14" name="TextBox 13">
                <a:extLst>
                  <a:ext uri="{FF2B5EF4-FFF2-40B4-BE49-F238E27FC236}">
                    <a16:creationId xmlns:a16="http://schemas.microsoft.com/office/drawing/2014/main" id="{9E0F44D7-2F2C-AC2F-C908-695CBDD0731F}"/>
                  </a:ext>
                </a:extLst>
              </p:cNvPr>
              <p:cNvSpPr txBox="1">
                <a:spLocks noRot="1" noChangeAspect="1" noMove="1" noResize="1" noEditPoints="1" noAdjustHandles="1" noChangeArrowheads="1" noChangeShapeType="1" noTextEdit="1"/>
              </p:cNvSpPr>
              <p:nvPr/>
            </p:nvSpPr>
            <p:spPr>
              <a:xfrm>
                <a:off x="867085" y="4347593"/>
                <a:ext cx="269304" cy="276999"/>
              </a:xfrm>
              <a:prstGeom prst="rect">
                <a:avLst/>
              </a:prstGeom>
              <a:blipFill>
                <a:blip r:embed="rId7"/>
                <a:stretch>
                  <a:fillRect l="-11364" r="-13636" b="-217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E77D0F9-0765-A4FF-9BDA-90423642A054}"/>
                  </a:ext>
                </a:extLst>
              </p:cNvPr>
              <p:cNvSpPr txBox="1"/>
              <p:nvPr/>
            </p:nvSpPr>
            <p:spPr>
              <a:xfrm>
                <a:off x="1042852" y="1461023"/>
                <a:ext cx="2693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smtClean="0">
                          <a:latin typeface="Cambria Math" panose="02040503050406030204" pitchFamily="18" charset="0"/>
                        </a:rPr>
                        <m:t>⇒</m:t>
                      </m:r>
                    </m:oMath>
                  </m:oMathPara>
                </a14:m>
                <a:endParaRPr lang="en-IN" dirty="0"/>
              </a:p>
            </p:txBody>
          </p:sp>
        </mc:Choice>
        <mc:Fallback>
          <p:sp>
            <p:nvSpPr>
              <p:cNvPr id="15" name="TextBox 14">
                <a:extLst>
                  <a:ext uri="{FF2B5EF4-FFF2-40B4-BE49-F238E27FC236}">
                    <a16:creationId xmlns:a16="http://schemas.microsoft.com/office/drawing/2014/main" id="{DE77D0F9-0765-A4FF-9BDA-90423642A054}"/>
                  </a:ext>
                </a:extLst>
              </p:cNvPr>
              <p:cNvSpPr txBox="1">
                <a:spLocks noRot="1" noChangeAspect="1" noMove="1" noResize="1" noEditPoints="1" noAdjustHandles="1" noChangeArrowheads="1" noChangeShapeType="1" noTextEdit="1"/>
              </p:cNvSpPr>
              <p:nvPr/>
            </p:nvSpPr>
            <p:spPr>
              <a:xfrm>
                <a:off x="1042852" y="1461023"/>
                <a:ext cx="269304" cy="276999"/>
              </a:xfrm>
              <a:prstGeom prst="rect">
                <a:avLst/>
              </a:prstGeom>
              <a:blipFill>
                <a:blip r:embed="rId8"/>
                <a:stretch>
                  <a:fillRect l="-11364" r="-13636" b="-4444"/>
                </a:stretch>
              </a:blipFill>
            </p:spPr>
            <p:txBody>
              <a:bodyPr/>
              <a:lstStyle/>
              <a:p>
                <a:r>
                  <a:rPr lang="en-IN">
                    <a:noFill/>
                  </a:rPr>
                  <a:t> </a:t>
                </a:r>
              </a:p>
            </p:txBody>
          </p:sp>
        </mc:Fallback>
      </mc:AlternateContent>
    </p:spTree>
    <p:extLst>
      <p:ext uri="{BB962C8B-B14F-4D97-AF65-F5344CB8AC3E}">
        <p14:creationId xmlns:p14="http://schemas.microsoft.com/office/powerpoint/2010/main" val="758190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390</TotalTime>
  <Words>1056</Words>
  <Application>Microsoft Office PowerPoint</Application>
  <PresentationFormat>Widescreen</PresentationFormat>
  <Paragraphs>154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 Math</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Question 1</vt:lpstr>
      <vt:lpstr> Question 2</vt:lpstr>
      <vt:lpstr>Buck-Boost Converter with DC Series Motor</vt:lpstr>
      <vt:lpstr>Working Principle &amp; Control Mechanism</vt:lpstr>
      <vt:lpstr>Advantages &amp;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RATAN KUMAR</dc:creator>
  <cp:lastModifiedBy>RATAN KUMAR</cp:lastModifiedBy>
  <cp:revision>7</cp:revision>
  <dcterms:created xsi:type="dcterms:W3CDTF">2025-05-21T16:38:00Z</dcterms:created>
  <dcterms:modified xsi:type="dcterms:W3CDTF">2025-05-27T16:12:02Z</dcterms:modified>
</cp:coreProperties>
</file>