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docMetadata/LabelInfo.xml" ContentType="application/vnd.ms-office.classificationlabel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webextensions/webextension1.xml" ContentType="application/vnd.ms-office.webextension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webextensions/taskpanes.xml" ContentType="application/vnd.ms-office.webextensiontaskpanes+xml"/>
</Types>
</file>

<file path=_rels/.rels><?xml version="1.0" encoding="UTF-8" standalone="yes"?>
<Relationships xmlns="http://schemas.openxmlformats.org/package/2006/relationships"><Relationship Id="rId8" Type="http://schemas.microsoft.com/office/2011/relationships/webextensiontaskpanes" Target="ppt/webextensions/taskpanes.xml"/><Relationship Id="rId3" Type="http://schemas.openxmlformats.org/package/2006/relationships/metadata/core-properties" Target="docProps/core.xml"/><Relationship Id="rId7" Type="http://schemas.microsoft.com/office/2020/02/relationships/classificationlabels" Target="docMetadata/LabelInfo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63BE52-9218-7B1E-5208-3D661D051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31C0EE4-8DB2-36CE-6A37-38EC498B4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84BD25-CB22-5DAE-E4E1-0E0D9E792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BCE08E-F1AF-DFC6-9D9C-3A8DF091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5B61CC-3972-CF72-D59D-99D23580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5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2B02BF-30E8-EAF2-FF73-8B79BD00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72DA783-3C5D-6B72-284B-F30AEB08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7763D1-D3D4-7D3F-649E-815F5CAB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AB05231-CCA8-3E7A-E758-2A41B24D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3D5902C-641F-486F-0CE6-08F7362A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289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8B8F621-D414-6D69-64DF-40AF300E1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BC5023E-1745-EE65-4868-5D35AAAD4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61792-F885-536E-A62D-79A850D3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C06017-BAE6-09E1-B288-C5E9D2A22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67BE56-4D9F-79A7-4DE4-04E0B441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071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930C60-DEDA-0045-DB0D-0E0F9327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D0CF33-E23C-E4F1-0E71-687D1E7E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670081-A89B-9EFA-FF2D-4C427545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FE1A39-5A15-9856-409B-0DF4070A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FCB1D9-D40F-E013-CF50-7549A39D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21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C2B16C-2286-1C7A-530A-B1E2C134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99B267-B484-8FA2-0FBC-33865A59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76A6055-B6AB-8FB6-A35F-2B4637D0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324349-20DF-B457-3401-0F452EE0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D290544-C3B0-7ED0-108D-F255E6B2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04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EB2D3-6833-2025-48CC-0A5A5015F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08709-3CF4-47D1-4AB6-CA2359418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9282C55-3492-C6B3-A02A-A2E54CEC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DA5CB6-7492-8B49-E1D9-8B2CD675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ACB6A5-98B7-077D-C470-F8D8B57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1FCF3EF-1AB0-8541-DCBA-298DE0D4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810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F31187-4900-CD13-73EA-8ECEB1EEE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9D7D59-C661-2F24-6F77-C15C87B0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740FCD-E884-49C9-6816-F8CFDD6EB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B311DC1-9DFA-C690-B4AC-716520149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3ACC0D2-68B1-A242-7FCD-F5FD8F4C9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4584AD-3E6C-12E6-55CB-95B9BBE5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83A1234-6F97-1D0B-B6EB-1535CE9DF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057E64-976F-9484-2278-D9E8C8EB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915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835C96-F5DB-9B19-46AC-3BCF1299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F5AEE7-899B-828C-0D4E-7F323F94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53C21C-F739-6384-8C13-C60AAA3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0C03E80-C1BF-3489-EAF1-114BC5DC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439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42887CB-A5C4-03DD-E9DD-8586E9B4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A8F9E5-5651-F862-1DBF-A19BAB22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B2BA1D1-443C-26EF-0F7C-07A6379E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017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772350-5AE2-4D08-2940-C0A9C3B36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64F15-68E9-488E-0623-35266E2D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E0A5E7-790B-18DE-C675-EB87F9AD8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1A4922E-3569-AF5E-ACEE-EC4EC201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14E8A9D-D0E7-AED5-3AC2-6CCD13A6E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E35E4AA-E48E-690B-02DD-E3426393F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9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5250BA-5616-CE74-0CA8-A3D58D03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D0DB411-9EA0-E864-514B-0975EE544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92D72AB-A452-8A90-8C06-0953A1B39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F53CD4-002E-DA78-C416-5297F137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9A7782C-B083-FC46-D39B-ED696A98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FFB7E-7CD8-2213-2488-509792C6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137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29A65A-A82D-AE92-48D0-C866DC40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5E73B7-68FD-8FA1-ACD6-E0BCE780E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0B7D4D-A4BD-ACB8-7191-27DED462D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D3E8C-C5DF-45B4-896B-8765B7797DCD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22A764-A352-79A9-9A7C-3C8B3798A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D11862-EA97-BCEE-6893-AC846F18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DC8FA-A143-45D4-810D-81C366B75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02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10" Type="http://schemas.openxmlformats.org/officeDocument/2006/relationships/image" Target="../media/image2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2960"/>
            <a:ext cx="10515600" cy="5354003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Overloaded message history causes context mixings, leading to off-topic or hallucinated answers</a:t>
            </a:r>
          </a:p>
          <a:p>
            <a:endParaRPr lang="en-US" sz="3600" dirty="0" smtClean="0"/>
          </a:p>
          <a:p>
            <a:r>
              <a:rPr lang="en-US" sz="3600" dirty="0" smtClean="0"/>
              <a:t>Lacks strict guard rails – especially in a sensitive domain like healthcare</a:t>
            </a:r>
          </a:p>
          <a:p>
            <a:endParaRPr lang="en-US" sz="3600" dirty="0" smtClean="0"/>
          </a:p>
          <a:p>
            <a:r>
              <a:rPr lang="en-US" sz="3600" dirty="0" smtClean="0"/>
              <a:t>Single LLM handling all conversations leading to context confusion</a:t>
            </a:r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083C4A1-3D01-30F6-A8C6-4FA25B5EADC1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PROBLEMS WITH RAG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63FBE337-0D18-A17A-573E-17EDB4C67D35}"/>
              </a:ext>
            </a:extLst>
          </p:cNvPr>
          <p:cNvGrpSpPr/>
          <p:nvPr/>
        </p:nvGrpSpPr>
        <p:grpSpPr>
          <a:xfrm>
            <a:off x="85725" y="2478882"/>
            <a:ext cx="2828925" cy="1685924"/>
            <a:chOff x="2286000" y="2105025"/>
            <a:chExt cx="2371725" cy="16859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320ACF1-B8FF-F370-ABCF-2AE903120A08}"/>
                </a:ext>
              </a:extLst>
            </p:cNvPr>
            <p:cNvSpPr/>
            <p:nvPr/>
          </p:nvSpPr>
          <p:spPr>
            <a:xfrm>
              <a:off x="2286000" y="2105025"/>
              <a:ext cx="2371725" cy="4572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BF5F686-3BF2-7B10-3F3E-BF95864E2057}"/>
                </a:ext>
              </a:extLst>
            </p:cNvPr>
            <p:cNvSpPr/>
            <p:nvPr/>
          </p:nvSpPr>
          <p:spPr>
            <a:xfrm>
              <a:off x="2286000" y="2562224"/>
              <a:ext cx="2371725" cy="1228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Decide if it’s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Medical</a:t>
              </a:r>
              <a:r>
                <a:rPr lang="en-US" dirty="0">
                  <a:solidFill>
                    <a:sysClr val="windowText" lastClr="000000"/>
                  </a:solidFill>
                </a:rPr>
                <a:t>’ related question or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Conversational</a:t>
              </a:r>
              <a:r>
                <a:rPr lang="en-US" dirty="0">
                  <a:solidFill>
                    <a:sysClr val="windowText" lastClr="000000"/>
                  </a:solidFill>
                </a:rPr>
                <a:t>’ questions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B3EDEE3F-4AB8-C99D-7AE7-8C5FB3876AE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914650" y="1476375"/>
            <a:ext cx="599283" cy="1231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A8AA62B3-8835-4973-D9FB-4F757B593D9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914650" y="2707482"/>
            <a:ext cx="599283" cy="1231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F8BBD900-384D-6C9F-237A-77CD47FDE798}"/>
              </a:ext>
            </a:extLst>
          </p:cNvPr>
          <p:cNvGrpSpPr/>
          <p:nvPr/>
        </p:nvGrpSpPr>
        <p:grpSpPr>
          <a:xfrm>
            <a:off x="9519770" y="1907943"/>
            <a:ext cx="2030085" cy="2753177"/>
            <a:chOff x="8557745" y="1879368"/>
            <a:chExt cx="2030085" cy="275317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DD93E308-25B7-64C3-76C9-CD93420C5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557745" y="1879368"/>
              <a:ext cx="2030085" cy="20300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6BBA435-FECB-C572-F7C8-7AEEB1C89FA8}"/>
                </a:ext>
              </a:extLst>
            </p:cNvPr>
            <p:cNvSpPr txBox="1"/>
            <p:nvPr/>
          </p:nvSpPr>
          <p:spPr>
            <a:xfrm>
              <a:off x="8557745" y="3986214"/>
              <a:ext cx="203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Conversation</a:t>
              </a:r>
              <a:r>
                <a:rPr lang="en-US" b="1" dirty="0"/>
                <a:t> </a:t>
              </a:r>
              <a:r>
                <a:rPr lang="en-US" b="1" u="sng" dirty="0"/>
                <a:t>Repository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F6BE41EE-6A02-9DA8-4EAB-4FC71AB0178D}"/>
              </a:ext>
            </a:extLst>
          </p:cNvPr>
          <p:cNvGrpSpPr/>
          <p:nvPr/>
        </p:nvGrpSpPr>
        <p:grpSpPr>
          <a:xfrm>
            <a:off x="3513933" y="1247775"/>
            <a:ext cx="3924300" cy="1685924"/>
            <a:chOff x="4352925" y="1247775"/>
            <a:chExt cx="3924300" cy="168592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B35ECB46-072A-9BDE-FEBD-CA04C69998CD}"/>
                </a:ext>
              </a:extLst>
            </p:cNvPr>
            <p:cNvGrpSpPr/>
            <p:nvPr/>
          </p:nvGrpSpPr>
          <p:grpSpPr>
            <a:xfrm>
              <a:off x="4352925" y="1247775"/>
              <a:ext cx="3924300" cy="1685924"/>
              <a:chOff x="6096000" y="819150"/>
              <a:chExt cx="2371725" cy="16859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DDE3DBA-13B2-DD50-1C81-7A70FECE44C3}"/>
                  </a:ext>
                </a:extLst>
              </p:cNvPr>
              <p:cNvSpPr/>
              <p:nvPr/>
            </p:nvSpPr>
            <p:spPr>
              <a:xfrm>
                <a:off x="6096000" y="819150"/>
                <a:ext cx="2371725" cy="457200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Medical Questions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3BE8D08-5171-B877-8087-4C0836742DD6}"/>
                  </a:ext>
                </a:extLst>
              </p:cNvPr>
              <p:cNvSpPr/>
              <p:nvPr/>
            </p:nvSpPr>
            <p:spPr>
              <a:xfrm>
                <a:off x="6096000" y="1276349"/>
                <a:ext cx="2371725" cy="12287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Gives </a:t>
                </a:r>
                <a:r>
                  <a:rPr lang="en-US" dirty="0" smtClean="0"/>
                  <a:t>answers from relevant retrieved documents, </a:t>
                </a:r>
                <a:r>
                  <a:rPr lang="en-US" dirty="0" smtClean="0"/>
                  <a:t>filters if not in documents</a:t>
                </a:r>
                <a:endParaRPr lang="en-US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E509C0FF-8F6C-373D-4D83-CAE442F5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388840" y="1264639"/>
              <a:ext cx="377750" cy="37775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F73FFD6A-BFDC-4AC3-825F-ACDC7057B913}"/>
              </a:ext>
            </a:extLst>
          </p:cNvPr>
          <p:cNvGrpSpPr/>
          <p:nvPr/>
        </p:nvGrpSpPr>
        <p:grpSpPr>
          <a:xfrm>
            <a:off x="3513933" y="3709990"/>
            <a:ext cx="3924300" cy="1685924"/>
            <a:chOff x="4352925" y="3709990"/>
            <a:chExt cx="3924300" cy="1685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178ED1B-A82D-E299-DB95-C170B08294AF}"/>
                </a:ext>
              </a:extLst>
            </p:cNvPr>
            <p:cNvSpPr/>
            <p:nvPr/>
          </p:nvSpPr>
          <p:spPr>
            <a:xfrm>
              <a:off x="4352925" y="3709990"/>
              <a:ext cx="3924300" cy="457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Conversational Questions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68C18EC-F7C7-F666-0312-AC0497E08103}"/>
                </a:ext>
              </a:extLst>
            </p:cNvPr>
            <p:cNvSpPr/>
            <p:nvPr/>
          </p:nvSpPr>
          <p:spPr>
            <a:xfrm>
              <a:off x="4352925" y="4167189"/>
              <a:ext cx="3924300" cy="12287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Handles generic context related questions and greetings basis conversation </a:t>
              </a:r>
              <a:r>
                <a:rPr lang="en-US" dirty="0" smtClean="0"/>
                <a:t>history</a:t>
              </a: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4ED32B7F-9105-2588-B38A-1A370BA480F6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388840" y="3769714"/>
              <a:ext cx="377750" cy="377750"/>
            </a:xfrm>
            <a:prstGeom prst="rect">
              <a:avLst/>
            </a:prstGeom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458FAE4D-B5A4-C758-F426-9E2F1E3CC602}"/>
              </a:ext>
            </a:extLst>
          </p:cNvPr>
          <p:cNvCxnSpPr>
            <a:cxnSpLocks/>
            <a:stCxn id="9" idx="3"/>
            <a:endCxn id="23" idx="0"/>
          </p:cNvCxnSpPr>
          <p:nvPr/>
        </p:nvCxnSpPr>
        <p:spPr>
          <a:xfrm>
            <a:off x="7438233" y="1476375"/>
            <a:ext cx="3096580" cy="431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27A58FF5-362B-1A38-6D31-45358AFC8CCC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438233" y="2922986"/>
            <a:ext cx="2081537" cy="1015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228E5C1C-5123-DA8A-D125-FC764FC16AEF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H="1">
            <a:off x="3513933" y="2922986"/>
            <a:ext cx="8035922" cy="1858566"/>
          </a:xfrm>
          <a:prstGeom prst="bentConnector5">
            <a:avLst>
              <a:gd name="adj1" fmla="val -2845"/>
              <a:gd name="adj2" fmla="val 156134"/>
              <a:gd name="adj3" fmla="val 1028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7AD83568-620B-EDAD-4B48-0A5FABCD3137}"/>
              </a:ext>
            </a:extLst>
          </p:cNvPr>
          <p:cNvSpPr/>
          <p:nvPr/>
        </p:nvSpPr>
        <p:spPr>
          <a:xfrm rot="5400000">
            <a:off x="9115276" y="1421631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7F618182-DA07-3B2E-A391-E5708CF8A438}"/>
              </a:ext>
            </a:extLst>
          </p:cNvPr>
          <p:cNvSpPr/>
          <p:nvPr/>
        </p:nvSpPr>
        <p:spPr>
          <a:xfrm rot="5400000">
            <a:off x="9115276" y="2871774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38F60D9A-F7BA-939C-67F6-9BEEDD028754}"/>
              </a:ext>
            </a:extLst>
          </p:cNvPr>
          <p:cNvSpPr/>
          <p:nvPr/>
        </p:nvSpPr>
        <p:spPr>
          <a:xfrm rot="16200000">
            <a:off x="9248615" y="5774236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83C4A1-3D01-30F6-A8C6-4FA25B5EADC1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Separation of Concern Architecture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xmlns="" id="{CA2343B7-F775-6C8B-1ED9-F585FEB56410}"/>
              </a:ext>
            </a:extLst>
          </p:cNvPr>
          <p:cNvSpPr/>
          <p:nvPr/>
        </p:nvSpPr>
        <p:spPr>
          <a:xfrm rot="10800000">
            <a:off x="11662672" y="4469603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DE1F2F49-C880-4581-6B7E-C7F31798B36C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8821" y="2518607"/>
            <a:ext cx="377750" cy="37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7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63FBE337-0D18-A17A-573E-17EDB4C67D35}"/>
              </a:ext>
            </a:extLst>
          </p:cNvPr>
          <p:cNvGrpSpPr/>
          <p:nvPr/>
        </p:nvGrpSpPr>
        <p:grpSpPr>
          <a:xfrm>
            <a:off x="85725" y="2478882"/>
            <a:ext cx="2828925" cy="1685924"/>
            <a:chOff x="2286000" y="2105025"/>
            <a:chExt cx="2371725" cy="16859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5320ACF1-B8FF-F370-ABCF-2AE903120A08}"/>
                </a:ext>
              </a:extLst>
            </p:cNvPr>
            <p:cNvSpPr/>
            <p:nvPr/>
          </p:nvSpPr>
          <p:spPr>
            <a:xfrm>
              <a:off x="2286000" y="2105025"/>
              <a:ext cx="2371725" cy="4572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BF5F686-3BF2-7B10-3F3E-BF95864E2057}"/>
                </a:ext>
              </a:extLst>
            </p:cNvPr>
            <p:cNvSpPr/>
            <p:nvPr/>
          </p:nvSpPr>
          <p:spPr>
            <a:xfrm>
              <a:off x="2286000" y="2562224"/>
              <a:ext cx="2371725" cy="1228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Decide if it’s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Medical</a:t>
              </a:r>
              <a:r>
                <a:rPr lang="en-US" dirty="0">
                  <a:solidFill>
                    <a:sysClr val="windowText" lastClr="000000"/>
                  </a:solidFill>
                </a:rPr>
                <a:t>’ related question or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Conversational</a:t>
              </a:r>
              <a:r>
                <a:rPr lang="en-US" dirty="0">
                  <a:solidFill>
                    <a:sysClr val="windowText" lastClr="000000"/>
                  </a:solidFill>
                </a:rPr>
                <a:t>’ questions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B3EDEE3F-4AB8-C99D-7AE7-8C5FB3876AE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914650" y="1476375"/>
            <a:ext cx="599283" cy="1231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A8AA62B3-8835-4973-D9FB-4F757B593D96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914650" y="2707482"/>
            <a:ext cx="599283" cy="1231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5">
            <a:extLst>
              <a:ext uri="{FF2B5EF4-FFF2-40B4-BE49-F238E27FC236}">
                <a16:creationId xmlns:a16="http://schemas.microsoft.com/office/drawing/2014/main" xmlns="" id="{F8BBD900-384D-6C9F-237A-77CD47FDE798}"/>
              </a:ext>
            </a:extLst>
          </p:cNvPr>
          <p:cNvGrpSpPr/>
          <p:nvPr/>
        </p:nvGrpSpPr>
        <p:grpSpPr>
          <a:xfrm>
            <a:off x="9519770" y="1907943"/>
            <a:ext cx="2030085" cy="2753177"/>
            <a:chOff x="8557745" y="1879368"/>
            <a:chExt cx="2030085" cy="275317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DD93E308-25B7-64C3-76C9-CD93420C5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557745" y="1879368"/>
              <a:ext cx="2030085" cy="20300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6BBA435-FECB-C572-F7C8-7AEEB1C89FA8}"/>
                </a:ext>
              </a:extLst>
            </p:cNvPr>
            <p:cNvSpPr txBox="1"/>
            <p:nvPr/>
          </p:nvSpPr>
          <p:spPr>
            <a:xfrm>
              <a:off x="8557745" y="3986214"/>
              <a:ext cx="203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Conversation</a:t>
              </a:r>
              <a:r>
                <a:rPr lang="en-US" b="1" dirty="0"/>
                <a:t> </a:t>
              </a:r>
              <a:r>
                <a:rPr lang="en-US" b="1" u="sng" dirty="0"/>
                <a:t>Repository</a:t>
              </a:r>
            </a:p>
          </p:txBody>
        </p:sp>
      </p:grpSp>
      <p:grpSp>
        <p:nvGrpSpPr>
          <p:cNvPr id="4" name="Group 57">
            <a:extLst>
              <a:ext uri="{FF2B5EF4-FFF2-40B4-BE49-F238E27FC236}">
                <a16:creationId xmlns:a16="http://schemas.microsoft.com/office/drawing/2014/main" xmlns="" id="{F6BE41EE-6A02-9DA8-4EAB-4FC71AB0178D}"/>
              </a:ext>
            </a:extLst>
          </p:cNvPr>
          <p:cNvGrpSpPr/>
          <p:nvPr/>
        </p:nvGrpSpPr>
        <p:grpSpPr>
          <a:xfrm>
            <a:off x="3513933" y="1247775"/>
            <a:ext cx="3924300" cy="1685924"/>
            <a:chOff x="4352925" y="1247775"/>
            <a:chExt cx="3924300" cy="1685924"/>
          </a:xfrm>
        </p:grpSpPr>
        <p:grpSp>
          <p:nvGrpSpPr>
            <p:cNvPr id="5" name="Group 20">
              <a:extLst>
                <a:ext uri="{FF2B5EF4-FFF2-40B4-BE49-F238E27FC236}">
                  <a16:creationId xmlns:a16="http://schemas.microsoft.com/office/drawing/2014/main" xmlns="" id="{B35ECB46-072A-9BDE-FEBD-CA04C69998CD}"/>
                </a:ext>
              </a:extLst>
            </p:cNvPr>
            <p:cNvGrpSpPr/>
            <p:nvPr/>
          </p:nvGrpSpPr>
          <p:grpSpPr>
            <a:xfrm>
              <a:off x="4352925" y="1247775"/>
              <a:ext cx="3924300" cy="1685924"/>
              <a:chOff x="6096000" y="819150"/>
              <a:chExt cx="2371725" cy="1685924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2DDE3DBA-13B2-DD50-1C81-7A70FECE44C3}"/>
                  </a:ext>
                </a:extLst>
              </p:cNvPr>
              <p:cNvSpPr/>
              <p:nvPr/>
            </p:nvSpPr>
            <p:spPr>
              <a:xfrm>
                <a:off x="6096000" y="819150"/>
                <a:ext cx="2371725" cy="457200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Medical Questions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3BE8D08-5171-B877-8087-4C0836742DD6}"/>
                  </a:ext>
                </a:extLst>
              </p:cNvPr>
              <p:cNvSpPr/>
              <p:nvPr/>
            </p:nvSpPr>
            <p:spPr>
              <a:xfrm>
                <a:off x="6096000" y="1276349"/>
                <a:ext cx="2371725" cy="1228725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smtClean="0"/>
                  <a:t>Gives </a:t>
                </a:r>
                <a:r>
                  <a:rPr lang="en-US" dirty="0" smtClean="0"/>
                  <a:t>answers from relevant retrieved documents, </a:t>
                </a:r>
                <a:r>
                  <a:rPr lang="en-US" dirty="0" smtClean="0"/>
                  <a:t>filters if not in documents</a:t>
                </a:r>
                <a:endParaRPr lang="en-US" dirty="0"/>
              </a:p>
            </p:txBody>
          </p:sp>
        </p:grp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xmlns="" id="{E509C0FF-8F6C-373D-4D83-CAE442F5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4388840" y="1264639"/>
              <a:ext cx="377750" cy="377750"/>
            </a:xfrm>
            <a:prstGeom prst="rect">
              <a:avLst/>
            </a:prstGeom>
          </p:spPr>
        </p:pic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xmlns="" id="{F73FFD6A-BFDC-4AC3-825F-ACDC7057B913}"/>
              </a:ext>
            </a:extLst>
          </p:cNvPr>
          <p:cNvGrpSpPr/>
          <p:nvPr/>
        </p:nvGrpSpPr>
        <p:grpSpPr>
          <a:xfrm>
            <a:off x="3513933" y="3709990"/>
            <a:ext cx="3924300" cy="1685924"/>
            <a:chOff x="4352925" y="3709990"/>
            <a:chExt cx="3924300" cy="1685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D178ED1B-A82D-E299-DB95-C170B08294AF}"/>
                </a:ext>
              </a:extLst>
            </p:cNvPr>
            <p:cNvSpPr/>
            <p:nvPr/>
          </p:nvSpPr>
          <p:spPr>
            <a:xfrm>
              <a:off x="4352925" y="3709990"/>
              <a:ext cx="3924300" cy="457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Conversational Questions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768C18EC-F7C7-F666-0312-AC0497E08103}"/>
                </a:ext>
              </a:extLst>
            </p:cNvPr>
            <p:cNvSpPr/>
            <p:nvPr/>
          </p:nvSpPr>
          <p:spPr>
            <a:xfrm>
              <a:off x="4352925" y="4167189"/>
              <a:ext cx="3924300" cy="12287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Handles generic context related questions and greetings basis conversation </a:t>
              </a:r>
              <a:r>
                <a:rPr lang="en-US" dirty="0" smtClean="0"/>
                <a:t>history</a:t>
              </a:r>
            </a:p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4ED32B7F-9105-2588-B38A-1A370BA480F6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388840" y="3769714"/>
              <a:ext cx="377750" cy="377750"/>
            </a:xfrm>
            <a:prstGeom prst="rect">
              <a:avLst/>
            </a:prstGeom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458FAE4D-B5A4-C758-F426-9E2F1E3CC602}"/>
              </a:ext>
            </a:extLst>
          </p:cNvPr>
          <p:cNvCxnSpPr>
            <a:cxnSpLocks/>
            <a:stCxn id="9" idx="3"/>
            <a:endCxn id="23" idx="0"/>
          </p:cNvCxnSpPr>
          <p:nvPr/>
        </p:nvCxnSpPr>
        <p:spPr>
          <a:xfrm>
            <a:off x="7438233" y="1476375"/>
            <a:ext cx="3096580" cy="431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27A58FF5-362B-1A38-6D31-45358AFC8CCC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flipV="1">
            <a:off x="7438233" y="2922986"/>
            <a:ext cx="2081537" cy="1015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228E5C1C-5123-DA8A-D125-FC764FC16AEF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H="1">
            <a:off x="3513933" y="2922986"/>
            <a:ext cx="8035922" cy="1858566"/>
          </a:xfrm>
          <a:prstGeom prst="bentConnector5">
            <a:avLst>
              <a:gd name="adj1" fmla="val -2845"/>
              <a:gd name="adj2" fmla="val 156134"/>
              <a:gd name="adj3" fmla="val 1028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7AD83568-620B-EDAD-4B48-0A5FABCD3137}"/>
              </a:ext>
            </a:extLst>
          </p:cNvPr>
          <p:cNvSpPr/>
          <p:nvPr/>
        </p:nvSpPr>
        <p:spPr>
          <a:xfrm rot="5400000">
            <a:off x="9115276" y="1421631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7F618182-DA07-3B2E-A391-E5708CF8A438}"/>
              </a:ext>
            </a:extLst>
          </p:cNvPr>
          <p:cNvSpPr/>
          <p:nvPr/>
        </p:nvSpPr>
        <p:spPr>
          <a:xfrm rot="5400000">
            <a:off x="9115276" y="2871774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38F60D9A-F7BA-939C-67F6-9BEEDD028754}"/>
              </a:ext>
            </a:extLst>
          </p:cNvPr>
          <p:cNvSpPr/>
          <p:nvPr/>
        </p:nvSpPr>
        <p:spPr>
          <a:xfrm rot="16200000">
            <a:off x="9248615" y="5774236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2083C4A1-3D01-30F6-A8C6-4FA25B5EADC1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Separation of Concern Architecture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xmlns="" id="{CA2343B7-F775-6C8B-1ED9-F585FEB56410}"/>
              </a:ext>
            </a:extLst>
          </p:cNvPr>
          <p:cNvSpPr/>
          <p:nvPr/>
        </p:nvSpPr>
        <p:spPr>
          <a:xfrm rot="10800000">
            <a:off x="11662672" y="4469603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DE1F2F49-C880-4581-6B7E-C7F31798B36C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8821" y="2518607"/>
            <a:ext cx="377750" cy="377750"/>
          </a:xfrm>
          <a:prstGeom prst="rect">
            <a:avLst/>
          </a:prstGeom>
        </p:spPr>
      </p:pic>
      <p:grpSp>
        <p:nvGrpSpPr>
          <p:cNvPr id="30" name="Group 25">
            <a:extLst>
              <a:ext uri="{FF2B5EF4-FFF2-40B4-BE49-F238E27FC236}">
                <a16:creationId xmlns:a16="http://schemas.microsoft.com/office/drawing/2014/main" xmlns="" id="{F8BBD900-384D-6C9F-237A-77CD47FDE798}"/>
              </a:ext>
            </a:extLst>
          </p:cNvPr>
          <p:cNvGrpSpPr/>
          <p:nvPr/>
        </p:nvGrpSpPr>
        <p:grpSpPr>
          <a:xfrm>
            <a:off x="7953099" y="715659"/>
            <a:ext cx="2184549" cy="923330"/>
            <a:chOff x="7945913" y="1981556"/>
            <a:chExt cx="5220353" cy="4531865"/>
          </a:xfrm>
        </p:grpSpPr>
        <p:pic>
          <p:nvPicPr>
            <p:cNvPr id="31" name="Graphic 22">
              <a:extLst>
                <a:ext uri="{FF2B5EF4-FFF2-40B4-BE49-F238E27FC236}">
                  <a16:creationId xmlns:a16="http://schemas.microsoft.com/office/drawing/2014/main" xmlns="" id="{DD93E308-25B7-64C3-76C9-CD93420C5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945913" y="2537613"/>
              <a:ext cx="2030085" cy="203008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26BBA435-FECB-C572-F7C8-7AEEB1C89FA8}"/>
                </a:ext>
              </a:extLst>
            </p:cNvPr>
            <p:cNvSpPr txBox="1"/>
            <p:nvPr/>
          </p:nvSpPr>
          <p:spPr>
            <a:xfrm>
              <a:off x="10801130" y="1981556"/>
              <a:ext cx="2365136" cy="4531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/>
                <a:t>Medical history context</a:t>
              </a:r>
            </a:p>
            <a:p>
              <a:pPr algn="ctr"/>
              <a:endParaRPr lang="en-US" b="1" u="sng" dirty="0"/>
            </a:p>
          </p:txBody>
        </p:sp>
      </p:grpSp>
      <p:cxnSp>
        <p:nvCxnSpPr>
          <p:cNvPr id="36" name="Elbow Connector 35"/>
          <p:cNvCxnSpPr/>
          <p:nvPr/>
        </p:nvCxnSpPr>
        <p:spPr>
          <a:xfrm rot="10800000" flipV="1">
            <a:off x="3505200" y="987552"/>
            <a:ext cx="4358640" cy="1042416"/>
          </a:xfrm>
          <a:prstGeom prst="bentConnector3">
            <a:avLst>
              <a:gd name="adj1" fmla="val 11419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0" idx="3"/>
            <a:endCxn id="31" idx="1"/>
          </p:cNvCxnSpPr>
          <p:nvPr/>
        </p:nvCxnSpPr>
        <p:spPr>
          <a:xfrm flipV="1">
            <a:off x="7438233" y="1035758"/>
            <a:ext cx="514866" cy="12835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Isosceles Triangle 42"/>
          <p:cNvSpPr/>
          <p:nvPr/>
        </p:nvSpPr>
        <p:spPr>
          <a:xfrm>
            <a:off x="7546848" y="1609344"/>
            <a:ext cx="274320" cy="103632"/>
          </a:xfrm>
          <a:prstGeom prst="triangl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/>
          <p:cNvSpPr/>
          <p:nvPr/>
        </p:nvSpPr>
        <p:spPr>
          <a:xfrm rot="16200000">
            <a:off x="5822971" y="938112"/>
            <a:ext cx="268224" cy="154588"/>
          </a:xfrm>
          <a:prstGeom prst="triangle">
            <a:avLst>
              <a:gd name="adj" fmla="val 5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hape 48"/>
          <p:cNvCxnSpPr>
            <a:stCxn id="33" idx="3"/>
          </p:cNvCxnSpPr>
          <p:nvPr/>
        </p:nvCxnSpPr>
        <p:spPr>
          <a:xfrm>
            <a:off x="10137648" y="1177324"/>
            <a:ext cx="920496" cy="127326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Isosceles Triangle 49"/>
          <p:cNvSpPr/>
          <p:nvPr/>
        </p:nvSpPr>
        <p:spPr>
          <a:xfrm rot="10800000">
            <a:off x="10770919" y="1508166"/>
            <a:ext cx="570016" cy="2493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11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7EE3302-C4B1-CB74-CD0D-24371D1D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2A6F57C4-E647-D087-7C5B-166C4B6F2B00}"/>
              </a:ext>
            </a:extLst>
          </p:cNvPr>
          <p:cNvGrpSpPr/>
          <p:nvPr/>
        </p:nvGrpSpPr>
        <p:grpSpPr>
          <a:xfrm>
            <a:off x="85725" y="2478882"/>
            <a:ext cx="2828925" cy="1685924"/>
            <a:chOff x="2286000" y="2105025"/>
            <a:chExt cx="2371725" cy="16859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72284B2C-47C7-BAE3-C66B-DCB0CF754ED0}"/>
                </a:ext>
              </a:extLst>
            </p:cNvPr>
            <p:cNvSpPr/>
            <p:nvPr/>
          </p:nvSpPr>
          <p:spPr>
            <a:xfrm>
              <a:off x="2286000" y="2105025"/>
              <a:ext cx="2371725" cy="4572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Classifier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92905914-223A-81E0-BC57-035FD3AC3720}"/>
                </a:ext>
              </a:extLst>
            </p:cNvPr>
            <p:cNvSpPr/>
            <p:nvPr/>
          </p:nvSpPr>
          <p:spPr>
            <a:xfrm>
              <a:off x="2286000" y="2562224"/>
              <a:ext cx="2371725" cy="122872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Decide if it’s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Medical</a:t>
              </a:r>
              <a:r>
                <a:rPr lang="en-US" dirty="0">
                  <a:solidFill>
                    <a:sysClr val="windowText" lastClr="000000"/>
                  </a:solidFill>
                </a:rPr>
                <a:t>’ related question or a ‘</a:t>
              </a:r>
              <a:r>
                <a:rPr lang="en-US" b="1" dirty="0">
                  <a:solidFill>
                    <a:sysClr val="windowText" lastClr="000000"/>
                  </a:solidFill>
                </a:rPr>
                <a:t>Conversational</a:t>
              </a:r>
              <a:r>
                <a:rPr lang="en-US" dirty="0">
                  <a:solidFill>
                    <a:sysClr val="windowText" lastClr="000000"/>
                  </a:solidFill>
                </a:rPr>
                <a:t>’ questions</a:t>
              </a:r>
            </a:p>
          </p:txBody>
        </p:sp>
      </p:grp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xmlns="" id="{54DC888F-7E52-E1B3-8C7D-62D1D2AF2607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914650" y="1476375"/>
            <a:ext cx="599284" cy="12311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xmlns="" id="{31E6D9F4-6776-C09C-A702-62CBC102ACC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914650" y="2707482"/>
            <a:ext cx="599283" cy="12311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9402171C-AAE3-EA62-8603-883A20B80167}"/>
              </a:ext>
            </a:extLst>
          </p:cNvPr>
          <p:cNvGrpSpPr/>
          <p:nvPr/>
        </p:nvGrpSpPr>
        <p:grpSpPr>
          <a:xfrm>
            <a:off x="9519770" y="1907943"/>
            <a:ext cx="2030085" cy="2753177"/>
            <a:chOff x="8557745" y="1879368"/>
            <a:chExt cx="2030085" cy="2753177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xmlns="" id="{29095D18-4CBA-FDD8-2C8F-C5C51E2CE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557745" y="1879368"/>
              <a:ext cx="2030085" cy="2030085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2CDB937E-D9F8-0882-7ED9-EF01940E9E48}"/>
                </a:ext>
              </a:extLst>
            </p:cNvPr>
            <p:cNvSpPr txBox="1"/>
            <p:nvPr/>
          </p:nvSpPr>
          <p:spPr>
            <a:xfrm>
              <a:off x="8557745" y="3986214"/>
              <a:ext cx="20300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Conversation</a:t>
              </a:r>
              <a:r>
                <a:rPr lang="en-US" b="1" dirty="0"/>
                <a:t> </a:t>
              </a:r>
              <a:r>
                <a:rPr lang="en-US" b="1" u="sng" dirty="0"/>
                <a:t>Repository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B4880EC9-9517-CDC7-AD88-83EA6CCAC848}"/>
              </a:ext>
            </a:extLst>
          </p:cNvPr>
          <p:cNvGrpSpPr/>
          <p:nvPr/>
        </p:nvGrpSpPr>
        <p:grpSpPr>
          <a:xfrm>
            <a:off x="3513934" y="1247775"/>
            <a:ext cx="2828924" cy="1685924"/>
            <a:chOff x="6096000" y="819150"/>
            <a:chExt cx="2371725" cy="168592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217E0FE8-FED7-2F31-1097-E000E0DB0809}"/>
                </a:ext>
              </a:extLst>
            </p:cNvPr>
            <p:cNvSpPr/>
            <p:nvPr/>
          </p:nvSpPr>
          <p:spPr>
            <a:xfrm>
              <a:off x="6096000" y="819150"/>
              <a:ext cx="2371725" cy="4572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Medical Questions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BC01E53C-C23B-F54F-8650-AC25E22CAB7B}"/>
                </a:ext>
              </a:extLst>
            </p:cNvPr>
            <p:cNvSpPr/>
            <p:nvPr/>
          </p:nvSpPr>
          <p:spPr>
            <a:xfrm>
              <a:off x="6096000" y="1276349"/>
              <a:ext cx="2371725" cy="122872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Gives answers from relevant retrieved documents, filters if not in documents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xmlns="" id="{C9A4550E-1E9A-1302-7546-B37D764ABD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49848" y="1264639"/>
            <a:ext cx="377750" cy="3777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2A88A310-377D-3102-F5D1-B1AD64D31526}"/>
              </a:ext>
            </a:extLst>
          </p:cNvPr>
          <p:cNvGrpSpPr/>
          <p:nvPr/>
        </p:nvGrpSpPr>
        <p:grpSpPr>
          <a:xfrm>
            <a:off x="3513933" y="3709990"/>
            <a:ext cx="3924300" cy="1685924"/>
            <a:chOff x="4352925" y="3709990"/>
            <a:chExt cx="3924300" cy="168592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9070FAB-8C39-7450-82E5-150101F4A7DB}"/>
                </a:ext>
              </a:extLst>
            </p:cNvPr>
            <p:cNvSpPr/>
            <p:nvPr/>
          </p:nvSpPr>
          <p:spPr>
            <a:xfrm>
              <a:off x="4352925" y="3709990"/>
              <a:ext cx="3924300" cy="4572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Conversational Questions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AABDAFB1-44D4-ABAA-3E52-0D368DD3218F}"/>
                </a:ext>
              </a:extLst>
            </p:cNvPr>
            <p:cNvSpPr/>
            <p:nvPr/>
          </p:nvSpPr>
          <p:spPr>
            <a:xfrm>
              <a:off x="4352925" y="4167189"/>
              <a:ext cx="3924300" cy="1228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Handles generic context related questions and greetings basis conversation history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xmlns="" id="{EB52B71F-6645-0DC8-3CF2-BE4FAA912B38}"/>
                </a:ext>
              </a:extLst>
            </p:cNvPr>
            <p:cNvPicPr>
              <a:picLocks/>
            </p:cNvPicPr>
            <p:nvPr/>
          </p:nvPicPr>
          <p:blipFill>
            <a:blip r:embed="rId6" cstate="print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4388840" y="3769714"/>
              <a:ext cx="377750" cy="377750"/>
            </a:xfrm>
            <a:prstGeom prst="rect">
              <a:avLst/>
            </a:prstGeom>
          </p:spPr>
        </p:pic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xmlns="" id="{ED0544C8-574D-14C8-2557-BAF41AF4F4B7}"/>
              </a:ext>
            </a:extLst>
          </p:cNvPr>
          <p:cNvCxnSpPr>
            <a:cxnSpLocks/>
            <a:stCxn id="5" idx="3"/>
            <a:endCxn id="23" idx="0"/>
          </p:cNvCxnSpPr>
          <p:nvPr/>
        </p:nvCxnSpPr>
        <p:spPr>
          <a:xfrm>
            <a:off x="9419464" y="1476375"/>
            <a:ext cx="1115349" cy="4315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xmlns="" id="{4FDBEC2A-6FB3-9F22-13DA-DB884C077E1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7438233" y="3197537"/>
            <a:ext cx="2205388" cy="74105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xmlns="" id="{09C1A7F7-3CFF-ECC2-4753-F8F61F6CF8EF}"/>
              </a:ext>
            </a:extLst>
          </p:cNvPr>
          <p:cNvCxnSpPr>
            <a:cxnSpLocks/>
            <a:stCxn id="23" idx="3"/>
            <a:endCxn id="12" idx="1"/>
          </p:cNvCxnSpPr>
          <p:nvPr/>
        </p:nvCxnSpPr>
        <p:spPr>
          <a:xfrm flipH="1">
            <a:off x="3513933" y="2922986"/>
            <a:ext cx="8035922" cy="1858566"/>
          </a:xfrm>
          <a:prstGeom prst="bentConnector5">
            <a:avLst>
              <a:gd name="adj1" fmla="val -2845"/>
              <a:gd name="adj2" fmla="val 156134"/>
              <a:gd name="adj3" fmla="val 1028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12855162-D3B4-24FF-444E-DD98E3E063B2}"/>
              </a:ext>
            </a:extLst>
          </p:cNvPr>
          <p:cNvSpPr/>
          <p:nvPr/>
        </p:nvSpPr>
        <p:spPr>
          <a:xfrm rot="5400000">
            <a:off x="9115276" y="1421631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xmlns="" id="{548C1414-B461-BAF2-0637-D1020944F20E}"/>
              </a:ext>
            </a:extLst>
          </p:cNvPr>
          <p:cNvSpPr/>
          <p:nvPr/>
        </p:nvSpPr>
        <p:spPr>
          <a:xfrm rot="5400000">
            <a:off x="9115276" y="3145153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xmlns="" id="{B9D3A0BD-8FCC-E4DE-EBBD-20B3D9C9A429}"/>
              </a:ext>
            </a:extLst>
          </p:cNvPr>
          <p:cNvSpPr/>
          <p:nvPr/>
        </p:nvSpPr>
        <p:spPr>
          <a:xfrm rot="16200000">
            <a:off x="9248615" y="5774236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41C6EA12-6DDE-E582-04C7-C469F583E77A}"/>
              </a:ext>
            </a:extLst>
          </p:cNvPr>
          <p:cNvSpPr/>
          <p:nvPr/>
        </p:nvSpPr>
        <p:spPr>
          <a:xfrm>
            <a:off x="0" y="0"/>
            <a:ext cx="12192000" cy="676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Separation of Concern Architecture</a:t>
            </a:r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xmlns="" id="{3162EBB2-E050-DA8A-7674-9FC79AFCB2C1}"/>
              </a:ext>
            </a:extLst>
          </p:cNvPr>
          <p:cNvSpPr/>
          <p:nvPr/>
        </p:nvSpPr>
        <p:spPr>
          <a:xfrm rot="10800000">
            <a:off x="11662672" y="4469603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xmlns="" id="{DD97FC3A-7026-6866-E0CE-4C3DE60DE1BD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08821" y="2518607"/>
            <a:ext cx="377750" cy="37775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549A40D-4DF3-48AA-0A15-FBCBAF49DBEE}"/>
              </a:ext>
            </a:extLst>
          </p:cNvPr>
          <p:cNvGrpSpPr/>
          <p:nvPr/>
        </p:nvGrpSpPr>
        <p:grpSpPr>
          <a:xfrm>
            <a:off x="6627498" y="1247775"/>
            <a:ext cx="2791966" cy="1685924"/>
            <a:chOff x="6096000" y="819150"/>
            <a:chExt cx="2371726" cy="168592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AE0772E8-941F-93DB-0D60-42847B4315F9}"/>
                </a:ext>
              </a:extLst>
            </p:cNvPr>
            <p:cNvSpPr/>
            <p:nvPr/>
          </p:nvSpPr>
          <p:spPr>
            <a:xfrm>
              <a:off x="6096001" y="819150"/>
              <a:ext cx="2371725" cy="457200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Tester &amp; Compiler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6034B97-C07D-6328-76B0-776A77FE2368}"/>
                </a:ext>
              </a:extLst>
            </p:cNvPr>
            <p:cNvSpPr/>
            <p:nvPr/>
          </p:nvSpPr>
          <p:spPr>
            <a:xfrm>
              <a:off x="6096000" y="1276349"/>
              <a:ext cx="2371725" cy="1228725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Tests if the generated answer belongs from the document ; avoids hallucinations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02B7EB64-0EC8-D131-DF51-054560CCFA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663414" y="1264639"/>
            <a:ext cx="377750" cy="3777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21250B6F-4A7E-AEAD-AB43-F15D1FD39C5C}"/>
              </a:ext>
            </a:extLst>
          </p:cNvPr>
          <p:cNvCxnSpPr>
            <a:stCxn id="9" idx="3"/>
            <a:endCxn id="5" idx="1"/>
          </p:cNvCxnSpPr>
          <p:nvPr/>
        </p:nvCxnSpPr>
        <p:spPr>
          <a:xfrm>
            <a:off x="6342858" y="1476375"/>
            <a:ext cx="284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xmlns="" id="{3CC63931-FBF9-FFE7-1A9F-B80AFB353E66}"/>
              </a:ext>
            </a:extLst>
          </p:cNvPr>
          <p:cNvSpPr/>
          <p:nvPr/>
        </p:nvSpPr>
        <p:spPr>
          <a:xfrm rot="5400000">
            <a:off x="9756136" y="1428701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xmlns="" id="{5C64ED57-9AA1-C878-979F-DF08C49265C7}"/>
              </a:ext>
            </a:extLst>
          </p:cNvPr>
          <p:cNvSpPr/>
          <p:nvPr/>
        </p:nvSpPr>
        <p:spPr>
          <a:xfrm rot="5400000">
            <a:off x="6334348" y="1428702"/>
            <a:ext cx="239831" cy="101866"/>
          </a:xfrm>
          <a:prstGeom prst="triangl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25">
            <a:extLst>
              <a:ext uri="{FF2B5EF4-FFF2-40B4-BE49-F238E27FC236}">
                <a16:creationId xmlns:a16="http://schemas.microsoft.com/office/drawing/2014/main" xmlns="" id="{F8BBD900-384D-6C9F-237A-77CD47FDE798}"/>
              </a:ext>
            </a:extLst>
          </p:cNvPr>
          <p:cNvGrpSpPr/>
          <p:nvPr/>
        </p:nvGrpSpPr>
        <p:grpSpPr>
          <a:xfrm>
            <a:off x="9745323" y="691275"/>
            <a:ext cx="2184549" cy="923330"/>
            <a:chOff x="7945913" y="1981556"/>
            <a:chExt cx="5220353" cy="4531865"/>
          </a:xfrm>
        </p:grpSpPr>
        <p:pic>
          <p:nvPicPr>
            <p:cNvPr id="36" name="Graphic 22">
              <a:extLst>
                <a:ext uri="{FF2B5EF4-FFF2-40B4-BE49-F238E27FC236}">
                  <a16:creationId xmlns:a16="http://schemas.microsoft.com/office/drawing/2014/main" xmlns="" id="{DD93E308-25B7-64C3-76C9-CD93420C5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7945913" y="2537613"/>
              <a:ext cx="2030085" cy="203008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6BBA435-FECB-C572-F7C8-7AEEB1C89FA8}"/>
                </a:ext>
              </a:extLst>
            </p:cNvPr>
            <p:cNvSpPr txBox="1"/>
            <p:nvPr/>
          </p:nvSpPr>
          <p:spPr>
            <a:xfrm>
              <a:off x="10801130" y="1981556"/>
              <a:ext cx="2365136" cy="4531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u="sng" dirty="0" smtClean="0"/>
                <a:t>Medical history context</a:t>
              </a:r>
            </a:p>
            <a:p>
              <a:pPr algn="ctr"/>
              <a:endParaRPr lang="en-US" b="1" u="sng" dirty="0"/>
            </a:p>
          </p:txBody>
        </p:sp>
      </p:grpSp>
      <p:cxnSp>
        <p:nvCxnSpPr>
          <p:cNvPr id="39" name="Shape 38"/>
          <p:cNvCxnSpPr>
            <a:endCxn id="36" idx="1"/>
          </p:cNvCxnSpPr>
          <p:nvPr/>
        </p:nvCxnSpPr>
        <p:spPr>
          <a:xfrm rot="5400000" flipH="1" flipV="1">
            <a:off x="9066428" y="1430322"/>
            <a:ext cx="1097842" cy="25994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9400032" y="1511808"/>
            <a:ext cx="188976" cy="20726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Elbow Connector 49"/>
          <p:cNvCxnSpPr>
            <a:stCxn id="36" idx="1"/>
            <a:endCxn id="10" idx="1"/>
          </p:cNvCxnSpPr>
          <p:nvPr/>
        </p:nvCxnSpPr>
        <p:spPr>
          <a:xfrm rot="10800000" flipV="1">
            <a:off x="3513935" y="1011373"/>
            <a:ext cx="6231389" cy="1307963"/>
          </a:xfrm>
          <a:prstGeom prst="bentConnector3">
            <a:avLst>
              <a:gd name="adj1" fmla="val 1065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Isosceles Triangle 52"/>
          <p:cNvSpPr/>
          <p:nvPr/>
        </p:nvSpPr>
        <p:spPr>
          <a:xfrm rot="16200000">
            <a:off x="5822971" y="938112"/>
            <a:ext cx="268224" cy="154588"/>
          </a:xfrm>
          <a:prstGeom prst="triangle">
            <a:avLst>
              <a:gd name="adj" fmla="val 5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/>
          <p:cNvCxnSpPr>
            <a:stCxn id="37" idx="3"/>
            <a:endCxn id="23" idx="3"/>
          </p:cNvCxnSpPr>
          <p:nvPr/>
        </p:nvCxnSpPr>
        <p:spPr>
          <a:xfrm flipH="1">
            <a:off x="11549855" y="1152940"/>
            <a:ext cx="380017" cy="1770046"/>
          </a:xfrm>
          <a:prstGeom prst="bentConnector3">
            <a:avLst>
              <a:gd name="adj1" fmla="val -6015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Isosceles Triangle 58"/>
          <p:cNvSpPr/>
          <p:nvPr/>
        </p:nvSpPr>
        <p:spPr>
          <a:xfrm rot="10800000">
            <a:off x="11906992" y="1745673"/>
            <a:ext cx="570016" cy="24938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00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Reduces risk for hallucinations</a:t>
            </a:r>
          </a:p>
          <a:p>
            <a:endParaRPr lang="en-US" sz="3200" dirty="0" smtClean="0"/>
          </a:p>
          <a:p>
            <a:r>
              <a:rPr lang="en-US" sz="3200" dirty="0" smtClean="0"/>
              <a:t>Supports modular upgrades</a:t>
            </a:r>
          </a:p>
          <a:p>
            <a:endParaRPr lang="en-US" sz="3200" dirty="0" smtClean="0"/>
          </a:p>
          <a:p>
            <a:r>
              <a:rPr lang="en-US" sz="3200" dirty="0" smtClean="0"/>
              <a:t>Easy to debug- which </a:t>
            </a:r>
            <a:r>
              <a:rPr lang="en-US" sz="3200" dirty="0" err="1" smtClean="0"/>
              <a:t>llm</a:t>
            </a:r>
            <a:r>
              <a:rPr lang="en-US" sz="3200" dirty="0" smtClean="0"/>
              <a:t> is failing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C6EA12-6DDE-E582-04C7-C469F583E7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PROS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Slight increase in latency</a:t>
            </a:r>
          </a:p>
          <a:p>
            <a:endParaRPr lang="en-US" sz="3200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1C6EA12-6DDE-E582-04C7-C469F583E7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CONS </a:t>
            </a:r>
            <a:endParaRPr 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593DBFC-E53E-4351-9CE1-49A204078C75}">
  <we:reference id="bc854cf1-a8f8-4108-bb0c-7ead9d48d8ad" version="1.0.0.0" store="EXCatalog" storeType="EXCatalog"/>
  <we:alternateReferences/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ffb99db-04b0-4879-8e73-d3174e57b086}" enabled="1" method="Standard" siteId="{ec3c7dee-d552-494b-a393-7f941a90b98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3723</TotalTime>
  <Words>222</Words>
  <Application>Microsoft Office PowerPoint</Application>
  <PresentationFormat>Custom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PROS </vt:lpstr>
      <vt:lpstr>CONS </vt:lpstr>
    </vt:vector>
  </TitlesOfParts>
  <Company>ZS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Shubham Sundram</dc:creator>
  <cp:lastModifiedBy>Shivam Sundram</cp:lastModifiedBy>
  <cp:revision>4</cp:revision>
  <dcterms:created xsi:type="dcterms:W3CDTF">2025-06-02T17:49:31Z</dcterms:created>
  <dcterms:modified xsi:type="dcterms:W3CDTF">2025-06-05T07:56:21Z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strSourceShapeName">
    <vt:lpwstr>Graphic 26</vt:lpwstr>
  </property>
  <property fmtid="{D5CDD505-2E9C-101B-9397-08002B2CF9AE}" pid="3" name="pintSourceSlideIndex">
    <vt:i4>1</vt:i4>
  </property>
  <property fmtid="{D5CDD505-2E9C-101B-9397-08002B2CF9AE}" pid="4" name="pdobSourceWidth">
    <vt:r8>29.7440948486328</vt:r8>
  </property>
  <property fmtid="{D5CDD505-2E9C-101B-9397-08002B2CF9AE}" pid="5" name="pdobSourceHeight">
    <vt:r8>29.7440948486328</vt:r8>
  </property>
  <property fmtid="{D5CDD505-2E9C-101B-9397-08002B2CF9AE}" pid="6" name="pdobSourceOriginalWidth">
    <vt:r8>0</vt:r8>
  </property>
  <property fmtid="{D5CDD505-2E9C-101B-9397-08002B2CF9AE}" pid="7" name="pdobSourceOriginalHeight">
    <vt:r8>0</vt:r8>
  </property>
  <property fmtid="{D5CDD505-2E9C-101B-9397-08002B2CF9AE}" pid="8" name="pdobSourceTop">
    <vt:r8>99.5778732299805</vt:r8>
  </property>
  <property fmtid="{D5CDD505-2E9C-101B-9397-08002B2CF9AE}" pid="9" name="pdobSourceLeft">
    <vt:r8>345.577941894531</vt:r8>
  </property>
  <property fmtid="{D5CDD505-2E9C-101B-9397-08002B2CF9AE}" pid="10" name="pdobSourceCropLeft">
    <vt:r8>0</vt:r8>
  </property>
  <property fmtid="{D5CDD505-2E9C-101B-9397-08002B2CF9AE}" pid="11" name="pdobSourceCropRight">
    <vt:r8>0</vt:r8>
  </property>
  <property fmtid="{D5CDD505-2E9C-101B-9397-08002B2CF9AE}" pid="12" name="pdobSourceCropTop">
    <vt:r8>0</vt:r8>
  </property>
  <property fmtid="{D5CDD505-2E9C-101B-9397-08002B2CF9AE}" pid="13" name="pdobSourceCropBottom">
    <vt:r8>0</vt:r8>
  </property>
</Properties>
</file>