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2" r:id="rId2"/>
    <p:sldId id="263" r:id="rId3"/>
    <p:sldId id="272" r:id="rId4"/>
    <p:sldId id="264" r:id="rId5"/>
    <p:sldId id="265" r:id="rId6"/>
    <p:sldId id="266" r:id="rId7"/>
    <p:sldId id="267" r:id="rId8"/>
    <p:sldId id="269" r:id="rId9"/>
    <p:sldId id="274" r:id="rId10"/>
    <p:sldId id="273" r:id="rId11"/>
    <p:sldId id="275" r:id="rId12"/>
    <p:sldId id="271" r:id="rId13"/>
  </p:sldIdLst>
  <p:sldSz cx="8640763" cy="6480175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27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9141"/>
    <a:srgbClr val="66913B"/>
    <a:srgbClr val="FFFFFF"/>
    <a:srgbClr val="CCFFCC"/>
    <a:srgbClr val="A3C735"/>
    <a:srgbClr val="80B9E4"/>
    <a:srgbClr val="E52424"/>
    <a:srgbClr val="552066"/>
    <a:srgbClr val="002193"/>
    <a:srgbClr val="007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0" autoAdjust="0"/>
    <p:restoredTop sz="94660"/>
  </p:normalViewPr>
  <p:slideViewPr>
    <p:cSldViewPr>
      <p:cViewPr varScale="1">
        <p:scale>
          <a:sx n="158" d="100"/>
          <a:sy n="158" d="100"/>
        </p:scale>
        <p:origin x="2010" y="150"/>
      </p:cViewPr>
      <p:guideLst>
        <p:guide orient="horz" pos="2041"/>
        <p:guide pos="27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030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0263"/>
            <a:ext cx="3076575" cy="51276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42338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D8E9004-0BC6-4306-BC36-908BCCDC8FF3}" type="datetime1">
              <a:rPr lang="de-DE" altLang="de-DE"/>
              <a:pPr>
                <a:defRPr/>
              </a:pPr>
              <a:t>11.09.2024</a:t>
            </a:fld>
            <a:endParaRPr lang="de-DE" alt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862513"/>
            <a:ext cx="5680075" cy="4605337"/>
          </a:xfrm>
          <a:prstGeom prst="rect">
            <a:avLst/>
          </a:prstGeom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Mastertextformat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6575" cy="51276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D837E271-B491-4C98-8F87-563750A6F039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036391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M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cau_siegel_schw20pro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0"/>
            <a:ext cx="4311650" cy="647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el 1"/>
          <p:cNvSpPr>
            <a:spLocks noGrp="1"/>
          </p:cNvSpPr>
          <p:nvPr>
            <p:ph type="ctrTitle" hasCustomPrompt="1"/>
          </p:nvPr>
        </p:nvSpPr>
        <p:spPr>
          <a:xfrm>
            <a:off x="431949" y="2015951"/>
            <a:ext cx="7345363" cy="194421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4000" baseline="0"/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br>
              <a:rPr lang="de-DE" dirty="0"/>
            </a:br>
            <a:r>
              <a:rPr lang="de-DE" dirty="0"/>
              <a:t>Calibri 40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0" y="4683423"/>
            <a:ext cx="7345363" cy="10080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 marL="431800" indent="0">
              <a:buNone/>
              <a:defRPr/>
            </a:lvl2pPr>
            <a:lvl3pPr marL="863600" indent="0">
              <a:buNone/>
              <a:defRPr/>
            </a:lvl3pPr>
            <a:lvl4pPr marL="1295400" indent="0">
              <a:buNone/>
              <a:defRPr/>
            </a:lvl4pPr>
            <a:lvl5pPr marL="1728788" indent="0">
              <a:buNone/>
              <a:defRPr/>
            </a:lvl5pPr>
          </a:lstStyle>
          <a:p>
            <a:pPr lvl="0"/>
            <a:r>
              <a:rPr lang="de-DE" dirty="0"/>
              <a:t>Name</a:t>
            </a:r>
          </a:p>
          <a:p>
            <a:pPr lvl="0"/>
            <a:r>
              <a:rPr lang="de-DE"/>
              <a:t>Institution/Partner </a:t>
            </a:r>
            <a:r>
              <a:rPr lang="de-DE" dirty="0"/>
              <a:t>20 </a:t>
            </a:r>
            <a:r>
              <a:rPr lang="de-DE" dirty="0" err="1"/>
              <a:t>pt</a:t>
            </a:r>
            <a:endParaRPr lang="de-DE" dirty="0"/>
          </a:p>
        </p:txBody>
      </p:sp>
      <p:pic>
        <p:nvPicPr>
          <p:cNvPr id="9" name="Picture 2" descr="Q:\Wenke\01_Grafiken_Logos\01_Logos\01_MF-Logos\02_Fakultät_EN\medi-fak-EN-faku-rgb-720-op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49" y="359025"/>
            <a:ext cx="1656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12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-slide_M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>
            <a:cxnSpLocks noChangeShapeType="1"/>
          </p:cNvCxnSpPr>
          <p:nvPr userDrawn="1"/>
        </p:nvCxnSpPr>
        <p:spPr bwMode="auto">
          <a:xfrm>
            <a:off x="431800" y="5543550"/>
            <a:ext cx="7777163" cy="0"/>
          </a:xfrm>
          <a:prstGeom prst="line">
            <a:avLst/>
          </a:prstGeom>
          <a:noFill/>
          <a:ln w="9525">
            <a:solidFill>
              <a:srgbClr val="CC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hteck 4"/>
          <p:cNvSpPr/>
          <p:nvPr userDrawn="1"/>
        </p:nvSpPr>
        <p:spPr>
          <a:xfrm>
            <a:off x="360363" y="5688013"/>
            <a:ext cx="442912" cy="307975"/>
          </a:xfrm>
          <a:prstGeom prst="rect">
            <a:avLst/>
          </a:prstGeom>
        </p:spPr>
        <p:txBody>
          <a:bodyPr wrap="none">
            <a:spAutoFit/>
          </a:bodyPr>
          <a:lstStyle>
            <a:lvl1pPr eaLnBrk="0" hangingPunct="0"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9A7750B2-CDF3-40FE-9B26-11A4D74FB7C5}" type="slidenum">
              <a:rPr lang="de-DE" altLang="de-DE" sz="10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r>
              <a:rPr lang="de-DE" altLang="de-DE" sz="1400" dirty="0">
                <a:solidFill>
                  <a:srgbClr val="7F7F7F"/>
                </a:solidFill>
                <a:latin typeface="Calibri" pitchFamily="34" charset="0"/>
              </a:rPr>
              <a:t> </a:t>
            </a:r>
            <a:endParaRPr lang="de-DE" altLang="de-DE" sz="1400" dirty="0"/>
          </a:p>
        </p:txBody>
      </p:sp>
      <p:sp>
        <p:nvSpPr>
          <p:cNvPr id="6" name="Textfeld 4"/>
          <p:cNvSpPr txBox="1">
            <a:spLocks noChangeArrowheads="1"/>
          </p:cNvSpPr>
          <p:nvPr userDrawn="1"/>
        </p:nvSpPr>
        <p:spPr bwMode="auto">
          <a:xfrm>
            <a:off x="936625" y="5749925"/>
            <a:ext cx="460851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chemeClr val="bg2">
                    <a:lumMod val="50000"/>
                  </a:schemeClr>
                </a:solidFill>
                <a:latin typeface="Calibri" charset="0"/>
              </a:rPr>
              <a:t>Title</a:t>
            </a:r>
          </a:p>
        </p:txBody>
      </p:sp>
      <p:sp>
        <p:nvSpPr>
          <p:cNvPr id="7" name="Textfeld 5"/>
          <p:cNvSpPr txBox="1">
            <a:spLocks noChangeArrowheads="1"/>
          </p:cNvSpPr>
          <p:nvPr userDrawn="1"/>
        </p:nvSpPr>
        <p:spPr bwMode="auto">
          <a:xfrm>
            <a:off x="1511175" y="5976938"/>
            <a:ext cx="4897438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de-DE" sz="900" dirty="0">
                <a:solidFill>
                  <a:srgbClr val="7F7F7F"/>
                </a:solidFill>
                <a:latin typeface="Calibri" charset="0"/>
              </a:rPr>
              <a:t>| Name</a:t>
            </a:r>
          </a:p>
        </p:txBody>
      </p:sp>
      <p:cxnSp>
        <p:nvCxnSpPr>
          <p:cNvPr id="8" name="Gerade Verbindung 33"/>
          <p:cNvCxnSpPr>
            <a:cxnSpLocks noChangeShapeType="1"/>
          </p:cNvCxnSpPr>
          <p:nvPr userDrawn="1"/>
        </p:nvCxnSpPr>
        <p:spPr bwMode="auto">
          <a:xfrm>
            <a:off x="7200900" y="5688013"/>
            <a:ext cx="0" cy="574675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8"/>
          <p:cNvSpPr>
            <a:spLocks noChangeArrowheads="1"/>
          </p:cNvSpPr>
          <p:nvPr userDrawn="1"/>
        </p:nvSpPr>
        <p:spPr bwMode="auto">
          <a:xfrm>
            <a:off x="431800" y="0"/>
            <a:ext cx="1655763" cy="215900"/>
          </a:xfrm>
          <a:prstGeom prst="rect">
            <a:avLst/>
          </a:prstGeom>
          <a:solidFill>
            <a:srgbClr val="A3C7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charset="0"/>
              <a:cs typeface="ＭＳ Ｐゴシック" charset="0"/>
            </a:endParaRPr>
          </a:p>
        </p:txBody>
      </p:sp>
      <p:cxnSp>
        <p:nvCxnSpPr>
          <p:cNvPr id="11" name="Gerade Verbindung 33"/>
          <p:cNvCxnSpPr>
            <a:cxnSpLocks noChangeShapeType="1"/>
          </p:cNvCxnSpPr>
          <p:nvPr userDrawn="1"/>
        </p:nvCxnSpPr>
        <p:spPr bwMode="auto">
          <a:xfrm>
            <a:off x="792163" y="5761038"/>
            <a:ext cx="0" cy="431800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feld 11"/>
          <p:cNvSpPr txBox="1"/>
          <p:nvPr userDrawn="1"/>
        </p:nvSpPr>
        <p:spPr>
          <a:xfrm>
            <a:off x="846752" y="5930202"/>
            <a:ext cx="72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893F79A-0EA6-4573-B571-1177B381CF4D}" type="datetime1">
              <a:rPr lang="de-DE" sz="900" kern="1200" smtClean="0">
                <a:solidFill>
                  <a:srgbClr val="7F7F7F"/>
                </a:solidFill>
                <a:latin typeface="Calibri" charset="0"/>
                <a:ea typeface="ＭＳ Ｐゴシック" charset="0"/>
                <a:cs typeface="ＭＳ Ｐゴシック" charset="0"/>
              </a:rPr>
              <a:t>11.09.2024</a:t>
            </a:fld>
            <a:endParaRPr lang="de-DE" sz="900" kern="1200" dirty="0">
              <a:solidFill>
                <a:srgbClr val="7F7F7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ctrTitle" hasCustomPrompt="1"/>
          </p:nvPr>
        </p:nvSpPr>
        <p:spPr>
          <a:xfrm>
            <a:off x="503957" y="647799"/>
            <a:ext cx="7632848" cy="86409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/>
            </a:lvl1pPr>
          </a:lstStyle>
          <a:p>
            <a:r>
              <a:rPr lang="de-DE" altLang="de-DE" dirty="0">
                <a:ea typeface="ＭＳ Ｐゴシック" pitchFamily="34" charset="-128"/>
              </a:rPr>
              <a:t>Style </a:t>
            </a:r>
            <a:r>
              <a:rPr lang="de-DE" altLang="de-DE" dirty="0" err="1">
                <a:ea typeface="ＭＳ Ｐゴシック" pitchFamily="34" charset="-128"/>
              </a:rPr>
              <a:t>template</a:t>
            </a:r>
            <a:r>
              <a:rPr lang="de-DE" altLang="de-DE" dirty="0">
                <a:ea typeface="ＭＳ Ｐゴシック" pitchFamily="34" charset="-128"/>
              </a:rPr>
              <a:t> title </a:t>
            </a:r>
            <a:r>
              <a:rPr lang="de-DE" dirty="0"/>
              <a:t>24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03957" y="1511895"/>
            <a:ext cx="7560840" cy="381642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8636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A3C735"/>
              </a:buClr>
              <a:buSzPct val="150000"/>
              <a:buFontTx/>
              <a:buNone/>
              <a:tabLst/>
              <a:defRPr lang="de-DE" sz="1800" b="0" baseline="0" smtClean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Style </a:t>
            </a:r>
            <a:r>
              <a:rPr lang="de-DE" dirty="0" err="1"/>
              <a:t>template</a:t>
            </a:r>
            <a:r>
              <a:rPr lang="de-DE" dirty="0"/>
              <a:t> </a:t>
            </a:r>
            <a:r>
              <a:rPr lang="de-DE" dirty="0" err="1"/>
              <a:t>subtitle</a:t>
            </a:r>
            <a:r>
              <a:rPr lang="de-DE" dirty="0"/>
              <a:t> 18 </a:t>
            </a:r>
            <a:r>
              <a:rPr lang="de-DE" dirty="0" err="1"/>
              <a:t>pt</a:t>
            </a:r>
            <a:endParaRPr lang="de-DE" dirty="0"/>
          </a:p>
        </p:txBody>
      </p:sp>
      <p:pic>
        <p:nvPicPr>
          <p:cNvPr id="16" name="Picture 2" descr="Q:\Wenke\01_Grafiken_Logos\01_Logos\01_MF-Logos\02_Fakultät_EN\medi-fak-EN-faku-rgb-720-op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717" y="5759369"/>
            <a:ext cx="863999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555" y="5766265"/>
            <a:ext cx="2034529" cy="42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2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-slide_list_M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>
            <a:cxnSpLocks noChangeShapeType="1"/>
          </p:cNvCxnSpPr>
          <p:nvPr userDrawn="1"/>
        </p:nvCxnSpPr>
        <p:spPr bwMode="auto">
          <a:xfrm>
            <a:off x="431800" y="5543550"/>
            <a:ext cx="7777163" cy="0"/>
          </a:xfrm>
          <a:prstGeom prst="line">
            <a:avLst/>
          </a:prstGeom>
          <a:noFill/>
          <a:ln w="9525">
            <a:solidFill>
              <a:srgbClr val="CC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hteck 5"/>
          <p:cNvSpPr/>
          <p:nvPr userDrawn="1"/>
        </p:nvSpPr>
        <p:spPr>
          <a:xfrm>
            <a:off x="360363" y="5688013"/>
            <a:ext cx="442912" cy="307975"/>
          </a:xfrm>
          <a:prstGeom prst="rect">
            <a:avLst/>
          </a:prstGeom>
        </p:spPr>
        <p:txBody>
          <a:bodyPr wrap="none">
            <a:spAutoFit/>
          </a:bodyPr>
          <a:lstStyle>
            <a:lvl1pPr eaLnBrk="0" hangingPunct="0"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9A7750B2-CDF3-40FE-9B26-11A4D74FB7C5}" type="slidenum">
              <a:rPr lang="de-DE" altLang="de-DE" sz="10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r>
              <a:rPr lang="de-DE" altLang="de-DE" sz="1400" dirty="0">
                <a:solidFill>
                  <a:srgbClr val="7F7F7F"/>
                </a:solidFill>
                <a:latin typeface="Calibri" pitchFamily="34" charset="0"/>
              </a:rPr>
              <a:t> </a:t>
            </a:r>
            <a:endParaRPr lang="de-DE" altLang="de-DE" sz="1400" dirty="0"/>
          </a:p>
        </p:txBody>
      </p:sp>
      <p:sp>
        <p:nvSpPr>
          <p:cNvPr id="7" name="Textfeld 4"/>
          <p:cNvSpPr txBox="1">
            <a:spLocks noChangeArrowheads="1"/>
          </p:cNvSpPr>
          <p:nvPr userDrawn="1"/>
        </p:nvSpPr>
        <p:spPr bwMode="auto">
          <a:xfrm>
            <a:off x="936625" y="5749925"/>
            <a:ext cx="460851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chemeClr val="bg2">
                    <a:lumMod val="50000"/>
                  </a:schemeClr>
                </a:solidFill>
                <a:latin typeface="Calibri" charset="0"/>
              </a:rPr>
              <a:t>Title</a:t>
            </a:r>
          </a:p>
        </p:txBody>
      </p:sp>
      <p:cxnSp>
        <p:nvCxnSpPr>
          <p:cNvPr id="9" name="Gerade Verbindung 33"/>
          <p:cNvCxnSpPr>
            <a:cxnSpLocks noChangeShapeType="1"/>
          </p:cNvCxnSpPr>
          <p:nvPr userDrawn="1"/>
        </p:nvCxnSpPr>
        <p:spPr bwMode="auto">
          <a:xfrm>
            <a:off x="7200900" y="5688013"/>
            <a:ext cx="0" cy="574675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431800" y="0"/>
            <a:ext cx="1655763" cy="215900"/>
          </a:xfrm>
          <a:prstGeom prst="rect">
            <a:avLst/>
          </a:prstGeom>
          <a:solidFill>
            <a:srgbClr val="A3C7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charset="0"/>
              <a:cs typeface="ＭＳ Ｐゴシック" charset="0"/>
            </a:endParaRPr>
          </a:p>
        </p:txBody>
      </p:sp>
      <p:cxnSp>
        <p:nvCxnSpPr>
          <p:cNvPr id="12" name="Gerade Verbindung 33"/>
          <p:cNvCxnSpPr>
            <a:cxnSpLocks noChangeShapeType="1"/>
          </p:cNvCxnSpPr>
          <p:nvPr userDrawn="1"/>
        </p:nvCxnSpPr>
        <p:spPr bwMode="auto">
          <a:xfrm>
            <a:off x="792163" y="5761038"/>
            <a:ext cx="0" cy="431800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feld 5"/>
          <p:cNvSpPr txBox="1">
            <a:spLocks noChangeArrowheads="1"/>
          </p:cNvSpPr>
          <p:nvPr userDrawn="1"/>
        </p:nvSpPr>
        <p:spPr bwMode="auto">
          <a:xfrm>
            <a:off x="1511175" y="5976938"/>
            <a:ext cx="4897438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de-DE" sz="900" dirty="0">
                <a:solidFill>
                  <a:srgbClr val="7F7F7F"/>
                </a:solidFill>
                <a:latin typeface="Calibri" charset="0"/>
              </a:rPr>
              <a:t>| Name</a:t>
            </a:r>
          </a:p>
        </p:txBody>
      </p:sp>
      <p:sp>
        <p:nvSpPr>
          <p:cNvPr id="14" name="Textfeld 13"/>
          <p:cNvSpPr txBox="1"/>
          <p:nvPr userDrawn="1"/>
        </p:nvSpPr>
        <p:spPr>
          <a:xfrm>
            <a:off x="846752" y="5930202"/>
            <a:ext cx="72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893F79A-0EA6-4573-B571-1177B381CF4D}" type="datetime1">
              <a:rPr lang="de-DE" sz="900" kern="1200" smtClean="0">
                <a:solidFill>
                  <a:srgbClr val="7F7F7F"/>
                </a:solidFill>
                <a:latin typeface="Calibri" charset="0"/>
                <a:ea typeface="ＭＳ Ｐゴシック" charset="0"/>
                <a:cs typeface="ＭＳ Ｐゴシック" charset="0"/>
              </a:rPr>
              <a:t>11.09.2024</a:t>
            </a:fld>
            <a:endParaRPr lang="de-DE" sz="900" kern="1200" dirty="0">
              <a:solidFill>
                <a:srgbClr val="7F7F7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503957" y="647799"/>
            <a:ext cx="7560840" cy="86409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/>
            </a:lvl1pPr>
          </a:lstStyle>
          <a:p>
            <a:r>
              <a:rPr lang="de-DE" dirty="0"/>
              <a:t>Style </a:t>
            </a:r>
            <a:r>
              <a:rPr lang="de-DE" dirty="0" err="1"/>
              <a:t>template</a:t>
            </a:r>
            <a:r>
              <a:rPr lang="de-DE" dirty="0"/>
              <a:t> title 24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03957" y="1511895"/>
            <a:ext cx="7560840" cy="3672408"/>
          </a:xfrm>
          <a:prstGeom prst="rect">
            <a:avLst/>
          </a:prstGeom>
        </p:spPr>
        <p:txBody>
          <a:bodyPr lIns="0" tIns="0" rIns="0" bIns="0"/>
          <a:lstStyle>
            <a:lvl1pPr marL="285750" marR="0" indent="-285750" algn="l" defTabSz="8636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A3C735"/>
              </a:buClr>
              <a:buSzPct val="100000"/>
              <a:buFont typeface="Wingdings" charset="2"/>
              <a:buChar char="Ø"/>
              <a:tabLst/>
              <a:defRPr sz="1800" normalizeH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style </a:t>
            </a:r>
            <a:r>
              <a:rPr lang="de-DE" dirty="0" err="1"/>
              <a:t>template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18 </a:t>
            </a:r>
            <a:r>
              <a:rPr lang="de-DE" dirty="0" err="1"/>
              <a:t>pt</a:t>
            </a:r>
            <a:endParaRPr lang="de-DE" dirty="0"/>
          </a:p>
        </p:txBody>
      </p:sp>
      <p:pic>
        <p:nvPicPr>
          <p:cNvPr id="17" name="Picture 2" descr="Q:\Wenke\01_Grafiken_Logos\01_Logos\01_MF-Logos\02_Fakultät_EN\medi-fak-EN-faku-rgb-720-op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717" y="5759369"/>
            <a:ext cx="863999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706" y="5765490"/>
            <a:ext cx="2034529" cy="42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MF+partner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cau_siegel_schw20pro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0"/>
            <a:ext cx="4311650" cy="647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Gerade Verbindung 9"/>
          <p:cNvCxnSpPr>
            <a:cxnSpLocks noChangeShapeType="1"/>
          </p:cNvCxnSpPr>
          <p:nvPr userDrawn="1"/>
        </p:nvCxnSpPr>
        <p:spPr bwMode="auto">
          <a:xfrm>
            <a:off x="6905625" y="5746750"/>
            <a:ext cx="0" cy="574675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" name="Grafik 8" descr="uksh-text-rgb-06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5" y="5815013"/>
            <a:ext cx="1357313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31949" y="2015951"/>
            <a:ext cx="7345363" cy="194421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4000" baseline="0"/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br>
              <a:rPr lang="de-DE" dirty="0"/>
            </a:br>
            <a:r>
              <a:rPr lang="de-DE"/>
              <a:t>Calibri 40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0" y="4683423"/>
            <a:ext cx="7345363" cy="1008063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863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aseline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 marL="431800" indent="0">
              <a:buNone/>
              <a:defRPr/>
            </a:lvl2pPr>
            <a:lvl3pPr marL="863600" indent="0">
              <a:buNone/>
              <a:defRPr/>
            </a:lvl3pPr>
            <a:lvl4pPr marL="1295400" indent="0">
              <a:buNone/>
              <a:defRPr/>
            </a:lvl4pPr>
            <a:lvl5pPr marL="1728788" indent="0">
              <a:buNone/>
              <a:defRPr/>
            </a:lvl5pPr>
          </a:lstStyle>
          <a:p>
            <a:pPr lvl="0"/>
            <a:r>
              <a:rPr lang="de-DE" dirty="0"/>
              <a:t>Name</a:t>
            </a:r>
          </a:p>
          <a:p>
            <a:pPr marL="0" marR="0" lvl="0" indent="0" algn="l" defTabSz="863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Institution/Partner 20 </a:t>
            </a:r>
            <a:r>
              <a:rPr lang="de-DE" dirty="0" err="1"/>
              <a:t>pt</a:t>
            </a:r>
            <a:endParaRPr lang="de-DE" dirty="0"/>
          </a:p>
        </p:txBody>
      </p:sp>
      <p:pic>
        <p:nvPicPr>
          <p:cNvPr id="10" name="Picture 2" descr="Q:\Wenke\01_Grafiken_Logos\01_Logos\01_MF-Logos\02_Fakultät_EN\medi-fak-EN-faku-rgb-720-op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49" y="359025"/>
            <a:ext cx="1656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639" y="5828059"/>
            <a:ext cx="2034529" cy="42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9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-slide_MF+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>
            <a:cxnSpLocks noChangeShapeType="1"/>
          </p:cNvCxnSpPr>
          <p:nvPr userDrawn="1"/>
        </p:nvCxnSpPr>
        <p:spPr bwMode="auto">
          <a:xfrm>
            <a:off x="431800" y="5543550"/>
            <a:ext cx="7777163" cy="0"/>
          </a:xfrm>
          <a:prstGeom prst="line">
            <a:avLst/>
          </a:prstGeom>
          <a:noFill/>
          <a:ln w="9525">
            <a:solidFill>
              <a:srgbClr val="CC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hteck 4"/>
          <p:cNvSpPr/>
          <p:nvPr userDrawn="1"/>
        </p:nvSpPr>
        <p:spPr>
          <a:xfrm>
            <a:off x="360363" y="5688013"/>
            <a:ext cx="442912" cy="307975"/>
          </a:xfrm>
          <a:prstGeom prst="rect">
            <a:avLst/>
          </a:prstGeom>
        </p:spPr>
        <p:txBody>
          <a:bodyPr wrap="none">
            <a:spAutoFit/>
          </a:bodyPr>
          <a:lstStyle>
            <a:lvl1pPr eaLnBrk="0" hangingPunct="0"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9A7750B2-CDF3-40FE-9B26-11A4D74FB7C5}" type="slidenum">
              <a:rPr lang="de-DE" altLang="de-DE" sz="10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r>
              <a:rPr lang="de-DE" altLang="de-DE" sz="1400" dirty="0">
                <a:solidFill>
                  <a:srgbClr val="7F7F7F"/>
                </a:solidFill>
                <a:latin typeface="Calibri" pitchFamily="34" charset="0"/>
              </a:rPr>
              <a:t> </a:t>
            </a:r>
            <a:endParaRPr lang="de-DE" altLang="de-DE" sz="1400" dirty="0"/>
          </a:p>
        </p:txBody>
      </p:sp>
      <p:sp>
        <p:nvSpPr>
          <p:cNvPr id="6" name="Textfeld 4"/>
          <p:cNvSpPr txBox="1">
            <a:spLocks noChangeArrowheads="1"/>
          </p:cNvSpPr>
          <p:nvPr userDrawn="1"/>
        </p:nvSpPr>
        <p:spPr bwMode="auto">
          <a:xfrm>
            <a:off x="936625" y="5749925"/>
            <a:ext cx="460851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chemeClr val="bg2">
                    <a:lumMod val="50000"/>
                  </a:schemeClr>
                </a:solidFill>
                <a:latin typeface="Calibri" charset="0"/>
              </a:rPr>
              <a:t>Title</a:t>
            </a:r>
          </a:p>
        </p:txBody>
      </p:sp>
      <p:sp>
        <p:nvSpPr>
          <p:cNvPr id="7" name="Textfeld 5"/>
          <p:cNvSpPr txBox="1">
            <a:spLocks noChangeArrowheads="1"/>
          </p:cNvSpPr>
          <p:nvPr userDrawn="1"/>
        </p:nvSpPr>
        <p:spPr bwMode="auto">
          <a:xfrm>
            <a:off x="1511175" y="5976938"/>
            <a:ext cx="4897438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de-DE" sz="900" dirty="0">
                <a:solidFill>
                  <a:srgbClr val="7F7F7F"/>
                </a:solidFill>
                <a:latin typeface="Calibri" charset="0"/>
              </a:rPr>
              <a:t>| Name</a:t>
            </a:r>
          </a:p>
        </p:txBody>
      </p:sp>
      <p:cxnSp>
        <p:nvCxnSpPr>
          <p:cNvPr id="8" name="Gerade Verbindung 33"/>
          <p:cNvCxnSpPr>
            <a:cxnSpLocks noChangeShapeType="1"/>
          </p:cNvCxnSpPr>
          <p:nvPr userDrawn="1"/>
        </p:nvCxnSpPr>
        <p:spPr bwMode="auto">
          <a:xfrm>
            <a:off x="7200900" y="5688013"/>
            <a:ext cx="0" cy="574675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8"/>
          <p:cNvSpPr>
            <a:spLocks noChangeArrowheads="1"/>
          </p:cNvSpPr>
          <p:nvPr userDrawn="1"/>
        </p:nvSpPr>
        <p:spPr bwMode="auto">
          <a:xfrm>
            <a:off x="431800" y="0"/>
            <a:ext cx="1655763" cy="215900"/>
          </a:xfrm>
          <a:prstGeom prst="rect">
            <a:avLst/>
          </a:prstGeom>
          <a:solidFill>
            <a:srgbClr val="A3C7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charset="0"/>
              <a:cs typeface="ＭＳ Ｐゴシック" charset="0"/>
            </a:endParaRPr>
          </a:p>
        </p:txBody>
      </p:sp>
      <p:cxnSp>
        <p:nvCxnSpPr>
          <p:cNvPr id="11" name="Gerade Verbindung 33"/>
          <p:cNvCxnSpPr>
            <a:cxnSpLocks noChangeShapeType="1"/>
          </p:cNvCxnSpPr>
          <p:nvPr userDrawn="1"/>
        </p:nvCxnSpPr>
        <p:spPr bwMode="auto">
          <a:xfrm>
            <a:off x="792163" y="5761038"/>
            <a:ext cx="0" cy="431800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feld 11"/>
          <p:cNvSpPr txBox="1"/>
          <p:nvPr userDrawn="1"/>
        </p:nvSpPr>
        <p:spPr>
          <a:xfrm>
            <a:off x="846752" y="5930202"/>
            <a:ext cx="72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893F79A-0EA6-4573-B571-1177B381CF4D}" type="datetime1">
              <a:rPr lang="de-DE" sz="900" kern="1200" smtClean="0">
                <a:solidFill>
                  <a:srgbClr val="7F7F7F"/>
                </a:solidFill>
                <a:latin typeface="Calibri" charset="0"/>
                <a:ea typeface="ＭＳ Ｐゴシック" charset="0"/>
                <a:cs typeface="ＭＳ Ｐゴシック" charset="0"/>
              </a:rPr>
              <a:t>11.09.2024</a:t>
            </a:fld>
            <a:endParaRPr lang="de-DE" sz="900" kern="1200" dirty="0">
              <a:solidFill>
                <a:srgbClr val="7F7F7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5" name="Gerade Verbindung 33"/>
          <p:cNvCxnSpPr>
            <a:cxnSpLocks noChangeShapeType="1"/>
          </p:cNvCxnSpPr>
          <p:nvPr userDrawn="1"/>
        </p:nvCxnSpPr>
        <p:spPr bwMode="auto">
          <a:xfrm>
            <a:off x="5616575" y="5688013"/>
            <a:ext cx="0" cy="574675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Grafik 15" descr="uksh-text-rgb-062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225" y="5761038"/>
            <a:ext cx="132715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itel 1"/>
          <p:cNvSpPr>
            <a:spLocks noGrp="1"/>
          </p:cNvSpPr>
          <p:nvPr>
            <p:ph type="ctrTitle" hasCustomPrompt="1"/>
          </p:nvPr>
        </p:nvSpPr>
        <p:spPr>
          <a:xfrm>
            <a:off x="503957" y="647799"/>
            <a:ext cx="7632848" cy="86409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 baseline="0"/>
            </a:lvl1pPr>
          </a:lstStyle>
          <a:p>
            <a:r>
              <a:rPr lang="de-DE" altLang="de-DE" dirty="0">
                <a:ea typeface="ＭＳ Ｐゴシック" pitchFamily="34" charset="-128"/>
              </a:rPr>
              <a:t>Style </a:t>
            </a:r>
            <a:r>
              <a:rPr lang="de-DE" altLang="de-DE" dirty="0" err="1">
                <a:ea typeface="ＭＳ Ｐゴシック" pitchFamily="34" charset="-128"/>
              </a:rPr>
              <a:t>template</a:t>
            </a:r>
            <a:r>
              <a:rPr lang="de-DE" altLang="de-DE" dirty="0">
                <a:ea typeface="ＭＳ Ｐゴシック" pitchFamily="34" charset="-128"/>
              </a:rPr>
              <a:t> title </a:t>
            </a:r>
            <a:r>
              <a:rPr lang="de-DE" dirty="0"/>
              <a:t>24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03957" y="1511895"/>
            <a:ext cx="7560840" cy="381642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8636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A3C735"/>
              </a:buClr>
              <a:buSzPct val="150000"/>
              <a:buFontTx/>
              <a:buNone/>
              <a:tabLst/>
              <a:defRPr lang="de-DE" sz="1800" b="0" smtClean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Style </a:t>
            </a:r>
            <a:r>
              <a:rPr lang="de-DE" dirty="0" err="1"/>
              <a:t>template</a:t>
            </a:r>
            <a:r>
              <a:rPr lang="de-DE" dirty="0"/>
              <a:t> </a:t>
            </a:r>
            <a:r>
              <a:rPr lang="de-DE" dirty="0" err="1"/>
              <a:t>subtitle</a:t>
            </a:r>
            <a:r>
              <a:rPr lang="de-DE" dirty="0"/>
              <a:t> 18 </a:t>
            </a:r>
            <a:r>
              <a:rPr lang="de-DE" dirty="0" err="1"/>
              <a:t>pt</a:t>
            </a:r>
            <a:endParaRPr lang="de-DE" dirty="0"/>
          </a:p>
        </p:txBody>
      </p:sp>
      <p:pic>
        <p:nvPicPr>
          <p:cNvPr id="17" name="Picture 2" descr="Q:\Wenke\01_Grafiken_Logos\01_Logos\01_MF-Logos\02_Fakultät_EN\medi-fak-EN-faku-rgb-720-op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717" y="5759369"/>
            <a:ext cx="863999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348" y="5744542"/>
            <a:ext cx="2034529" cy="42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9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-slide_list_MF+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>
            <a:cxnSpLocks noChangeShapeType="1"/>
          </p:cNvCxnSpPr>
          <p:nvPr userDrawn="1"/>
        </p:nvCxnSpPr>
        <p:spPr bwMode="auto">
          <a:xfrm>
            <a:off x="431800" y="5543550"/>
            <a:ext cx="7777163" cy="0"/>
          </a:xfrm>
          <a:prstGeom prst="line">
            <a:avLst/>
          </a:prstGeom>
          <a:noFill/>
          <a:ln w="9525">
            <a:solidFill>
              <a:srgbClr val="CC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hteck 5"/>
          <p:cNvSpPr/>
          <p:nvPr userDrawn="1"/>
        </p:nvSpPr>
        <p:spPr>
          <a:xfrm>
            <a:off x="360363" y="5688013"/>
            <a:ext cx="442912" cy="307975"/>
          </a:xfrm>
          <a:prstGeom prst="rect">
            <a:avLst/>
          </a:prstGeom>
        </p:spPr>
        <p:txBody>
          <a:bodyPr wrap="none">
            <a:spAutoFit/>
          </a:bodyPr>
          <a:lstStyle>
            <a:lvl1pPr eaLnBrk="0" hangingPunct="0"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9A7750B2-CDF3-40FE-9B26-11A4D74FB7C5}" type="slidenum">
              <a:rPr lang="de-DE" altLang="de-DE" sz="10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r>
              <a:rPr lang="de-DE" altLang="de-DE" sz="1400" dirty="0">
                <a:solidFill>
                  <a:srgbClr val="7F7F7F"/>
                </a:solidFill>
                <a:latin typeface="Calibri" pitchFamily="34" charset="0"/>
              </a:rPr>
              <a:t> </a:t>
            </a:r>
            <a:endParaRPr lang="de-DE" altLang="de-DE" sz="1400" dirty="0"/>
          </a:p>
        </p:txBody>
      </p:sp>
      <p:sp>
        <p:nvSpPr>
          <p:cNvPr id="7" name="Textfeld 4"/>
          <p:cNvSpPr txBox="1">
            <a:spLocks noChangeArrowheads="1"/>
          </p:cNvSpPr>
          <p:nvPr userDrawn="1"/>
        </p:nvSpPr>
        <p:spPr bwMode="auto">
          <a:xfrm>
            <a:off x="936626" y="5749925"/>
            <a:ext cx="3527772" cy="15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chemeClr val="bg2">
                    <a:lumMod val="50000"/>
                  </a:schemeClr>
                </a:solidFill>
                <a:latin typeface="Calibri" charset="0"/>
              </a:rPr>
              <a:t>Title</a:t>
            </a:r>
            <a:r>
              <a:rPr lang="de-DE" sz="1000" baseline="0" dirty="0">
                <a:solidFill>
                  <a:schemeClr val="bg2">
                    <a:lumMod val="50000"/>
                  </a:schemeClr>
                </a:solidFill>
                <a:latin typeface="Calibri" charset="0"/>
              </a:rPr>
              <a:t> </a:t>
            </a:r>
            <a:endParaRPr lang="de-DE" sz="1000" dirty="0">
              <a:solidFill>
                <a:schemeClr val="bg2">
                  <a:lumMod val="50000"/>
                </a:schemeClr>
              </a:solidFill>
              <a:latin typeface="Calibri" charset="0"/>
            </a:endParaRPr>
          </a:p>
        </p:txBody>
      </p:sp>
      <p:cxnSp>
        <p:nvCxnSpPr>
          <p:cNvPr id="9" name="Gerade Verbindung 33"/>
          <p:cNvCxnSpPr>
            <a:cxnSpLocks noChangeShapeType="1"/>
          </p:cNvCxnSpPr>
          <p:nvPr userDrawn="1"/>
        </p:nvCxnSpPr>
        <p:spPr bwMode="auto">
          <a:xfrm>
            <a:off x="7200900" y="5688013"/>
            <a:ext cx="0" cy="574675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431800" y="0"/>
            <a:ext cx="1655763" cy="215900"/>
          </a:xfrm>
          <a:prstGeom prst="rect">
            <a:avLst/>
          </a:prstGeom>
          <a:solidFill>
            <a:srgbClr val="A3C7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charset="0"/>
              <a:cs typeface="ＭＳ Ｐゴシック" charset="0"/>
            </a:endParaRPr>
          </a:p>
        </p:txBody>
      </p:sp>
      <p:cxnSp>
        <p:nvCxnSpPr>
          <p:cNvPr id="12" name="Gerade Verbindung 33"/>
          <p:cNvCxnSpPr>
            <a:cxnSpLocks noChangeShapeType="1"/>
          </p:cNvCxnSpPr>
          <p:nvPr userDrawn="1"/>
        </p:nvCxnSpPr>
        <p:spPr bwMode="auto">
          <a:xfrm>
            <a:off x="792163" y="5761038"/>
            <a:ext cx="0" cy="431800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feld 5"/>
          <p:cNvSpPr txBox="1">
            <a:spLocks noChangeArrowheads="1"/>
          </p:cNvSpPr>
          <p:nvPr userDrawn="1"/>
        </p:nvSpPr>
        <p:spPr bwMode="auto">
          <a:xfrm>
            <a:off x="1511175" y="5976938"/>
            <a:ext cx="4897438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de-DE" sz="900" dirty="0">
                <a:solidFill>
                  <a:srgbClr val="7F7F7F"/>
                </a:solidFill>
                <a:latin typeface="Calibri" charset="0"/>
              </a:rPr>
              <a:t>| Name</a:t>
            </a:r>
          </a:p>
        </p:txBody>
      </p:sp>
      <p:sp>
        <p:nvSpPr>
          <p:cNvPr id="14" name="Textfeld 13"/>
          <p:cNvSpPr txBox="1"/>
          <p:nvPr userDrawn="1"/>
        </p:nvSpPr>
        <p:spPr>
          <a:xfrm>
            <a:off x="846752" y="5930202"/>
            <a:ext cx="72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893F79A-0EA6-4573-B571-1177B381CF4D}" type="datetime1">
              <a:rPr lang="de-DE" sz="900" kern="1200" smtClean="0">
                <a:solidFill>
                  <a:srgbClr val="7F7F7F"/>
                </a:solidFill>
                <a:latin typeface="Calibri" charset="0"/>
                <a:ea typeface="ＭＳ Ｐゴシック" charset="0"/>
                <a:cs typeface="ＭＳ Ｐゴシック" charset="0"/>
              </a:rPr>
              <a:t>11.09.2024</a:t>
            </a:fld>
            <a:endParaRPr lang="de-DE" sz="900" kern="1200" dirty="0">
              <a:solidFill>
                <a:srgbClr val="7F7F7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7" name="Gerade Verbindung 33"/>
          <p:cNvCxnSpPr>
            <a:cxnSpLocks noChangeShapeType="1"/>
          </p:cNvCxnSpPr>
          <p:nvPr userDrawn="1"/>
        </p:nvCxnSpPr>
        <p:spPr bwMode="auto">
          <a:xfrm>
            <a:off x="5616575" y="5688013"/>
            <a:ext cx="0" cy="574675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8" name="Grafik 15" descr="uksh-text-rgb-062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225" y="5761038"/>
            <a:ext cx="132715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el 1"/>
          <p:cNvSpPr>
            <a:spLocks noGrp="1"/>
          </p:cNvSpPr>
          <p:nvPr>
            <p:ph type="ctrTitle" hasCustomPrompt="1"/>
          </p:nvPr>
        </p:nvSpPr>
        <p:spPr>
          <a:xfrm>
            <a:off x="503957" y="647799"/>
            <a:ext cx="7560840" cy="86409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/>
            </a:lvl1pPr>
          </a:lstStyle>
          <a:p>
            <a:r>
              <a:rPr lang="de-DE" dirty="0"/>
              <a:t>Style </a:t>
            </a:r>
            <a:r>
              <a:rPr lang="de-DE" dirty="0" err="1"/>
              <a:t>template</a:t>
            </a:r>
            <a:r>
              <a:rPr lang="de-DE" dirty="0"/>
              <a:t> title 24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03957" y="1511895"/>
            <a:ext cx="7560840" cy="3672408"/>
          </a:xfrm>
          <a:prstGeom prst="rect">
            <a:avLst/>
          </a:prstGeom>
        </p:spPr>
        <p:txBody>
          <a:bodyPr lIns="0" tIns="0" rIns="0" bIns="0"/>
          <a:lstStyle>
            <a:lvl1pPr marL="285750" marR="0" indent="-285750" algn="l" defTabSz="8636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A3C735"/>
              </a:buClr>
              <a:buSzPct val="100000"/>
              <a:buFont typeface="Wingdings" charset="2"/>
              <a:buChar char="Ø"/>
              <a:tabLst/>
              <a:defRPr sz="1800" normalizeH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style </a:t>
            </a:r>
            <a:r>
              <a:rPr lang="de-DE" dirty="0" err="1"/>
              <a:t>template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18 </a:t>
            </a:r>
            <a:r>
              <a:rPr lang="de-DE" dirty="0" err="1"/>
              <a:t>pt</a:t>
            </a:r>
            <a:endParaRPr lang="de-DE" dirty="0"/>
          </a:p>
        </p:txBody>
      </p:sp>
      <p:pic>
        <p:nvPicPr>
          <p:cNvPr id="20" name="Picture 2" descr="Q:\Wenke\01_Grafiken_Logos\01_Logos\01_MF-Logos\02_Fakultät_EN\medi-fak-EN-faku-rgb-720-op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717" y="5759369"/>
            <a:ext cx="863999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144" y="5728046"/>
            <a:ext cx="2034529" cy="42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3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431800" y="6264275"/>
            <a:ext cx="1655763" cy="215900"/>
          </a:xfrm>
          <a:prstGeom prst="rect">
            <a:avLst/>
          </a:prstGeom>
          <a:solidFill>
            <a:srgbClr val="A3C7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charset="0"/>
              <a:cs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56" r:id="rId4"/>
    <p:sldLayoutId id="2147483657" r:id="rId5"/>
    <p:sldLayoutId id="2147483658" r:id="rId6"/>
  </p:sldLayoutIdLst>
  <p:hf hdr="0"/>
  <p:txStyles>
    <p:titleStyle>
      <a:lvl1pPr algn="ctr" defTabSz="863600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defTabSz="863600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863600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863600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863600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863600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ctr" defTabSz="863600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ctr" defTabSz="863600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ctr" defTabSz="863600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23850" indent="-323850" algn="l" defTabSz="863600" rtl="0" eaLnBrk="1" fontAlgn="base" hangingPunct="1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01675" indent="-269875" algn="l" defTabSz="863600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079500" indent="-215900" algn="l" defTabSz="863600" rtl="0" eaLnBrk="1" fontAlgn="base" hangingPunct="1">
        <a:spcBef>
          <a:spcPct val="20000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511300" indent="-215900" algn="l" defTabSz="863600" rtl="0" eaLnBrk="1" fontAlgn="base" hangingPunct="1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1944688" indent="-215900" algn="l" defTabSz="863600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401888" indent="-215900" algn="l" defTabSz="863600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6pPr>
      <a:lvl7pPr marL="2859088" indent="-215900" algn="l" defTabSz="863600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7pPr>
      <a:lvl8pPr marL="3316288" indent="-215900" algn="l" defTabSz="863600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8pPr>
      <a:lvl9pPr marL="3773488" indent="-215900" algn="l" defTabSz="863600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Current update on deuterium project.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Fatima Anum</a:t>
            </a:r>
          </a:p>
        </p:txBody>
      </p:sp>
    </p:spTree>
    <p:extLst>
      <p:ext uri="{BB962C8B-B14F-4D97-AF65-F5344CB8AC3E}">
        <p14:creationId xmlns:p14="http://schemas.microsoft.com/office/powerpoint/2010/main" val="377123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8456-2DDE-4634-97BC-B15EA377A9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Problem in figure 5 and 6:  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38164-3A85-439F-8A84-01C5AC024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957" y="1007839"/>
            <a:ext cx="7560840" cy="4320480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A4A17-8E51-4426-901E-C083095B8F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17" y="1129824"/>
            <a:ext cx="4006838" cy="17320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807026-F33C-488A-B8B1-2550241DD7C1}"/>
              </a:ext>
            </a:extLst>
          </p:cNvPr>
          <p:cNvSpPr txBox="1"/>
          <p:nvPr/>
        </p:nvSpPr>
        <p:spPr>
          <a:xfrm>
            <a:off x="4588955" y="1313940"/>
            <a:ext cx="331236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kinetics (</a:t>
            </a:r>
            <a:r>
              <a:rPr lang="en-US" sz="1100" b="1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Figure 6b</a:t>
            </a:r>
            <a:r>
              <a:rPr lang="en-US" sz="110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 were obtained from partially overlapping spectra of NAM and NA (</a:t>
            </a:r>
            <a:r>
              <a:rPr lang="en-US" sz="1100" b="1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Figure 6a</a:t>
            </a:r>
            <a:r>
              <a:rPr lang="en-US" sz="110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 using simple integration</a:t>
            </a:r>
            <a:endParaRPr lang="LID4096" sz="11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EE4D7D-AE9C-4D49-B00C-23C1A94EAA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0" t="77885" r="48830"/>
          <a:stretch/>
        </p:blipFill>
        <p:spPr bwMode="auto">
          <a:xfrm>
            <a:off x="503957" y="3214952"/>
            <a:ext cx="3365562" cy="148861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7DF88B-0488-4F23-9F83-49076398F683}"/>
              </a:ext>
            </a:extLst>
          </p:cNvPr>
          <p:cNvSpPr txBox="1"/>
          <p:nvPr/>
        </p:nvSpPr>
        <p:spPr>
          <a:xfrm>
            <a:off x="3816325" y="3528372"/>
            <a:ext cx="37957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kinetics, in this case were obtained from partially overlapping spectra of ethanol and 2,3-butanediol (</a:t>
            </a:r>
            <a:r>
              <a:rPr lang="en-US" sz="1100" b="1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Figure 7e</a:t>
            </a:r>
            <a:r>
              <a:rPr lang="en-US" sz="110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 using simple integration</a:t>
            </a:r>
            <a:endParaRPr lang="LID4096" sz="1100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81964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11D7-8AFC-4331-97FA-2EDF114AF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957" y="584775"/>
            <a:ext cx="7632848" cy="864096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Solution for DMRS spectral analysis: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81888-18DA-4899-8890-02BFCE935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41" y="1103684"/>
            <a:ext cx="7560840" cy="148833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Advanced spectral fitting semi-automated techniques such as BATMAN, LCModel and DOLPHIN offer improved reproducibility and accuracy compared to manual integration.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Integration of deep-learning-based pipelines, including convolutional neural networks (CNNs) like NMRQNet which is AI based, streamlines the analysis process, offering unsupervised automatic identification and quantification of metabolite reaction rate with increased sensitivity.</a:t>
            </a:r>
          </a:p>
          <a:p>
            <a:endParaRPr lang="LID4096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6845C0-96D4-4AF5-AD6C-98B4C8ACF924}"/>
              </a:ext>
            </a:extLst>
          </p:cNvPr>
          <p:cNvSpPr txBox="1"/>
          <p:nvPr/>
        </p:nvSpPr>
        <p:spPr>
          <a:xfrm>
            <a:off x="431949" y="2765737"/>
            <a:ext cx="5832648" cy="1056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300"/>
              </a:spcAft>
            </a:pPr>
            <a:r>
              <a:rPr lang="en-US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</a:t>
            </a:r>
            <a:r>
              <a:rPr lang="en-US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goal: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300"/>
              </a:spcAft>
            </a:pP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source, automated metabolic data analysis tool.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D118F0-6269-4588-A2F1-9C552013DF4A}"/>
              </a:ext>
            </a:extLst>
          </p:cNvPr>
          <p:cNvSpPr txBox="1"/>
          <p:nvPr/>
        </p:nvSpPr>
        <p:spPr>
          <a:xfrm>
            <a:off x="503957" y="3744143"/>
            <a:ext cx="7416824" cy="956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300"/>
              </a:spcAft>
            </a:pPr>
            <a:r>
              <a:rPr lang="en-US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will provide you with: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(1) Metabolic data; (2) access to our bio lab if you like it; (3) support with the data analysis and metabolic models; (4) publication in a journal if the minimal viable tool is ready for use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461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755A0D-470B-4825-BA3F-D564413AF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41" y="2556011"/>
            <a:ext cx="7560840" cy="1368152"/>
          </a:xfrm>
        </p:spPr>
        <p:txBody>
          <a:bodyPr/>
          <a:lstStyle/>
          <a:p>
            <a:pPr algn="ctr"/>
            <a:r>
              <a:rPr lang="en-GB" sz="4400" dirty="0"/>
              <a:t>Thank you!</a:t>
            </a:r>
            <a:endParaRPr lang="LID4096" sz="4400" dirty="0"/>
          </a:p>
        </p:txBody>
      </p:sp>
    </p:spTree>
    <p:extLst>
      <p:ext uri="{BB962C8B-B14F-4D97-AF65-F5344CB8AC3E}">
        <p14:creationId xmlns:p14="http://schemas.microsoft.com/office/powerpoint/2010/main" val="243957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49389-59F9-4F6F-BD06-EB51363410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Introduction: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B8039-CFAB-40B1-81F3-9C376ECC6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957" y="1511895"/>
            <a:ext cx="7632848" cy="39604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Analyzing an organism's metabolism is crucial for understanding and monitoring diseases and treatments.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Magnetic resonance imaging (MRI) is the only technique to measure the metabolism non-invasively, in vivo, and in vitro.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Deuterium-labeled MRI was demonstrated recently in humans and allows for cancer diagnosis (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Figure 1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Our study uses different cell lines and various deuterium-labeled (nonradioactive!) substrates to find the ideal tracers for specific diseases.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725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42B5-0988-41B0-8F98-D06146C83D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33EBB-253C-4722-9604-3F7D4BAE0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957" y="1511895"/>
            <a:ext cx="7632848" cy="3816424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112F0B-0C56-4C1B-AB8F-624D81DB255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81" y="1799927"/>
            <a:ext cx="5531485" cy="21374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B9CD28-E5D4-4E54-A21D-EE55BE393FC1}"/>
              </a:ext>
            </a:extLst>
          </p:cNvPr>
          <p:cNvSpPr txBox="1"/>
          <p:nvPr/>
        </p:nvSpPr>
        <p:spPr>
          <a:xfrm>
            <a:off x="431949" y="3902931"/>
            <a:ext cx="770485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 1.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(a) </a:t>
            </a:r>
            <a:r>
              <a:rPr lang="en-US" sz="12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H-MRI and </a:t>
            </a:r>
            <a:r>
              <a:rPr lang="en-US" sz="12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H-MRI (DMI) images of clinical glioblastoma multiforme (GBM). DMI of glucose and metabolites Glx = glutamine/glutamate and lactate. DMIs show lower levels of </a:t>
            </a:r>
            <a:r>
              <a:rPr lang="en-US" sz="12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H-labeled Glx and higher concentrations of </a:t>
            </a:r>
            <a:r>
              <a:rPr lang="en-US" sz="12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H-lactate in and around the tumor, reviling the active Warburg effect. Subjects orally ingested 0.6–0.75 g [6,6']-</a:t>
            </a:r>
            <a:r>
              <a:rPr lang="en-US" sz="12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</a:t>
            </a:r>
            <a:r>
              <a:rPr lang="en-US" sz="12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-glucose per kg body weight. (b) </a:t>
            </a:r>
            <a:r>
              <a:rPr lang="en-US" sz="12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 NMR spectra from different areas reveal different metabolisms that can be well seen in (a). The analysis of such spectra using AI tools for better sensitivity is a crucial part of the project. Here, the grey spectra (1-4) were fitted to the experimental black spectra and used for color-coded images. The figure is part of the ref. </a:t>
            </a:r>
            <a:r>
              <a:rPr lang="en-US" sz="12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</a:t>
            </a:r>
            <a:r>
              <a:rPr lang="en-US" sz="12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Feyter</a:t>
            </a:r>
            <a:r>
              <a:rPr lang="en-US" sz="12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H. M. et al. Science Advances 4, eaat7314 (2018)</a:t>
            </a:r>
            <a:endParaRPr lang="en-DE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DE" sz="18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820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7ABB-8DFB-4AB6-897B-D4EADA0AB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957" y="503783"/>
            <a:ext cx="7632848" cy="504057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Yeast model: 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54C95-0254-4DBF-ACCF-6AE08D547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1526" y="1151855"/>
            <a:ext cx="7560840" cy="38164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 proven model for decoding cellular pathways like glycolysis and the Krebs cycle, mirroring higher eukaryotic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Saccharomyces cerevisiae's metabolism offers vital insights relevant to human biology, aiding in translational research.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Genetic flexibility ensures yeast can be easily engineered for specific metabolic functions, enhancing research versatility.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Yeast's low cost and easy availability make it an ideal candidate for extensive scientific research.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Requires only basic equipment for cultivation.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Yeast's fast metabolism facilitates quicker observations of metabolic changes and reactions.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3296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EC058-2CF1-4313-A550-7231D25C8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957" y="359767"/>
            <a:ext cx="7632848" cy="864096"/>
          </a:xfrm>
        </p:spPr>
        <p:txBody>
          <a:bodyPr/>
          <a:lstStyle/>
          <a:p>
            <a:r>
              <a:rPr lang="en-GB" dirty="0"/>
              <a:t>Method:</a:t>
            </a:r>
            <a:endParaRPr lang="LID4096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526E51F-2877-4DB6-9BAA-B26AFA8842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49" y="752444"/>
            <a:ext cx="5900654" cy="475252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62F6E61-D3CC-484E-9E4A-141034BEFFBC}"/>
              </a:ext>
            </a:extLst>
          </p:cNvPr>
          <p:cNvSpPr txBox="1"/>
          <p:nvPr/>
        </p:nvSpPr>
        <p:spPr>
          <a:xfrm>
            <a:off x="170273" y="2774765"/>
            <a:ext cx="149592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Baker’s yeast</a:t>
            </a:r>
            <a:endParaRPr lang="LID4096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71326A-4FAE-499A-A9C3-26BE1019A46A}"/>
              </a:ext>
            </a:extLst>
          </p:cNvPr>
          <p:cNvSpPr txBox="1"/>
          <p:nvPr/>
        </p:nvSpPr>
        <p:spPr>
          <a:xfrm>
            <a:off x="2592189" y="2797271"/>
            <a:ext cx="189109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Yeast suspension</a:t>
            </a:r>
            <a:endParaRPr lang="LID4096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865E1A-80FD-47A6-ADA0-D1E56CEB8CB0}"/>
              </a:ext>
            </a:extLst>
          </p:cNvPr>
          <p:cNvSpPr txBox="1"/>
          <p:nvPr/>
        </p:nvSpPr>
        <p:spPr>
          <a:xfrm>
            <a:off x="1495922" y="2072287"/>
            <a:ext cx="17954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Incubation</a:t>
            </a:r>
          </a:p>
          <a:p>
            <a:r>
              <a:rPr lang="en-GB" dirty="0"/>
              <a:t>(32⁰C ̴ 10 min)</a:t>
            </a:r>
            <a:endParaRPr lang="LID4096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CE279D-845B-4E5D-8544-0A7CF99B4EED}"/>
              </a:ext>
            </a:extLst>
          </p:cNvPr>
          <p:cNvSpPr txBox="1"/>
          <p:nvPr/>
        </p:nvSpPr>
        <p:spPr>
          <a:xfrm>
            <a:off x="5040461" y="2829612"/>
            <a:ext cx="31709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 5 mm NMR tube assembly</a:t>
            </a:r>
          </a:p>
          <a:p>
            <a:r>
              <a:rPr lang="en-GB" dirty="0"/>
              <a:t> with 248 µL yeast suspension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804496-2DB4-4A32-829B-00E7B7DEEC61}"/>
              </a:ext>
            </a:extLst>
          </p:cNvPr>
          <p:cNvSpPr txBox="1"/>
          <p:nvPr/>
        </p:nvSpPr>
        <p:spPr>
          <a:xfrm>
            <a:off x="1365067" y="4416845"/>
            <a:ext cx="136815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NMR Assembly</a:t>
            </a:r>
            <a:endParaRPr lang="LID4096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9F478D-6F3B-40BE-B094-34E98CE32162}"/>
              </a:ext>
            </a:extLst>
          </p:cNvPr>
          <p:cNvSpPr txBox="1"/>
          <p:nvPr/>
        </p:nvSpPr>
        <p:spPr>
          <a:xfrm>
            <a:off x="3537736" y="441928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 +</a:t>
            </a:r>
            <a:endParaRPr lang="LID4096" sz="1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B8A8DC-BEC0-420B-849C-8237D635121F}"/>
              </a:ext>
            </a:extLst>
          </p:cNvPr>
          <p:cNvSpPr txBox="1"/>
          <p:nvPr/>
        </p:nvSpPr>
        <p:spPr>
          <a:xfrm>
            <a:off x="3872591" y="4296177"/>
            <a:ext cx="13587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248 µL substrate</a:t>
            </a:r>
            <a:endParaRPr lang="LID4096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BEB6CF48-5086-4C11-B609-7E0482C71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008" y="4473821"/>
            <a:ext cx="1523284" cy="11397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6FAE787-9285-4ADF-A685-7655B54CCF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158" y="3598940"/>
            <a:ext cx="2124434" cy="157284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ED5C501A-CCBE-4472-9217-C7B8F81C0EFD}"/>
              </a:ext>
            </a:extLst>
          </p:cNvPr>
          <p:cNvSpPr txBox="1"/>
          <p:nvPr/>
        </p:nvSpPr>
        <p:spPr>
          <a:xfrm>
            <a:off x="6632537" y="5151029"/>
            <a:ext cx="180292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aseline="30000" dirty="0"/>
              <a:t>2</a:t>
            </a:r>
            <a:r>
              <a:rPr lang="en-GB" dirty="0"/>
              <a:t>H NMR spectra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7257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6D05-AB00-4A5B-BC06-BA46DCCF2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941" y="287759"/>
            <a:ext cx="3888432" cy="432048"/>
          </a:xfrm>
        </p:spPr>
        <p:txBody>
          <a:bodyPr/>
          <a:lstStyle/>
          <a:p>
            <a:r>
              <a:rPr lang="en-GB" dirty="0"/>
              <a:t>Results:</a:t>
            </a:r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EFA7CD-4313-46A3-BC70-7193BF5A68D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41" y="791815"/>
            <a:ext cx="594360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223F5E-0C5C-4C9E-930E-8E7D3DFD2DFD}"/>
              </a:ext>
            </a:extLst>
          </p:cNvPr>
          <p:cNvSpPr txBox="1"/>
          <p:nvPr/>
        </p:nvSpPr>
        <p:spPr>
          <a:xfrm>
            <a:off x="359942" y="4176191"/>
            <a:ext cx="60486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Figure 2. DMRS of Gluc-</a:t>
            </a:r>
            <a:r>
              <a:rPr lang="en-US" sz="1200" b="1" i="1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</a:t>
            </a:r>
            <a:r>
              <a:rPr lang="en-US" sz="1200" b="1" baseline="-2500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</a:t>
            </a:r>
            <a:r>
              <a:rPr lang="en-US" sz="1200" b="1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and -</a:t>
            </a:r>
            <a:r>
              <a:rPr lang="en-US" sz="1200" b="1" i="1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</a:t>
            </a:r>
            <a:r>
              <a:rPr lang="en-US" sz="1200" b="1" baseline="-2500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7</a:t>
            </a:r>
            <a:r>
              <a:rPr lang="en-US" sz="1200" b="1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in yeast assay.</a:t>
            </a:r>
            <a:r>
              <a:rPr lang="en-US" sz="120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DMRS spectra (a, d), kinetics (b, e), and schemes (c, f) demonstrate glucose (Gluc-</a:t>
            </a:r>
            <a:r>
              <a:rPr lang="en-US" sz="1200" i="1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</a:t>
            </a:r>
            <a:r>
              <a:rPr lang="en-US" sz="1200" baseline="-2500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</a:t>
            </a:r>
            <a:r>
              <a:rPr lang="en-US" sz="120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and Gluc-</a:t>
            </a:r>
            <a:r>
              <a:rPr lang="en-US" sz="1200" i="1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</a:t>
            </a:r>
            <a:r>
              <a:rPr lang="en-US" sz="1200" baseline="-2500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7</a:t>
            </a:r>
            <a:r>
              <a:rPr lang="en-US" sz="120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 metabolism to ethanol and acetate. Exchange with protons results in a loss of deuterium label and an increase in the water peak, which is more evident in case of Gluc-</a:t>
            </a:r>
            <a:r>
              <a:rPr lang="en-US" sz="1200" i="1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</a:t>
            </a:r>
            <a:r>
              <a:rPr lang="en-US" sz="1200" baseline="-2500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7</a:t>
            </a:r>
            <a:r>
              <a:rPr lang="en-US" sz="120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(d, e). Kinetics (symbols in b and e) were obtained by integrating the corresponding lines. 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110296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922EB7-8EAA-4DC3-9B91-E083658E3FF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33" y="315945"/>
            <a:ext cx="5941695" cy="18072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0AA04A-FBC2-43C5-8057-49437BACB5D3}"/>
              </a:ext>
            </a:extLst>
          </p:cNvPr>
          <p:cNvSpPr txBox="1"/>
          <p:nvPr/>
        </p:nvSpPr>
        <p:spPr>
          <a:xfrm>
            <a:off x="287933" y="2123155"/>
            <a:ext cx="63367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00" b="1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Figure 3: DMRS of Pyr-</a:t>
            </a:r>
            <a:r>
              <a:rPr lang="en-US" sz="1100" b="1" i="1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</a:t>
            </a:r>
            <a:r>
              <a:rPr lang="en-US" sz="1100" b="1" baseline="-2500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</a:t>
            </a:r>
            <a:r>
              <a:rPr lang="en-US" sz="1100" b="1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in yeast assay.</a:t>
            </a:r>
            <a:r>
              <a:rPr lang="en-US" sz="110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DMRS spectra (a), kinetics (b), and scheme (c) demonstrate pyruvate (Pyr-</a:t>
            </a:r>
            <a:r>
              <a:rPr lang="en-US" sz="1100" i="1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</a:t>
            </a:r>
            <a:r>
              <a:rPr lang="en-US" sz="1100" baseline="-2500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</a:t>
            </a:r>
            <a:r>
              <a:rPr lang="en-US" sz="110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 metabolism to ethanol and acetate. Exchange with protons results in a loss of deuterium label and about 16% increase in the water peak (a, b). Kinetics (symbols in b) were obtained by integrating the corresponding spectral lines. </a:t>
            </a:r>
            <a:endParaRPr lang="LID4096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2DA250-22AF-47C3-977C-C2B642A1E09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41" y="3042000"/>
            <a:ext cx="5972175" cy="177673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009ECC-7BD7-4871-B8E1-92C6DEC7DBA9}"/>
              </a:ext>
            </a:extLst>
          </p:cNvPr>
          <p:cNvSpPr txBox="1"/>
          <p:nvPr/>
        </p:nvSpPr>
        <p:spPr>
          <a:xfrm>
            <a:off x="350848" y="4818730"/>
            <a:ext cx="640871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Figure 4: DMRS of Fum-</a:t>
            </a:r>
            <a:r>
              <a:rPr lang="en-US" sz="1100" b="1" i="1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</a:t>
            </a:r>
            <a:r>
              <a:rPr lang="en-US" sz="1100" b="1" baseline="-2500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</a:t>
            </a:r>
            <a:r>
              <a:rPr lang="en-US" sz="1100" b="1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in yeast assay.</a:t>
            </a:r>
            <a:r>
              <a:rPr lang="en-US" sz="110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DMRS spectra (a), kinetics (b), and scheme (c) demonstrate fumarate (Fum-</a:t>
            </a:r>
            <a:r>
              <a:rPr lang="en-US" sz="1100" i="1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</a:t>
            </a:r>
            <a:r>
              <a:rPr lang="en-US" sz="1100" baseline="-2500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</a:t>
            </a:r>
            <a:r>
              <a:rPr lang="en-US" sz="110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 metabolism to malate. There is no visible increase in a water signal (a, b). Kinetics were obtained by integrating the corresponding spectral lines (symbols in b)</a:t>
            </a:r>
            <a:endParaRPr lang="LID4096" sz="1100" dirty="0"/>
          </a:p>
        </p:txBody>
      </p:sp>
    </p:spTree>
    <p:extLst>
      <p:ext uri="{BB962C8B-B14F-4D97-AF65-F5344CB8AC3E}">
        <p14:creationId xmlns:p14="http://schemas.microsoft.com/office/powerpoint/2010/main" val="313338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ED7B14-49FA-4B98-90DC-8B2052E521C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33" y="359767"/>
            <a:ext cx="5939155" cy="190055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CD6D0E-E38F-40D1-AF51-747645FCCFDA}"/>
              </a:ext>
            </a:extLst>
          </p:cNvPr>
          <p:cNvSpPr txBox="1"/>
          <p:nvPr/>
        </p:nvSpPr>
        <p:spPr>
          <a:xfrm>
            <a:off x="287933" y="2260322"/>
            <a:ext cx="597666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Figure 5. DMRS of Ace-</a:t>
            </a:r>
            <a:r>
              <a:rPr lang="en-US" sz="1100" b="1" i="1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</a:t>
            </a:r>
            <a:r>
              <a:rPr lang="en-US" sz="1100" b="1" baseline="-2500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6</a:t>
            </a:r>
            <a:r>
              <a:rPr lang="en-US" sz="1100" b="1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in yeast assay.</a:t>
            </a:r>
            <a:r>
              <a:rPr lang="en-US" sz="110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DMRS spectra (a) kinetics (b) and scheme (c) demonstrate Ace-</a:t>
            </a:r>
            <a:r>
              <a:rPr lang="en-US" sz="1100" i="1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</a:t>
            </a:r>
            <a:r>
              <a:rPr lang="en-US" sz="1100" baseline="-2500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6</a:t>
            </a:r>
            <a:r>
              <a:rPr lang="en-US" sz="110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metabolism to propan-2-ol. There is no visible increase in a water signal (a, b). Kinetics were obtained by integrating the corresponding spectral lines.</a:t>
            </a:r>
            <a:endParaRPr lang="LID4096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BE47F6-5296-4629-B80B-3E7601E7B66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50" y="2992311"/>
            <a:ext cx="5934075" cy="176276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760D69-187E-4435-895C-E0C58A4D7920}"/>
              </a:ext>
            </a:extLst>
          </p:cNvPr>
          <p:cNvSpPr txBox="1"/>
          <p:nvPr/>
        </p:nvSpPr>
        <p:spPr>
          <a:xfrm>
            <a:off x="334340" y="4755071"/>
            <a:ext cx="59766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Figure 6.</a:t>
            </a:r>
            <a:r>
              <a:rPr lang="en-US" sz="110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100" b="1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DMRS of NAM-</a:t>
            </a:r>
            <a:r>
              <a:rPr lang="en-US" sz="1100" b="1" i="1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</a:t>
            </a:r>
            <a:r>
              <a:rPr lang="en-US" sz="1100" b="1" baseline="-2500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4</a:t>
            </a:r>
            <a:r>
              <a:rPr lang="en-US" sz="1100" b="1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in yeast assay.</a:t>
            </a:r>
            <a:r>
              <a:rPr lang="en-US" sz="110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DMRS spectra (a), kinetics (b), and scheme (c) demonstrate nicotinamide (NAM-</a:t>
            </a:r>
            <a:r>
              <a:rPr lang="en-US" sz="1100" i="1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</a:t>
            </a:r>
            <a:r>
              <a:rPr lang="en-US" sz="1100" baseline="-2500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4</a:t>
            </a:r>
            <a:r>
              <a:rPr lang="en-US" sz="110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 metabolism to nicotinic acid (NA-</a:t>
            </a:r>
            <a:r>
              <a:rPr lang="en-US" sz="1100" i="1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</a:t>
            </a:r>
            <a:r>
              <a:rPr lang="en-US" sz="1100" baseline="-2500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4</a:t>
            </a:r>
            <a:r>
              <a:rPr lang="en-US" sz="110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). There is no visible increase in a water signal (a, b). Kinetics (symbols in b) were obtained by integrating the corresponding spectral lines</a:t>
            </a:r>
            <a:endParaRPr lang="LID4096" sz="1100" dirty="0"/>
          </a:p>
        </p:txBody>
      </p:sp>
    </p:spTree>
    <p:extLst>
      <p:ext uri="{BB962C8B-B14F-4D97-AF65-F5344CB8AC3E}">
        <p14:creationId xmlns:p14="http://schemas.microsoft.com/office/powerpoint/2010/main" val="1800102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BAA1-63C8-4053-8E6A-C9268A2A5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957" y="215751"/>
            <a:ext cx="6120680" cy="576064"/>
          </a:xfrm>
        </p:spPr>
        <p:txBody>
          <a:bodyPr/>
          <a:lstStyle/>
          <a:p>
            <a:r>
              <a:rPr lang="de-DE" dirty="0"/>
              <a:t>Pyruvate induced altered metabolism of glucose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13407-6733-4B84-94F3-E26652343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8413" y="2664023"/>
            <a:ext cx="3528392" cy="1944216"/>
          </a:xfrm>
        </p:spPr>
        <p:txBody>
          <a:bodyPr/>
          <a:lstStyle/>
          <a:p>
            <a:pPr algn="just"/>
            <a:r>
              <a:rPr lang="en-US" sz="1100" b="1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Figure 7. Reaction pathway (a) and DMRS kinetics of Gluc-</a:t>
            </a:r>
            <a:r>
              <a:rPr lang="en-US" sz="1100" b="1" i="1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</a:t>
            </a:r>
            <a:r>
              <a:rPr lang="en-US" sz="1100" b="1" baseline="-2500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</a:t>
            </a:r>
            <a:r>
              <a:rPr lang="en-US" sz="1100" b="1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metabolism in yeast assay as a function of added pyruvate to the yeast media: 0 mM (b), 50 mM (c), 300 mM (d), and 500 mM (e).</a:t>
            </a:r>
            <a:r>
              <a:rPr lang="en-US" sz="110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The addition of pyruvate decreased the production of ethanol (1.27 ppm) down to 14.2% from the initial value (from b to e), reduced the amount of acetate (1.86 ppm) and glutamate/succinate (2.47 ppm), while increased production of acetoin (2.32 ppm) and 2,3-butanediol (1.42 ppm). </a:t>
            </a:r>
            <a:endParaRPr lang="LID4096" sz="11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08F4D1-8293-4D85-ACA1-B6C6A64E1F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41" y="719807"/>
            <a:ext cx="3544234" cy="43204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9031551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_Eng_MF">
  <a:themeElements>
    <a:clrScheme name="aufzählung grau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oreas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Folienmaster_Eng_MF_20150410</Template>
  <TotalTime>3093</TotalTime>
  <Words>1023</Words>
  <Application>Microsoft Office PowerPoint</Application>
  <PresentationFormat>Custom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Folienmaster_Eng_MF</vt:lpstr>
      <vt:lpstr>Current update on deuterium project.</vt:lpstr>
      <vt:lpstr>Introduction:</vt:lpstr>
      <vt:lpstr>Example:</vt:lpstr>
      <vt:lpstr>Yeast model: </vt:lpstr>
      <vt:lpstr>Method:</vt:lpstr>
      <vt:lpstr>Results:</vt:lpstr>
      <vt:lpstr>PowerPoint Presentation</vt:lpstr>
      <vt:lpstr>PowerPoint Presentation</vt:lpstr>
      <vt:lpstr>Pyruvate induced altered metabolism of glucose</vt:lpstr>
      <vt:lpstr>Problem in figure 5 and 6:  </vt:lpstr>
      <vt:lpstr>Solution for DMRS spectral analysis: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Wenke, Ann-Kathrin</dc:creator>
  <cp:lastModifiedBy>Anum, Fatima</cp:lastModifiedBy>
  <cp:revision>80</cp:revision>
  <cp:lastPrinted>2015-03-27T10:24:16Z</cp:lastPrinted>
  <dcterms:created xsi:type="dcterms:W3CDTF">2015-04-13T08:34:06Z</dcterms:created>
  <dcterms:modified xsi:type="dcterms:W3CDTF">2024-09-12T06:58:42Z</dcterms:modified>
</cp:coreProperties>
</file>