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63" r:id="rId5"/>
    <p:sldId id="261" r:id="rId6"/>
    <p:sldId id="272" r:id="rId7"/>
    <p:sldId id="264" r:id="rId8"/>
    <p:sldId id="265" r:id="rId9"/>
    <p:sldId id="258"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200"/>
    <a:srgbClr val="F5750C"/>
    <a:srgbClr val="EB9707"/>
    <a:srgbClr val="E01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90246" y="2052918"/>
            <a:ext cx="8959607" cy="41954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hyperlink" Target="https://ipfs.io/" TargetMode="External"/><Relationship Id="rId1" Type="http://schemas.openxmlformats.org/officeDocument/2006/relationships/slideLayout" Target="../slideLayouts/slideLayout2.xml"/><Relationship Id="rId5" Type="http://schemas.openxmlformats.org/officeDocument/2006/relationships/hyperlink" Target="https://www.provendb.com/" TargetMode="External"/><Relationship Id="rId4" Type="http://schemas.openxmlformats.org/officeDocument/2006/relationships/hyperlink" Target="https://blockgeek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176145"/>
            <a:ext cx="12192000" cy="4677410"/>
          </a:xfrm>
        </p:spPr>
        <p:txBody>
          <a:bodyPr vert="horz" lIns="91440" tIns="45720" rIns="91440" bIns="45720" rtlCol="0" anchor="t">
            <a:normAutofit/>
          </a:bodyPr>
          <a:lstStyle/>
          <a:p>
            <a:pPr algn="ctr"/>
            <a:r>
              <a:rPr lang="en-US" sz="4000" b="1" dirty="0">
                <a:solidFill>
                  <a:srgbClr val="E01075"/>
                </a:solidFill>
                <a:latin typeface="Georgia" panose="02040502050405020303"/>
                <a:cs typeface="Calibri" panose="020F0502020204030204"/>
              </a:rPr>
              <a:t>Virtual Police System </a:t>
            </a:r>
            <a:endParaRPr lang="en-US" dirty="0">
              <a:latin typeface="Georgia" panose="02040502050405020303"/>
              <a:cs typeface="Calibri" panose="020F0502020204030204"/>
            </a:endParaRPr>
          </a:p>
          <a:p>
            <a:pPr algn="ctr"/>
            <a:r>
              <a:rPr lang="en-US" sz="3200" b="1" dirty="0">
                <a:solidFill>
                  <a:srgbClr val="00B0F0"/>
                </a:solidFill>
                <a:latin typeface="Georgia" panose="02040502050405020303"/>
                <a:cs typeface="Calibri" panose="020F0502020204030204"/>
              </a:rPr>
              <a:t>Guide: </a:t>
            </a:r>
            <a:r>
              <a:rPr lang="en-US" sz="3200" b="1" dirty="0">
                <a:solidFill>
                  <a:srgbClr val="00B0F0"/>
                </a:solidFill>
                <a:latin typeface="Georgia" panose="02040502050405020303"/>
                <a:ea typeface="+mn-lt"/>
                <a:cs typeface="+mn-lt"/>
              </a:rPr>
              <a:t>Dr. </a:t>
            </a:r>
            <a:r>
              <a:rPr lang="en-US" sz="3200" b="1" dirty="0" err="1">
                <a:solidFill>
                  <a:srgbClr val="00B0F0"/>
                </a:solidFill>
                <a:latin typeface="Georgia" panose="02040502050405020303"/>
                <a:ea typeface="+mn-lt"/>
                <a:cs typeface="+mn-lt"/>
              </a:rPr>
              <a:t>Kasturi</a:t>
            </a:r>
            <a:r>
              <a:rPr lang="en-US" sz="3200" b="1" dirty="0">
                <a:solidFill>
                  <a:srgbClr val="00B0F0"/>
                </a:solidFill>
                <a:latin typeface="Georgia" panose="02040502050405020303"/>
                <a:ea typeface="+mn-lt"/>
                <a:cs typeface="+mn-lt"/>
              </a:rPr>
              <a:t> Dhal</a:t>
            </a:r>
          </a:p>
          <a:p>
            <a:pPr algn="ctr"/>
            <a:r>
              <a:rPr lang="en-US" sz="1800" b="1" dirty="0">
                <a:solidFill>
                  <a:srgbClr val="F5750C"/>
                </a:solidFill>
                <a:latin typeface="Georgia" panose="02040502050405020303"/>
                <a:ea typeface="+mj-lt"/>
                <a:cs typeface="+mj-lt"/>
              </a:rPr>
              <a:t>Assistant Professor, Department of Computer Science and Engineering</a:t>
            </a:r>
            <a:endParaRPr lang="en-US" sz="1800" b="1" dirty="0">
              <a:solidFill>
                <a:srgbClr val="F5750C"/>
              </a:solidFill>
              <a:latin typeface="Georgia" panose="02040502050405020303"/>
            </a:endParaRPr>
          </a:p>
          <a:p>
            <a:pPr algn="ctr"/>
            <a:endParaRPr lang="en-US" sz="2400" b="1" dirty="0">
              <a:solidFill>
                <a:srgbClr val="F5750C"/>
              </a:solidFill>
              <a:latin typeface="Georgia" panose="02040502050405020303"/>
              <a:cs typeface="Calibri" panose="020F0502020204030204"/>
            </a:endParaRPr>
          </a:p>
          <a:p>
            <a:pPr algn="ctr"/>
            <a:endParaRPr lang="en-US" sz="2800" b="1" dirty="0">
              <a:solidFill>
                <a:srgbClr val="00B0F0"/>
              </a:solidFill>
              <a:latin typeface="Georgia" panose="02040502050405020303"/>
              <a:cs typeface="Calibri" panose="020F0502020204030204"/>
            </a:endParaRPr>
          </a:p>
          <a:p>
            <a:endParaRPr lang="en-US" dirty="0">
              <a:latin typeface="Century Gothic" panose="020B0502020202020204"/>
              <a:cs typeface="Calibri" panose="020F0502020204030204"/>
            </a:endParaRPr>
          </a:p>
          <a:p>
            <a:endParaRPr lang="en-US" dirty="0">
              <a:solidFill>
                <a:srgbClr val="8AD0D6"/>
              </a:solidFill>
              <a:latin typeface="Century Gothic" panose="020B0502020202020204"/>
              <a:cs typeface="Calibri" panose="020F0502020204030204"/>
            </a:endParaRPr>
          </a:p>
          <a:p>
            <a:endParaRPr lang="en-US" sz="1800" b="1" dirty="0">
              <a:solidFill>
                <a:srgbClr val="8AD0D6"/>
              </a:solidFill>
              <a:latin typeface="Times New Roman" panose="02020603050405020304"/>
              <a:cs typeface="Calibri" panose="020F0502020204030204"/>
            </a:endParaRPr>
          </a:p>
        </p:txBody>
      </p:sp>
      <p:pic>
        <p:nvPicPr>
          <p:cNvPr id="4" name="Picture 4" descr="A picture containing diagram&#10;&#10;Description automatically generated"/>
          <p:cNvPicPr>
            <a:picLocks noChangeAspect="1"/>
          </p:cNvPicPr>
          <p:nvPr/>
        </p:nvPicPr>
        <p:blipFill>
          <a:blip r:embed="rId2"/>
          <a:stretch>
            <a:fillRect/>
          </a:stretch>
        </p:blipFill>
        <p:spPr>
          <a:xfrm>
            <a:off x="5219700" y="156752"/>
            <a:ext cx="1752600" cy="1752600"/>
          </a:xfrm>
          <a:prstGeom prst="rect">
            <a:avLst/>
          </a:prstGeom>
        </p:spPr>
      </p:pic>
      <p:sp>
        <p:nvSpPr>
          <p:cNvPr id="5" name="TextBox 4"/>
          <p:cNvSpPr txBox="1"/>
          <p:nvPr/>
        </p:nvSpPr>
        <p:spPr>
          <a:xfrm>
            <a:off x="9694506" y="5079679"/>
            <a:ext cx="2123440" cy="1753235"/>
          </a:xfrm>
          <a:prstGeom prst="rect">
            <a:avLst/>
          </a:prstGeom>
          <a:noFill/>
        </p:spPr>
        <p:txBody>
          <a:bodyPr wrap="none" rtlCol="0">
            <a:spAutoFit/>
          </a:bodyPr>
          <a:lstStyle/>
          <a:p>
            <a:r>
              <a:rPr lang="en-US" b="1" dirty="0">
                <a:solidFill>
                  <a:schemeClr val="accent1"/>
                </a:solidFill>
                <a:latin typeface="Times New Roman" panose="02020603050405020304"/>
                <a:cs typeface="Calibri" panose="020F0502020204030204"/>
              </a:rPr>
              <a:t>Team Members; </a:t>
            </a:r>
            <a:endParaRPr lang="en-US" dirty="0">
              <a:solidFill>
                <a:schemeClr val="accent1"/>
              </a:solidFill>
            </a:endParaRPr>
          </a:p>
          <a:p>
            <a:r>
              <a:rPr lang="en-US" b="1" dirty="0" err="1">
                <a:solidFill>
                  <a:schemeClr val="accent1"/>
                </a:solidFill>
                <a:latin typeface="Times New Roman" panose="02020603050405020304"/>
                <a:cs typeface="Calibri" panose="020F0502020204030204"/>
              </a:rPr>
              <a:t>Ti</a:t>
            </a:r>
            <a:r>
              <a:rPr lang="en-IN" altLang="en-US" b="1" dirty="0" err="1">
                <a:solidFill>
                  <a:schemeClr val="accent1"/>
                </a:solidFill>
                <a:latin typeface="Times New Roman" panose="02020603050405020304"/>
                <a:cs typeface="Calibri" panose="020F0502020204030204"/>
              </a:rPr>
              <a:t>r</a:t>
            </a:r>
            <a:r>
              <a:rPr lang="en-US" b="1" dirty="0" err="1">
                <a:solidFill>
                  <a:schemeClr val="accent1"/>
                </a:solidFill>
                <a:latin typeface="Times New Roman" panose="02020603050405020304"/>
                <a:cs typeface="Calibri" panose="020F0502020204030204"/>
              </a:rPr>
              <a:t>lochan</a:t>
            </a:r>
            <a:r>
              <a:rPr lang="en-US" b="1" dirty="0">
                <a:solidFill>
                  <a:schemeClr val="accent1"/>
                </a:solidFill>
                <a:latin typeface="Times New Roman" panose="02020603050405020304"/>
                <a:cs typeface="Calibri" panose="020F0502020204030204"/>
              </a:rPr>
              <a:t> Singh </a:t>
            </a:r>
          </a:p>
          <a:p>
            <a:r>
              <a:rPr lang="en-US" b="1" dirty="0">
                <a:solidFill>
                  <a:schemeClr val="accent1"/>
                </a:solidFill>
                <a:latin typeface="Times New Roman" panose="02020603050405020304"/>
                <a:cs typeface="Calibri" panose="020F0502020204030204"/>
              </a:rPr>
              <a:t>Guru </a:t>
            </a:r>
            <a:r>
              <a:rPr lang="en-US" b="1" dirty="0" err="1">
                <a:solidFill>
                  <a:schemeClr val="accent1"/>
                </a:solidFill>
                <a:latin typeface="Times New Roman" panose="02020603050405020304"/>
                <a:cs typeface="Calibri" panose="020F0502020204030204"/>
              </a:rPr>
              <a:t>Sauri</a:t>
            </a:r>
            <a:r>
              <a:rPr lang="en-US" b="1" dirty="0">
                <a:solidFill>
                  <a:schemeClr val="accent1"/>
                </a:solidFill>
                <a:latin typeface="Times New Roman" panose="02020603050405020304"/>
                <a:cs typeface="Calibri" panose="020F0502020204030204"/>
              </a:rPr>
              <a:t> </a:t>
            </a:r>
            <a:r>
              <a:rPr lang="en-US" b="1" dirty="0" err="1">
                <a:solidFill>
                  <a:schemeClr val="accent1"/>
                </a:solidFill>
                <a:latin typeface="Times New Roman" panose="02020603050405020304"/>
                <a:cs typeface="Calibri" panose="020F0502020204030204"/>
              </a:rPr>
              <a:t>Vargav</a:t>
            </a:r>
            <a:r>
              <a:rPr lang="en-US" b="1" dirty="0">
                <a:solidFill>
                  <a:schemeClr val="accent1"/>
                </a:solidFill>
                <a:latin typeface="Times New Roman" panose="02020603050405020304"/>
                <a:cs typeface="Calibri" panose="020F0502020204030204"/>
              </a:rPr>
              <a:t> </a:t>
            </a:r>
          </a:p>
          <a:p>
            <a:r>
              <a:rPr lang="en-US" b="1" dirty="0">
                <a:solidFill>
                  <a:schemeClr val="accent1"/>
                </a:solidFill>
                <a:latin typeface="Times New Roman" panose="02020603050405020304"/>
                <a:cs typeface="Calibri" panose="020F0502020204030204"/>
              </a:rPr>
              <a:t>Ashutosh Rath</a:t>
            </a:r>
            <a:endParaRPr lang="en-US" b="1" dirty="0">
              <a:solidFill>
                <a:schemeClr val="accent1"/>
              </a:solidFill>
              <a:latin typeface="Times New Roman" panose="02020603050405020304"/>
              <a:ea typeface="+mn-lt"/>
              <a:cs typeface="Calibri" panose="020F0502020204030204"/>
            </a:endParaRPr>
          </a:p>
          <a:p>
            <a:r>
              <a:rPr lang="en-US" b="1" dirty="0">
                <a:solidFill>
                  <a:schemeClr val="accent1"/>
                </a:solidFill>
                <a:latin typeface="Times New Roman" panose="02020603050405020304"/>
                <a:cs typeface="Calibri" panose="020F0502020204030204"/>
              </a:rPr>
              <a:t>Chiranjibi Rout</a:t>
            </a:r>
            <a:endParaRPr lang="en-US" b="1" dirty="0">
              <a:solidFill>
                <a:schemeClr val="accent1"/>
              </a:solidFill>
              <a:latin typeface="Times New Roman" panose="02020603050405020304"/>
              <a:ea typeface="+mn-lt"/>
              <a:cs typeface="+mn-lt"/>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50106"/>
            <a:ext cx="12183372" cy="865489"/>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Contribution And Future Work</a:t>
            </a:r>
          </a:p>
        </p:txBody>
      </p:sp>
      <p:sp>
        <p:nvSpPr>
          <p:cNvPr id="3" name="Content Placeholder 2"/>
          <p:cNvSpPr>
            <a:spLocks noGrp="1"/>
          </p:cNvSpPr>
          <p:nvPr>
            <p:ph idx="1"/>
          </p:nvPr>
        </p:nvSpPr>
        <p:spPr>
          <a:xfrm>
            <a:off x="699796" y="1651518"/>
            <a:ext cx="11299371" cy="4805266"/>
          </a:xfrm>
        </p:spPr>
        <p:txBody>
          <a:bodyPr vert="horz" lIns="91440" tIns="45720" rIns="91440" bIns="45720" rtlCol="0" anchor="t">
            <a:normAutofit/>
          </a:bodyPr>
          <a:lstStyle/>
          <a:p>
            <a:pPr marL="514350" indent="-514350">
              <a:buClrTx/>
              <a:buFont typeface="+mj-lt"/>
              <a:buAutoNum type="arabicPeriod"/>
            </a:pPr>
            <a:r>
              <a:rPr lang="en-US" sz="2400" b="1" dirty="0" smtClean="0">
                <a:latin typeface="Times New Roman" panose="02020603050405020304"/>
                <a:ea typeface="+mn-lt"/>
                <a:cs typeface="Calibri" panose="020F0502020204030204"/>
              </a:rPr>
              <a:t>Introduction of animated </a:t>
            </a:r>
            <a:r>
              <a:rPr lang="en-US" sz="2400" b="1" dirty="0" err="1">
                <a:latin typeface="Times New Roman" panose="02020603050405020304"/>
                <a:ea typeface="+mn-lt"/>
                <a:cs typeface="Calibri" panose="020F0502020204030204"/>
              </a:rPr>
              <a:t>a</a:t>
            </a:r>
            <a:r>
              <a:rPr lang="en-US" sz="2400" b="1" dirty="0" err="1" smtClean="0">
                <a:latin typeface="Times New Roman" panose="02020603050405020304"/>
                <a:ea typeface="+mn-lt"/>
                <a:cs typeface="Calibri" panose="020F0502020204030204"/>
              </a:rPr>
              <a:t>vtar</a:t>
            </a:r>
            <a:r>
              <a:rPr lang="en-US" sz="2400" b="1" dirty="0" smtClean="0">
                <a:latin typeface="Times New Roman" panose="02020603050405020304"/>
                <a:ea typeface="+mn-lt"/>
                <a:cs typeface="Calibri" panose="020F0502020204030204"/>
              </a:rPr>
              <a:t> to </a:t>
            </a:r>
            <a:r>
              <a:rPr lang="en-US" sz="2400" b="1" dirty="0">
                <a:latin typeface="Times New Roman" panose="02020603050405020304"/>
                <a:ea typeface="+mn-lt"/>
                <a:cs typeface="Calibri" panose="020F0502020204030204"/>
              </a:rPr>
              <a:t>make the project livelier.</a:t>
            </a:r>
          </a:p>
          <a:p>
            <a:pPr marL="514350" indent="-514350">
              <a:buClrTx/>
              <a:buFont typeface="+mj-lt"/>
              <a:buAutoNum type="arabicPeriod"/>
            </a:pPr>
            <a:r>
              <a:rPr lang="en-US" sz="2400" b="1" dirty="0">
                <a:latin typeface="Times New Roman" panose="02020603050405020304"/>
                <a:cs typeface="Calibri" panose="020F0502020204030204"/>
              </a:rPr>
              <a:t>Auto escalation facility for cognizable cases</a:t>
            </a:r>
          </a:p>
          <a:p>
            <a:pPr marL="514350" indent="-514350">
              <a:buClrTx/>
              <a:buFont typeface="+mj-lt"/>
              <a:buAutoNum type="arabicPeriod"/>
            </a:pPr>
            <a:r>
              <a:rPr lang="en-US" sz="2400" b="1" dirty="0">
                <a:latin typeface="Times New Roman" panose="02020603050405020304"/>
                <a:cs typeface="Calibri" panose="020F0502020204030204"/>
              </a:rPr>
              <a:t>Detecting Fraud FIR's</a:t>
            </a:r>
          </a:p>
          <a:p>
            <a:pPr marL="514350" indent="-514350">
              <a:buClrTx/>
              <a:buFont typeface="+mj-lt"/>
              <a:buAutoNum type="arabicPeriod"/>
            </a:pPr>
            <a:r>
              <a:rPr lang="en-US" sz="2400" b="1" dirty="0">
                <a:latin typeface="Times New Roman" panose="02020603050405020304"/>
                <a:ea typeface="+mn-lt"/>
                <a:cs typeface="+mn-lt"/>
              </a:rPr>
              <a:t>Users can view the progress of their complaint online.</a:t>
            </a:r>
          </a:p>
          <a:p>
            <a:pPr marL="514350" indent="-514350">
              <a:buClrTx/>
              <a:buFont typeface="+mj-lt"/>
              <a:buAutoNum type="arabicPeriod"/>
            </a:pPr>
            <a:r>
              <a:rPr lang="en-US" sz="2400" b="1" dirty="0">
                <a:latin typeface="Times New Roman" panose="02020603050405020304"/>
                <a:ea typeface="+mn-lt"/>
                <a:cs typeface="+mn-lt"/>
              </a:rPr>
              <a:t>Making the platform more user friendly by using voice assistant to record user </a:t>
            </a:r>
            <a:r>
              <a:rPr lang="en-US" sz="2400" b="1" dirty="0" smtClean="0">
                <a:latin typeface="Times New Roman" panose="02020603050405020304"/>
                <a:ea typeface="+mn-lt"/>
                <a:cs typeface="+mn-lt"/>
              </a:rPr>
              <a:t>FIR's.</a:t>
            </a:r>
          </a:p>
          <a:p>
            <a:pPr marL="514350" indent="-514350">
              <a:buClrTx/>
              <a:buFont typeface="+mj-lt"/>
              <a:buAutoNum type="arabicPeriod"/>
            </a:pPr>
            <a:r>
              <a:rPr lang="en-IN" sz="2400" b="1" dirty="0" smtClean="0">
                <a:latin typeface="Times New Roman" panose="02020603050405020304"/>
                <a:ea typeface="+mn-lt"/>
                <a:cs typeface="+mn-lt"/>
              </a:rPr>
              <a:t>Encouragement of police enforcement through a reward system based on case solved. </a:t>
            </a:r>
            <a:endParaRPr lang="en-US" sz="2400" b="1" dirty="0" smtClean="0">
              <a:latin typeface="Times New Roman" panose="02020603050405020304"/>
              <a:ea typeface="+mn-lt"/>
              <a:cs typeface="+mn-lt"/>
            </a:endParaRPr>
          </a:p>
          <a:p>
            <a:pPr marL="514350" indent="-514350">
              <a:buClrTx/>
              <a:buFont typeface="+mj-lt"/>
              <a:buAutoNum type="arabicPeriod"/>
            </a:pPr>
            <a:endParaRPr lang="en-US" sz="2400" b="1" dirty="0">
              <a:latin typeface="Times New Roman" panose="02020603050405020304"/>
              <a:ea typeface="+mn-lt"/>
              <a:cs typeface="+mn-lt"/>
            </a:endParaRPr>
          </a:p>
          <a:p>
            <a:pPr marL="457200" indent="-457200">
              <a:buClrTx/>
              <a:buFont typeface="+mj-lt"/>
              <a:buAutoNum type="arabicPeriod"/>
            </a:pPr>
            <a:endParaRPr lang="en-US" sz="2400" b="1" dirty="0">
              <a:latin typeface="Times New Roman" panose="02020603050405020304"/>
              <a:ea typeface="+mn-lt"/>
              <a:cs typeface="+mn-lt"/>
            </a:endParaRPr>
          </a:p>
          <a:p>
            <a:pPr marL="514350" indent="-514350">
              <a:buAutoNum type="arabicPeriod"/>
            </a:pPr>
            <a:endParaRPr lang="en-US" sz="2400" b="1" dirty="0">
              <a:latin typeface="Times New Roman" panose="02020603050405020304"/>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3" y="365125"/>
            <a:ext cx="12183372" cy="836734"/>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References</a:t>
            </a:r>
          </a:p>
        </p:txBody>
      </p:sp>
      <p:sp>
        <p:nvSpPr>
          <p:cNvPr id="3" name="Content Placeholder 2"/>
          <p:cNvSpPr>
            <a:spLocks noGrp="1"/>
          </p:cNvSpPr>
          <p:nvPr>
            <p:ph idx="1"/>
          </p:nvPr>
        </p:nvSpPr>
        <p:spPr>
          <a:xfrm>
            <a:off x="718457" y="1423060"/>
            <a:ext cx="11469228" cy="5292000"/>
          </a:xfrm>
        </p:spPr>
        <p:txBody>
          <a:bodyPr vert="horz" lIns="91440" tIns="45720" rIns="91440" bIns="45720" rtlCol="0" anchor="t">
            <a:normAutofit/>
          </a:bodyPr>
          <a:lstStyle/>
          <a:p>
            <a:pPr marL="514350" indent="-514350">
              <a:buClrTx/>
              <a:buAutoNum type="arabicPeriod"/>
            </a:pPr>
            <a:r>
              <a:rPr lang="en-US" sz="2400" b="1" dirty="0">
                <a:latin typeface="Times New Roman" panose="02020603050405020304"/>
                <a:ea typeface="+mn-lt"/>
                <a:cs typeface="+mn-lt"/>
                <a:hlinkClick r:id="rId2"/>
              </a:rPr>
              <a:t>https://ipfs.io/</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3"/>
              </a:rPr>
              <a:t>https://medium.com/</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4"/>
              </a:rPr>
              <a:t>https://blockgeeks.com/</a:t>
            </a:r>
            <a:endParaRPr lang="en-US" sz="2400" b="1" dirty="0">
              <a:latin typeface="Times New Roman" panose="02020603050405020304"/>
              <a:ea typeface="+mn-lt"/>
              <a:cs typeface="+mn-lt"/>
            </a:endParaRPr>
          </a:p>
          <a:p>
            <a:pPr marL="514350" indent="-514350">
              <a:buClrTx/>
              <a:buAutoNum type="arabicPeriod"/>
            </a:pPr>
            <a:r>
              <a:rPr lang="en-US" sz="2400" b="1" dirty="0">
                <a:latin typeface="Times New Roman" panose="02020603050405020304"/>
                <a:ea typeface="+mn-lt"/>
                <a:cs typeface="+mn-lt"/>
                <a:hlinkClick r:id="rId5"/>
              </a:rPr>
              <a:t>https://www.provendb.com/</a:t>
            </a:r>
            <a:endParaRPr lang="en-US" sz="2400" b="1" dirty="0">
              <a:latin typeface="Times New Roman" panose="02020603050405020304"/>
              <a:ea typeface="+mn-lt"/>
              <a:cs typeface="+mn-lt"/>
            </a:endParaRPr>
          </a:p>
          <a:p>
            <a:pPr marL="514350" indent="-514350">
              <a:buClrTx/>
              <a:buAutoNum type="arabicPeriod"/>
            </a:pPr>
            <a:endParaRPr lang="en-US" sz="2400" b="1" dirty="0">
              <a:latin typeface="Times New Roman" panose="020206030504050203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21351"/>
            <a:ext cx="12183372" cy="83673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Problem Statement</a:t>
            </a:r>
          </a:p>
        </p:txBody>
      </p:sp>
      <p:sp>
        <p:nvSpPr>
          <p:cNvPr id="3" name="Content Placeholder 2"/>
          <p:cNvSpPr>
            <a:spLocks noGrp="1"/>
          </p:cNvSpPr>
          <p:nvPr>
            <p:ph idx="1"/>
          </p:nvPr>
        </p:nvSpPr>
        <p:spPr>
          <a:xfrm>
            <a:off x="391886" y="1250532"/>
            <a:ext cx="11364685" cy="5508000"/>
          </a:xfrm>
        </p:spPr>
        <p:txBody>
          <a:bodyPr vert="horz" lIns="91440" tIns="45720" rIns="91440" bIns="45720" rtlCol="0" anchor="t">
            <a:normAutofit/>
          </a:bodyPr>
          <a:lstStyle/>
          <a:p>
            <a:pPr marL="0" indent="0" algn="just">
              <a:buNone/>
            </a:pPr>
            <a:r>
              <a:rPr lang="en-US" sz="2400" b="1" dirty="0">
                <a:latin typeface="Times New Roman" panose="02020603050405020304"/>
                <a:ea typeface="+mn-lt"/>
                <a:cs typeface="+mn-lt"/>
              </a:rPr>
              <a:t>Computer and Internet are the most brilliant gifts of Science. The importance of internet as an all pervasive medium of the future has been well recognized. It provides better way of communication and interaction. As we all know that in present world every facility is available on internet like shopping, banking etc. then why not FIR Launching Facility also.</a:t>
            </a:r>
          </a:p>
          <a:p>
            <a:pPr marL="0" indent="0" algn="just">
              <a:buNone/>
            </a:pPr>
            <a:endParaRPr lang="en-US" sz="2400" b="1" dirty="0">
              <a:latin typeface="Times New Roman" panose="02020603050405020304"/>
              <a:ea typeface="+mn-lt"/>
              <a:cs typeface="+mn-lt"/>
            </a:endParaRPr>
          </a:p>
          <a:p>
            <a:pPr marL="0" indent="0" algn="just">
              <a:buNone/>
            </a:pPr>
            <a:r>
              <a:rPr lang="en-US" sz="2400" b="1" dirty="0">
                <a:latin typeface="Times New Roman" panose="02020603050405020304"/>
                <a:ea typeface="+mj-lt"/>
                <a:cs typeface="+mj-lt"/>
              </a:rPr>
              <a:t>""" Designing a web portal and Apps to capture all the details with respect to identity of complainant, details of the incidence or crime committed will extract supplementary information to capture ingredient of the crimes committed, identity of criminals and likely witnesses the same would be converted in text format as an FIR which would be stored securely using IPFS, a decentralized and distributed architecture of file storage providing enhanced security features and easy interface. """</a:t>
            </a:r>
            <a:endParaRPr lang="en-US" b="1" dirty="0">
              <a:latin typeface="Times New Roman" panose="02020603050405020304"/>
              <a:ea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 y="7020"/>
            <a:ext cx="12193930" cy="897323"/>
          </a:xfrm>
        </p:spPr>
        <p:txBody>
          <a:bodyPr/>
          <a:lstStyle/>
          <a:p>
            <a:pPr algn="ctr"/>
            <a:r>
              <a:rPr lang="en-US" dirty="0">
                <a:solidFill>
                  <a:schemeClr val="accent1"/>
                </a:solidFill>
                <a:latin typeface="Georgia" panose="02040502050405020303"/>
              </a:rPr>
              <a:t>Flow Diagram</a:t>
            </a:r>
            <a:endParaRPr lang="en-US" dirty="0"/>
          </a:p>
        </p:txBody>
      </p:sp>
      <p:pic>
        <p:nvPicPr>
          <p:cNvPr id="4" name="Picture 4" descr="A picture containing diagram&#10;&#10;Description automatically generated"/>
          <p:cNvPicPr>
            <a:picLocks noGrp="1" noChangeAspect="1"/>
          </p:cNvPicPr>
          <p:nvPr>
            <p:ph idx="1"/>
          </p:nvPr>
        </p:nvPicPr>
        <p:blipFill>
          <a:blip r:embed="rId2"/>
          <a:stretch>
            <a:fillRect/>
          </a:stretch>
        </p:blipFill>
        <p:spPr>
          <a:xfrm>
            <a:off x="1927546" y="914316"/>
            <a:ext cx="8334554" cy="581132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 y="7020"/>
            <a:ext cx="12193930" cy="868568"/>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rPr>
              <a:t>Work Currently Executing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a:xfrm>
            <a:off x="-3744" y="802088"/>
            <a:ext cx="12195823" cy="605016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User Home Page</a:t>
            </a:r>
          </a:p>
          <a:p>
            <a:pPr marL="0" indent="0">
              <a:buClr>
                <a:srgbClr val="8AD0D6"/>
              </a:buClr>
              <a:buNone/>
            </a:pPr>
            <a:endParaRPr lang="en-US" dirty="0"/>
          </a:p>
        </p:txBody>
      </p:sp>
      <p:pic>
        <p:nvPicPr>
          <p:cNvPr id="6" name="Picture 6" descr="A picture containing graphical user interface&#10;&#10;Description automatically generated"/>
          <p:cNvPicPr>
            <a:picLocks noChangeAspect="1"/>
          </p:cNvPicPr>
          <p:nvPr/>
        </p:nvPicPr>
        <p:blipFill>
          <a:blip r:embed="rId2"/>
          <a:stretch>
            <a:fillRect/>
          </a:stretch>
        </p:blipFill>
        <p:spPr>
          <a:xfrm>
            <a:off x="727789" y="1496856"/>
            <a:ext cx="10952376" cy="50576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 y="569167"/>
            <a:ext cx="12195824" cy="628308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ea typeface="+mj-lt"/>
                <a:cs typeface="Times New Roman" panose="02020603050405020304"/>
              </a:rPr>
              <a:t>Launching FIR</a:t>
            </a:r>
          </a:p>
          <a:p>
            <a:pPr lvl="1">
              <a:buClrTx/>
              <a:buFont typeface="Wingdings" panose="05000000000000000000" charset="0"/>
              <a:buChar char="Ø"/>
            </a:pPr>
            <a:r>
              <a:rPr lang="en-IN" altLang="en-US" sz="2160" b="1" dirty="0">
                <a:latin typeface="Times New Roman" panose="02020603050405020304"/>
                <a:ea typeface="+mj-lt"/>
                <a:cs typeface="Times New Roman" panose="02020603050405020304"/>
              </a:rPr>
              <a:t>By Inputting Values</a:t>
            </a:r>
            <a:endParaRPr lang="en-US" sz="2160" b="1" dirty="0">
              <a:latin typeface="Times New Roman" panose="02020603050405020304"/>
              <a:ea typeface="+mj-lt"/>
              <a:cs typeface="Times New Roman" panose="02020603050405020304"/>
            </a:endParaRPr>
          </a:p>
          <a:p>
            <a:pPr marL="0" indent="0">
              <a:buNone/>
            </a:pPr>
            <a:endParaRPr lang="en-US" sz="3600" dirty="0">
              <a:ea typeface="+mj-lt"/>
              <a:cs typeface="+mj-lt"/>
            </a:endParaRPr>
          </a:p>
          <a:p>
            <a:pPr marL="0" indent="0">
              <a:buNone/>
            </a:pPr>
            <a:endParaRPr lang="en-US" sz="3600" b="1" dirty="0">
              <a:solidFill>
                <a:srgbClr val="FFFFFF"/>
              </a:solidFill>
              <a:latin typeface="Times New Roman" panose="02020603050405020304"/>
              <a:cs typeface="Times New Roman" panose="02020603050405020304"/>
            </a:endParaRPr>
          </a:p>
        </p:txBody>
      </p:sp>
      <p:pic>
        <p:nvPicPr>
          <p:cNvPr id="2" name="Picture 3" descr="Graphical user interface, text, application, email&#10;&#10;Description automatically generated"/>
          <p:cNvPicPr>
            <a:picLocks noChangeAspect="1"/>
          </p:cNvPicPr>
          <p:nvPr/>
        </p:nvPicPr>
        <p:blipFill>
          <a:blip r:embed="rId2"/>
          <a:stretch>
            <a:fillRect/>
          </a:stretch>
        </p:blipFill>
        <p:spPr>
          <a:xfrm>
            <a:off x="1575435" y="1591945"/>
            <a:ext cx="9658985" cy="5093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 y="569167"/>
            <a:ext cx="12195824" cy="628308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ea typeface="+mj-lt"/>
                <a:cs typeface="Times New Roman" panose="02020603050405020304"/>
              </a:rPr>
              <a:t>Launching FIR</a:t>
            </a:r>
          </a:p>
          <a:p>
            <a:pPr lvl="1">
              <a:buClrTx/>
              <a:buFont typeface="Wingdings" panose="05000000000000000000" charset="0"/>
              <a:buChar char="Ø"/>
            </a:pPr>
            <a:r>
              <a:rPr lang="en-IN" altLang="en-US" sz="2160" b="1" dirty="0">
                <a:latin typeface="Times New Roman" panose="02020603050405020304"/>
                <a:ea typeface="+mj-lt"/>
                <a:cs typeface="Times New Roman" panose="02020603050405020304"/>
              </a:rPr>
              <a:t>By Using ChatBot</a:t>
            </a:r>
            <a:endParaRPr lang="en-US" sz="3600" dirty="0">
              <a:ea typeface="+mj-lt"/>
              <a:cs typeface="+mj-lt"/>
            </a:endParaRPr>
          </a:p>
          <a:p>
            <a:pPr marL="0" indent="0">
              <a:buNone/>
            </a:pPr>
            <a:endParaRPr lang="en-US" sz="3600" b="1" dirty="0">
              <a:solidFill>
                <a:srgbClr val="FFFFFF"/>
              </a:solidFill>
              <a:latin typeface="Times New Roman" panose="02020603050405020304"/>
              <a:cs typeface="Times New Roman" panose="020206030504050203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8435" r="38928" b="3537"/>
          <a:stretch/>
        </p:blipFill>
        <p:spPr>
          <a:xfrm>
            <a:off x="1559489" y="1446245"/>
            <a:ext cx="9069355" cy="52904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 y="550506"/>
            <a:ext cx="12195823" cy="6301741"/>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Generated PDF format of FIR</a:t>
            </a:r>
          </a:p>
          <a:p>
            <a:pPr marL="0" indent="0">
              <a:buClr>
                <a:srgbClr val="8AD0D6"/>
              </a:buClr>
              <a:buNone/>
            </a:pPr>
            <a:endParaRPr lang="en-US" sz="2400" b="1" dirty="0">
              <a:latin typeface="Times New Roman" panose="02020603050405020304"/>
              <a:cs typeface="Times New Roman" panose="02020603050405020304"/>
            </a:endParaRPr>
          </a:p>
        </p:txBody>
      </p:sp>
      <p:pic>
        <p:nvPicPr>
          <p:cNvPr id="4" name="Picture 4" descr="Text, letter&#10;&#10;Description automatically generated"/>
          <p:cNvPicPr>
            <a:picLocks noChangeAspect="1"/>
          </p:cNvPicPr>
          <p:nvPr/>
        </p:nvPicPr>
        <p:blipFill rotWithShape="1">
          <a:blip r:embed="rId2"/>
          <a:srcRect b="14786"/>
          <a:stretch>
            <a:fillRect/>
          </a:stretch>
        </p:blipFill>
        <p:spPr>
          <a:xfrm>
            <a:off x="845091" y="1231865"/>
            <a:ext cx="9644331" cy="47955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 y="541176"/>
            <a:ext cx="12195823" cy="6311072"/>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panose="02020603050405020304"/>
                <a:cs typeface="Times New Roman" panose="02020603050405020304"/>
              </a:rPr>
              <a:t>FIR Stored in IPFS</a:t>
            </a:r>
          </a:p>
          <a:p>
            <a:pPr marL="0" indent="0">
              <a:buClr>
                <a:srgbClr val="8AD0D6"/>
              </a:buClr>
              <a:buNone/>
            </a:pPr>
            <a:endParaRPr lang="en-US" sz="2400" b="1" dirty="0">
              <a:latin typeface="Times New Roman" panose="02020603050405020304"/>
              <a:cs typeface="Times New Roman" panose="02020603050405020304"/>
            </a:endParaRPr>
          </a:p>
        </p:txBody>
      </p:sp>
      <p:pic>
        <p:nvPicPr>
          <p:cNvPr id="5" name="Picture 5" descr="A picture containing graphical user interface&#10;&#10;Description automatically generated"/>
          <p:cNvPicPr>
            <a:picLocks noChangeAspect="1"/>
          </p:cNvPicPr>
          <p:nvPr/>
        </p:nvPicPr>
        <p:blipFill>
          <a:blip r:embed="rId2"/>
          <a:stretch>
            <a:fillRect/>
          </a:stretch>
        </p:blipFill>
        <p:spPr>
          <a:xfrm>
            <a:off x="747227" y="1194318"/>
            <a:ext cx="10693879" cy="5221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230682"/>
            <a:ext cx="12183372" cy="89424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panose="02040502050405020303"/>
                <a:cs typeface="Calibri Light" panose="020F0302020204030204"/>
              </a:rPr>
              <a:t>Conclusion</a:t>
            </a:r>
            <a:endParaRPr lang="en-US" dirty="0">
              <a:ln w="0"/>
              <a:solidFill>
                <a:schemeClr val="accent1"/>
              </a:solidFill>
              <a:effectLst>
                <a:outerShdw blurRad="38100" dist="25400" dir="5400000" algn="ctr" rotWithShape="0">
                  <a:srgbClr val="6E747A">
                    <a:alpha val="43000"/>
                  </a:srgbClr>
                </a:outerShdw>
              </a:effectLst>
              <a:latin typeface="Georgia" panose="02040502050405020303"/>
            </a:endParaRPr>
          </a:p>
        </p:txBody>
      </p:sp>
      <p:sp>
        <p:nvSpPr>
          <p:cNvPr id="3" name="Content Placeholder 2"/>
          <p:cNvSpPr>
            <a:spLocks noGrp="1"/>
          </p:cNvSpPr>
          <p:nvPr>
            <p:ph idx="1"/>
          </p:nvPr>
        </p:nvSpPr>
        <p:spPr>
          <a:xfrm>
            <a:off x="671804" y="1351173"/>
            <a:ext cx="10898155" cy="5501525"/>
          </a:xfrm>
        </p:spPr>
        <p:txBody>
          <a:bodyPr vert="horz" lIns="91440" tIns="45720" rIns="91440" bIns="45720" rtlCol="0" anchor="t">
            <a:normAutofit/>
          </a:bodyPr>
          <a:lstStyle/>
          <a:p>
            <a:pPr marL="0" indent="0" algn="just">
              <a:buNone/>
            </a:pPr>
            <a:endParaRPr lang="en-US" sz="2400" b="1" dirty="0">
              <a:latin typeface="Times New Roman" panose="02020603050405020304"/>
              <a:ea typeface="+mn-lt"/>
              <a:cs typeface="+mn-lt"/>
            </a:endParaRPr>
          </a:p>
          <a:p>
            <a:pPr marL="0" indent="0" algn="just">
              <a:buNone/>
            </a:pPr>
            <a:endParaRPr lang="en-US" sz="2400" b="1" dirty="0">
              <a:latin typeface="Times New Roman" panose="02020603050405020304"/>
              <a:ea typeface="+mn-lt"/>
              <a:cs typeface="+mn-lt"/>
            </a:endParaRPr>
          </a:p>
          <a:p>
            <a:pPr marL="0" indent="0" algn="just">
              <a:buNone/>
            </a:pPr>
            <a:r>
              <a:rPr lang="en-US" sz="2400" b="1" dirty="0">
                <a:latin typeface="Times New Roman" panose="02020603050405020304"/>
                <a:ea typeface="+mn-lt"/>
                <a:cs typeface="+mn-lt"/>
              </a:rPr>
              <a:t>In the modern world, the use of computers and Mobile phones is becoming rampant. </a:t>
            </a:r>
            <a:r>
              <a:rPr lang="en-US" sz="2400" b="1" dirty="0" err="1">
                <a:latin typeface="Times New Roman" panose="02020603050405020304"/>
                <a:ea typeface="+mn-lt"/>
                <a:cs typeface="+mn-lt"/>
              </a:rPr>
              <a:t>More over</a:t>
            </a:r>
            <a:r>
              <a:rPr lang="en-US" sz="2400" b="1" dirty="0">
                <a:latin typeface="Times New Roman" panose="02020603050405020304"/>
                <a:ea typeface="+mn-lt"/>
                <a:cs typeface="+mn-lt"/>
              </a:rPr>
              <a:t>, recent developments in the ICT Industries has revolutionized and consequently brought about a paradigm shift in the way activities are accomplished. As a result the, crime reporting system needs to embrace these new technologies. This project has presented a simple, convenient, cost-effective, but efficient online crime reporting system with a user-friendly, sensitive and intelligible web interface. Whereby it can be accessed at any time provided there is internet connection.</a:t>
            </a:r>
            <a:endParaRPr lang="en-US" sz="2400" b="1" dirty="0">
              <a:latin typeface="Times New Roman" panose="02020603050405020304"/>
              <a:cs typeface="Times New Roman" panose="020206030504050203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266</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Century Gothic</vt:lpstr>
      <vt:lpstr>Georgia</vt:lpstr>
      <vt:lpstr>Times New Roman</vt:lpstr>
      <vt:lpstr>Wingdings</vt:lpstr>
      <vt:lpstr>Wingdings 3</vt:lpstr>
      <vt:lpstr>Ion</vt:lpstr>
      <vt:lpstr>PowerPoint Presentation</vt:lpstr>
      <vt:lpstr>Problem Statement</vt:lpstr>
      <vt:lpstr>Flow Diagram</vt:lpstr>
      <vt:lpstr>Work Currently Executing</vt:lpstr>
      <vt:lpstr>PowerPoint Presentation</vt:lpstr>
      <vt:lpstr>PowerPoint Presentation</vt:lpstr>
      <vt:lpstr>PowerPoint Presentation</vt:lpstr>
      <vt:lpstr>PowerPoint Presentation</vt:lpstr>
      <vt:lpstr>Conclusion</vt:lpstr>
      <vt:lpstr>Contribution And Future Work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Ashutosh Rath</cp:lastModifiedBy>
  <cp:revision>398</cp:revision>
  <dcterms:created xsi:type="dcterms:W3CDTF">2020-10-29T13:41:00Z</dcterms:created>
  <dcterms:modified xsi:type="dcterms:W3CDTF">2021-02-27T07:09:12Z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