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2" r:id="rId4"/>
    <p:sldId id="263" r:id="rId5"/>
    <p:sldId id="261" r:id="rId6"/>
    <p:sldId id="264" r:id="rId7"/>
    <p:sldId id="265"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200"/>
    <a:srgbClr val="F5750C"/>
    <a:srgbClr val="EB9707"/>
    <a:srgbClr val="E01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4F60A-2083-4503-A491-280978CA0A38}" v="17" dt="2020-10-31T16:06:15.608"/>
    <p1510:client id="{4A6BF7ED-DD89-400C-B5E4-D0765449E3EF}" v="341" dt="2020-10-31T16:26:43.092"/>
    <p1510:client id="{4AAFCA07-1D2D-464B-A40A-9CAE5EEB8FB9}" v="1340" dt="2020-10-29T14:47:31.112"/>
    <p1510:client id="{849B446A-5F2D-43BC-8446-EE4A1171C295}" v="19" dt="2020-10-30T04:42:18.799"/>
    <p1510:client id="{89704046-D096-48FD-90BD-2C2BA569E575}" v="3" dt="2020-10-30T05:14:43.613"/>
    <p1510:client id="{B709FE2C-B370-4E02-95F3-F2292C8EA656}" v="3" dt="2020-10-31T16:09:45.585"/>
    <p1510:client id="{F145A6E6-E0AC-4824-A340-DF94FB07EFBC}" v="403" dt="2020-10-31T15:37:41.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546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0775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985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873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882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695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1484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5200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758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90246" y="2052918"/>
            <a:ext cx="8959607" cy="41954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195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6076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2365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037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603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315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23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607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249718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hyperlink" Target="https://ipfs.io/" TargetMode="External"/><Relationship Id="rId1" Type="http://schemas.openxmlformats.org/officeDocument/2006/relationships/slideLayout" Target="../slideLayouts/slideLayout2.xml"/><Relationship Id="rId5" Type="http://schemas.openxmlformats.org/officeDocument/2006/relationships/hyperlink" Target="https://www.provendb.com/" TargetMode="External"/><Relationship Id="rId4" Type="http://schemas.openxmlformats.org/officeDocument/2006/relationships/hyperlink" Target="https://blockgeek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207" y="420925"/>
            <a:ext cx="10571585" cy="1079261"/>
          </a:xfrm>
        </p:spPr>
        <p:txBody>
          <a:bodyPr/>
          <a:lstStyle/>
          <a:p>
            <a:pPr algn="ctr"/>
            <a:r>
              <a:rPr lang="en-US" sz="5400" b="1" dirty="0" err="1">
                <a:solidFill>
                  <a:schemeClr val="accent3"/>
                </a:solidFill>
                <a:latin typeface="Georgia"/>
                <a:cs typeface="Calibri Light"/>
              </a:rPr>
              <a:t>BTech</a:t>
            </a:r>
            <a:r>
              <a:rPr lang="en-US" sz="5400" b="1" dirty="0">
                <a:solidFill>
                  <a:schemeClr val="accent3"/>
                </a:solidFill>
                <a:latin typeface="Georgia"/>
                <a:cs typeface="Calibri Light"/>
              </a:rPr>
              <a:t> 7th Semester Project</a:t>
            </a:r>
            <a:endParaRPr lang="en-US" sz="5400" b="1" dirty="0">
              <a:solidFill>
                <a:schemeClr val="accent3"/>
              </a:solidFill>
              <a:latin typeface="Georgia"/>
            </a:endParaRPr>
          </a:p>
        </p:txBody>
      </p:sp>
      <p:sp>
        <p:nvSpPr>
          <p:cNvPr id="3" name="Subtitle 2"/>
          <p:cNvSpPr>
            <a:spLocks noGrp="1"/>
          </p:cNvSpPr>
          <p:nvPr>
            <p:ph type="subTitle" idx="1"/>
          </p:nvPr>
        </p:nvSpPr>
        <p:spPr>
          <a:xfrm>
            <a:off x="0" y="1963020"/>
            <a:ext cx="12192000" cy="4890666"/>
          </a:xfrm>
        </p:spPr>
        <p:txBody>
          <a:bodyPr vert="horz" lIns="91440" tIns="45720" rIns="91440" bIns="45720" rtlCol="0" anchor="t">
            <a:normAutofit/>
          </a:bodyPr>
          <a:lstStyle/>
          <a:p>
            <a:pPr algn="ctr"/>
            <a:r>
              <a:rPr lang="en-US" sz="4000" b="1" dirty="0">
                <a:solidFill>
                  <a:srgbClr val="E01075"/>
                </a:solidFill>
                <a:latin typeface="Georgia"/>
                <a:cs typeface="Calibri"/>
              </a:rPr>
              <a:t>Online FIR Launching System</a:t>
            </a:r>
            <a:endParaRPr lang="en-US" sz="4000" b="1" dirty="0">
              <a:solidFill>
                <a:srgbClr val="E01075"/>
              </a:solidFill>
              <a:latin typeface="Georgia"/>
              <a:cs typeface="Times New Roman"/>
            </a:endParaRPr>
          </a:p>
          <a:p>
            <a:pPr algn="ctr"/>
            <a:endParaRPr lang="en-US" dirty="0">
              <a:latin typeface="Georgia"/>
              <a:cs typeface="Calibri"/>
            </a:endParaRPr>
          </a:p>
          <a:p>
            <a:pPr algn="ctr"/>
            <a:r>
              <a:rPr lang="en-US" sz="3200" b="1" dirty="0">
                <a:solidFill>
                  <a:srgbClr val="00B0F0"/>
                </a:solidFill>
                <a:latin typeface="Georgia"/>
                <a:cs typeface="Calibri"/>
              </a:rPr>
              <a:t>Guide: </a:t>
            </a:r>
            <a:r>
              <a:rPr lang="en-US" sz="3200" b="1" dirty="0">
                <a:solidFill>
                  <a:srgbClr val="00B0F0"/>
                </a:solidFill>
                <a:latin typeface="Georgia"/>
                <a:ea typeface="+mn-lt"/>
                <a:cs typeface="+mn-lt"/>
              </a:rPr>
              <a:t>Dr. </a:t>
            </a:r>
            <a:r>
              <a:rPr lang="en-US" sz="3200" b="1" dirty="0" err="1">
                <a:solidFill>
                  <a:srgbClr val="00B0F0"/>
                </a:solidFill>
                <a:latin typeface="Georgia"/>
                <a:ea typeface="+mn-lt"/>
                <a:cs typeface="+mn-lt"/>
              </a:rPr>
              <a:t>Kasturi</a:t>
            </a:r>
            <a:r>
              <a:rPr lang="en-US" sz="3200" b="1" dirty="0">
                <a:solidFill>
                  <a:srgbClr val="00B0F0"/>
                </a:solidFill>
                <a:latin typeface="Georgia"/>
                <a:ea typeface="+mn-lt"/>
                <a:cs typeface="+mn-lt"/>
              </a:rPr>
              <a:t> Dhal</a:t>
            </a:r>
          </a:p>
          <a:p>
            <a:pPr algn="ctr"/>
            <a:r>
              <a:rPr lang="en-US" sz="1800" b="1" dirty="0">
                <a:solidFill>
                  <a:srgbClr val="F5750C"/>
                </a:solidFill>
                <a:latin typeface="Georgia"/>
                <a:ea typeface="+mj-lt"/>
                <a:cs typeface="+mj-lt"/>
              </a:rPr>
              <a:t>Assistant Professor, Department of Computer Science and Engineering</a:t>
            </a:r>
            <a:endParaRPr lang="en-US" sz="1800" b="1" dirty="0">
              <a:solidFill>
                <a:srgbClr val="F5750C"/>
              </a:solidFill>
              <a:latin typeface="Georgia"/>
            </a:endParaRPr>
          </a:p>
          <a:p>
            <a:pPr algn="ctr"/>
            <a:endParaRPr lang="en-US" sz="2400" b="1" dirty="0">
              <a:solidFill>
                <a:srgbClr val="F5750C"/>
              </a:solidFill>
              <a:latin typeface="Georgia"/>
              <a:cs typeface="Calibri"/>
            </a:endParaRPr>
          </a:p>
          <a:p>
            <a:pPr algn="ctr"/>
            <a:endParaRPr lang="en-US" sz="2800" b="1" dirty="0">
              <a:solidFill>
                <a:srgbClr val="00B0F0"/>
              </a:solidFill>
              <a:latin typeface="Georgia"/>
              <a:cs typeface="Calibri"/>
            </a:endParaRPr>
          </a:p>
          <a:p>
            <a:endParaRPr lang="en-US" dirty="0">
              <a:latin typeface="Century Gothic" panose="020B0502020202020204"/>
              <a:cs typeface="Calibri"/>
            </a:endParaRPr>
          </a:p>
          <a:p>
            <a:endParaRPr lang="en-US" dirty="0">
              <a:solidFill>
                <a:srgbClr val="8AD0D6"/>
              </a:solidFill>
              <a:latin typeface="Century Gothic" panose="020B0502020202020204"/>
              <a:cs typeface="Calibri"/>
            </a:endParaRPr>
          </a:p>
          <a:p>
            <a:endParaRPr lang="en-US" sz="1800" b="1" dirty="0">
              <a:solidFill>
                <a:srgbClr val="8AD0D6"/>
              </a:solidFill>
              <a:latin typeface="Times New Roman"/>
              <a:cs typeface="Calibri"/>
            </a:endParaRPr>
          </a:p>
        </p:txBody>
      </p:sp>
      <p:pic>
        <p:nvPicPr>
          <p:cNvPr id="4" name="Picture 4" descr="A picture containing diagram&#10;&#10;Description automatically generated">
            <a:extLst>
              <a:ext uri="{FF2B5EF4-FFF2-40B4-BE49-F238E27FC236}">
                <a16:creationId xmlns:a16="http://schemas.microsoft.com/office/drawing/2014/main" xmlns="" id="{A9B2C9E2-1C10-4E52-A5AC-B7241CC53136}"/>
              </a:ext>
            </a:extLst>
          </p:cNvPr>
          <p:cNvPicPr>
            <a:picLocks noChangeAspect="1"/>
          </p:cNvPicPr>
          <p:nvPr/>
        </p:nvPicPr>
        <p:blipFill>
          <a:blip r:embed="rId2"/>
          <a:stretch>
            <a:fillRect/>
          </a:stretch>
        </p:blipFill>
        <p:spPr>
          <a:xfrm>
            <a:off x="5219700" y="4204242"/>
            <a:ext cx="1752600" cy="1752600"/>
          </a:xfrm>
          <a:prstGeom prst="rect">
            <a:avLst/>
          </a:prstGeom>
        </p:spPr>
      </p:pic>
      <p:sp>
        <p:nvSpPr>
          <p:cNvPr id="5" name="TextBox 4"/>
          <p:cNvSpPr txBox="1"/>
          <p:nvPr/>
        </p:nvSpPr>
        <p:spPr>
          <a:xfrm>
            <a:off x="9694506" y="5079679"/>
            <a:ext cx="2140651" cy="1754326"/>
          </a:xfrm>
          <a:prstGeom prst="rect">
            <a:avLst/>
          </a:prstGeom>
          <a:noFill/>
        </p:spPr>
        <p:txBody>
          <a:bodyPr wrap="none" rtlCol="0">
            <a:spAutoFit/>
          </a:bodyPr>
          <a:lstStyle/>
          <a:p>
            <a:r>
              <a:rPr lang="en-US" b="1" dirty="0">
                <a:solidFill>
                  <a:schemeClr val="accent1"/>
                </a:solidFill>
                <a:latin typeface="Times New Roman"/>
                <a:cs typeface="Calibri"/>
              </a:rPr>
              <a:t>Team Members; </a:t>
            </a:r>
            <a:endParaRPr lang="en-US" dirty="0">
              <a:solidFill>
                <a:schemeClr val="accent1"/>
              </a:solidFill>
            </a:endParaRPr>
          </a:p>
          <a:p>
            <a:r>
              <a:rPr lang="en-US" b="1" dirty="0" err="1">
                <a:solidFill>
                  <a:schemeClr val="accent1"/>
                </a:solidFill>
                <a:latin typeface="Times New Roman"/>
                <a:cs typeface="Calibri"/>
              </a:rPr>
              <a:t>Trilochan</a:t>
            </a:r>
            <a:r>
              <a:rPr lang="en-US" b="1" dirty="0">
                <a:solidFill>
                  <a:schemeClr val="accent1"/>
                </a:solidFill>
                <a:latin typeface="Times New Roman"/>
                <a:cs typeface="Calibri"/>
              </a:rPr>
              <a:t> Singh </a:t>
            </a:r>
          </a:p>
          <a:p>
            <a:r>
              <a:rPr lang="en-US" b="1" dirty="0">
                <a:solidFill>
                  <a:schemeClr val="accent1"/>
                </a:solidFill>
                <a:latin typeface="Times New Roman"/>
                <a:cs typeface="Calibri"/>
              </a:rPr>
              <a:t>Guru </a:t>
            </a:r>
            <a:r>
              <a:rPr lang="en-US" b="1" dirty="0" err="1">
                <a:solidFill>
                  <a:schemeClr val="accent1"/>
                </a:solidFill>
                <a:latin typeface="Times New Roman"/>
                <a:cs typeface="Calibri"/>
              </a:rPr>
              <a:t>Sauri</a:t>
            </a:r>
            <a:r>
              <a:rPr lang="en-US" b="1" dirty="0">
                <a:solidFill>
                  <a:schemeClr val="accent1"/>
                </a:solidFill>
                <a:latin typeface="Times New Roman"/>
                <a:cs typeface="Calibri"/>
              </a:rPr>
              <a:t> </a:t>
            </a:r>
            <a:r>
              <a:rPr lang="en-US" b="1" dirty="0" err="1">
                <a:solidFill>
                  <a:schemeClr val="accent1"/>
                </a:solidFill>
                <a:latin typeface="Times New Roman"/>
                <a:cs typeface="Calibri"/>
              </a:rPr>
              <a:t>Vargav</a:t>
            </a:r>
            <a:r>
              <a:rPr lang="en-US" b="1" dirty="0">
                <a:solidFill>
                  <a:schemeClr val="accent1"/>
                </a:solidFill>
                <a:latin typeface="Times New Roman"/>
                <a:cs typeface="Calibri"/>
              </a:rPr>
              <a:t> </a:t>
            </a:r>
          </a:p>
          <a:p>
            <a:r>
              <a:rPr lang="en-US" b="1" dirty="0">
                <a:solidFill>
                  <a:schemeClr val="accent1"/>
                </a:solidFill>
                <a:latin typeface="Times New Roman"/>
                <a:cs typeface="Calibri"/>
              </a:rPr>
              <a:t>Ashutosh Rath</a:t>
            </a:r>
            <a:endParaRPr lang="en-US" b="1" dirty="0">
              <a:solidFill>
                <a:schemeClr val="accent1"/>
              </a:solidFill>
              <a:latin typeface="Times New Roman"/>
              <a:ea typeface="+mn-lt"/>
              <a:cs typeface="Calibri"/>
            </a:endParaRPr>
          </a:p>
          <a:p>
            <a:r>
              <a:rPr lang="en-US" b="1" dirty="0">
                <a:solidFill>
                  <a:schemeClr val="accent1"/>
                </a:solidFill>
                <a:latin typeface="Times New Roman"/>
                <a:cs typeface="Calibri"/>
              </a:rPr>
              <a:t>Chiranjibi Rout</a:t>
            </a:r>
            <a:endParaRPr lang="en-US" b="1" dirty="0">
              <a:solidFill>
                <a:schemeClr val="accent1"/>
              </a:solidFill>
              <a:latin typeface="Times New Roman"/>
              <a:ea typeface="+mn-lt"/>
              <a:cs typeface="+mn-lt"/>
            </a:endParaRPr>
          </a:p>
          <a:p>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3B739-29BC-467A-823F-D291EBC28E38}"/>
              </a:ext>
            </a:extLst>
          </p:cNvPr>
          <p:cNvSpPr>
            <a:spLocks noGrp="1"/>
          </p:cNvSpPr>
          <p:nvPr>
            <p:ph type="title"/>
          </p:nvPr>
        </p:nvSpPr>
        <p:spPr>
          <a:xfrm>
            <a:off x="-10063" y="365125"/>
            <a:ext cx="12183372" cy="836734"/>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cs typeface="Calibri Light"/>
              </a:rPr>
              <a:t>References</a:t>
            </a:r>
          </a:p>
        </p:txBody>
      </p:sp>
      <p:sp>
        <p:nvSpPr>
          <p:cNvPr id="3" name="Content Placeholder 2">
            <a:extLst>
              <a:ext uri="{FF2B5EF4-FFF2-40B4-BE49-F238E27FC236}">
                <a16:creationId xmlns:a16="http://schemas.microsoft.com/office/drawing/2014/main" xmlns="" id="{A227FF91-B25D-4CFF-BABA-768426BA9566}"/>
              </a:ext>
            </a:extLst>
          </p:cNvPr>
          <p:cNvSpPr>
            <a:spLocks noGrp="1"/>
          </p:cNvSpPr>
          <p:nvPr>
            <p:ph idx="1"/>
          </p:nvPr>
        </p:nvSpPr>
        <p:spPr>
          <a:xfrm>
            <a:off x="718457" y="1423060"/>
            <a:ext cx="11469228" cy="5292000"/>
          </a:xfrm>
        </p:spPr>
        <p:txBody>
          <a:bodyPr vert="horz" lIns="91440" tIns="45720" rIns="91440" bIns="45720" rtlCol="0" anchor="t">
            <a:normAutofit/>
          </a:bodyPr>
          <a:lstStyle/>
          <a:p>
            <a:pPr marL="514350" indent="-514350">
              <a:buClrTx/>
              <a:buAutoNum type="arabicPeriod"/>
            </a:pPr>
            <a:r>
              <a:rPr lang="en-US" sz="2400" b="1" dirty="0">
                <a:latin typeface="Times New Roman"/>
                <a:ea typeface="+mn-lt"/>
                <a:cs typeface="+mn-lt"/>
                <a:hlinkClick r:id="rId2"/>
              </a:rPr>
              <a:t>https://ipfs.io/</a:t>
            </a:r>
            <a:endParaRPr lang="en-US" sz="2400" b="1" dirty="0">
              <a:latin typeface="Times New Roman"/>
              <a:ea typeface="+mn-lt"/>
              <a:cs typeface="+mn-lt"/>
            </a:endParaRPr>
          </a:p>
          <a:p>
            <a:pPr marL="514350" indent="-514350">
              <a:buClrTx/>
              <a:buAutoNum type="arabicPeriod"/>
            </a:pPr>
            <a:r>
              <a:rPr lang="en-US" sz="2400" b="1" dirty="0">
                <a:latin typeface="Times New Roman"/>
                <a:ea typeface="+mn-lt"/>
                <a:cs typeface="+mn-lt"/>
                <a:hlinkClick r:id="rId3"/>
              </a:rPr>
              <a:t>https://medium.com/</a:t>
            </a:r>
            <a:endParaRPr lang="en-US" sz="2400" b="1" dirty="0">
              <a:latin typeface="Times New Roman"/>
              <a:ea typeface="+mn-lt"/>
              <a:cs typeface="+mn-lt"/>
            </a:endParaRPr>
          </a:p>
          <a:p>
            <a:pPr marL="514350" indent="-514350">
              <a:buClrTx/>
              <a:buAutoNum type="arabicPeriod"/>
            </a:pPr>
            <a:r>
              <a:rPr lang="en-US" sz="2400" b="1" dirty="0">
                <a:latin typeface="Times New Roman"/>
                <a:ea typeface="+mn-lt"/>
                <a:cs typeface="+mn-lt"/>
                <a:hlinkClick r:id="rId4"/>
              </a:rPr>
              <a:t>https://blockgeeks.com/</a:t>
            </a:r>
            <a:endParaRPr lang="en-US" sz="2400" b="1" dirty="0">
              <a:latin typeface="Times New Roman"/>
              <a:ea typeface="+mn-lt"/>
              <a:cs typeface="+mn-lt"/>
            </a:endParaRPr>
          </a:p>
          <a:p>
            <a:pPr marL="514350" indent="-514350">
              <a:buClrTx/>
              <a:buAutoNum type="arabicPeriod"/>
            </a:pPr>
            <a:r>
              <a:rPr lang="en-US" sz="2400" b="1" dirty="0">
                <a:latin typeface="Times New Roman"/>
                <a:ea typeface="+mn-lt"/>
                <a:cs typeface="+mn-lt"/>
                <a:hlinkClick r:id="rId5"/>
              </a:rPr>
              <a:t>https://www.provendb.com/</a:t>
            </a:r>
            <a:endParaRPr lang="en-US" sz="2400" b="1" dirty="0">
              <a:latin typeface="Times New Roman"/>
              <a:ea typeface="+mn-lt"/>
              <a:cs typeface="+mn-lt"/>
            </a:endParaRPr>
          </a:p>
          <a:p>
            <a:pPr marL="514350" indent="-514350">
              <a:buClrTx/>
              <a:buAutoNum type="arabicPeriod"/>
            </a:pPr>
            <a:endParaRPr lang="en-US" sz="2400" b="1" dirty="0">
              <a:latin typeface="Times New Roman"/>
              <a:ea typeface="+mn-lt"/>
              <a:cs typeface="+mn-lt"/>
            </a:endParaRPr>
          </a:p>
        </p:txBody>
      </p:sp>
    </p:spTree>
    <p:extLst>
      <p:ext uri="{BB962C8B-B14F-4D97-AF65-F5344CB8AC3E}">
        <p14:creationId xmlns:p14="http://schemas.microsoft.com/office/powerpoint/2010/main" val="11299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2C9CF-6C73-4BEE-AD4D-2954E7A0DD82}"/>
              </a:ext>
            </a:extLst>
          </p:cNvPr>
          <p:cNvSpPr>
            <a:spLocks noGrp="1"/>
          </p:cNvSpPr>
          <p:nvPr>
            <p:ph type="title"/>
          </p:nvPr>
        </p:nvSpPr>
        <p:spPr>
          <a:xfrm>
            <a:off x="4314" y="221351"/>
            <a:ext cx="12183372" cy="83673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cs typeface="Calibri Light"/>
              </a:rPr>
              <a:t>Problem Statement</a:t>
            </a:r>
          </a:p>
        </p:txBody>
      </p:sp>
      <p:sp>
        <p:nvSpPr>
          <p:cNvPr id="3" name="Content Placeholder 2">
            <a:extLst>
              <a:ext uri="{FF2B5EF4-FFF2-40B4-BE49-F238E27FC236}">
                <a16:creationId xmlns:a16="http://schemas.microsoft.com/office/drawing/2014/main" xmlns="" id="{918021D3-F80B-479E-BB3D-9EDA97817CCA}"/>
              </a:ext>
            </a:extLst>
          </p:cNvPr>
          <p:cNvSpPr>
            <a:spLocks noGrp="1"/>
          </p:cNvSpPr>
          <p:nvPr>
            <p:ph idx="1"/>
          </p:nvPr>
        </p:nvSpPr>
        <p:spPr>
          <a:xfrm>
            <a:off x="391886" y="1250532"/>
            <a:ext cx="11364685" cy="5508000"/>
          </a:xfrm>
        </p:spPr>
        <p:txBody>
          <a:bodyPr vert="horz" lIns="91440" tIns="45720" rIns="91440" bIns="45720" rtlCol="0" anchor="t">
            <a:normAutofit/>
          </a:bodyPr>
          <a:lstStyle/>
          <a:p>
            <a:pPr marL="0" indent="0" algn="just">
              <a:buNone/>
            </a:pPr>
            <a:r>
              <a:rPr lang="en-US" sz="2400" b="1" dirty="0">
                <a:latin typeface="Times New Roman"/>
                <a:ea typeface="+mn-lt"/>
                <a:cs typeface="+mn-lt"/>
              </a:rPr>
              <a:t>Computer and Internet are the most brilliant gifts of Science. The importance of internet as an all pervasive medium of the future has been well recognized. It provides better way of communication and interaction. As we all know that in present world every facility is available on internet like shopping, banking etc. then why not FIR Launching Facility also.</a:t>
            </a:r>
          </a:p>
          <a:p>
            <a:pPr marL="0" indent="0" algn="just">
              <a:buNone/>
            </a:pPr>
            <a:endParaRPr lang="en-US" sz="2400" b="1" dirty="0">
              <a:latin typeface="Times New Roman"/>
              <a:ea typeface="+mn-lt"/>
              <a:cs typeface="+mn-lt"/>
            </a:endParaRPr>
          </a:p>
          <a:p>
            <a:pPr marL="0" indent="0" algn="just">
              <a:buNone/>
            </a:pPr>
            <a:r>
              <a:rPr lang="en-US" sz="2400" b="1" dirty="0">
                <a:latin typeface="Times New Roman"/>
                <a:ea typeface="+mj-lt"/>
                <a:cs typeface="+mj-lt"/>
              </a:rPr>
              <a:t>""" Designing a web portal and Apps to capture all the details with respect to identity of complainant, details of the incidence or crime committed will extract supplementary information to capture ingredient of the crimes committed, identity of criminals and likely witnesses the same would be converted in text format as an FIR which would be stored securely using IPFS, a decentralized and distributed architecture of file storage providing enhanced security features and easy interface. """</a:t>
            </a:r>
            <a:endParaRPr lang="en-US" b="1" dirty="0">
              <a:latin typeface="Times New Roman"/>
              <a:ea typeface="+mj-lt"/>
              <a:cs typeface="+mj-lt"/>
            </a:endParaRPr>
          </a:p>
        </p:txBody>
      </p:sp>
    </p:spTree>
    <p:extLst>
      <p:ext uri="{BB962C8B-B14F-4D97-AF65-F5344CB8AC3E}">
        <p14:creationId xmlns:p14="http://schemas.microsoft.com/office/powerpoint/2010/main" val="31777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CAAAF-3D3B-476E-9989-FCA54D74ABF3}"/>
              </a:ext>
            </a:extLst>
          </p:cNvPr>
          <p:cNvSpPr>
            <a:spLocks noGrp="1"/>
          </p:cNvSpPr>
          <p:nvPr>
            <p:ph type="title"/>
          </p:nvPr>
        </p:nvSpPr>
        <p:spPr>
          <a:xfrm>
            <a:off x="-869" y="174972"/>
            <a:ext cx="12193929" cy="882946"/>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rPr>
              <a:t>Flow Diagram</a:t>
            </a:r>
            <a:endParaRPr lang="en-US" dirty="0">
              <a:ln w="0"/>
              <a:solidFill>
                <a:schemeClr val="accent1"/>
              </a:solidFill>
              <a:effectLst>
                <a:outerShdw blurRad="38100" dist="25400" dir="5400000" algn="ctr" rotWithShape="0">
                  <a:srgbClr val="6E747A">
                    <a:alpha val="43000"/>
                  </a:srgbClr>
                </a:outerShdw>
              </a:effectLst>
            </a:endParaRPr>
          </a:p>
        </p:txBody>
      </p:sp>
      <p:grpSp>
        <p:nvGrpSpPr>
          <p:cNvPr id="10" name="Group 9"/>
          <p:cNvGrpSpPr/>
          <p:nvPr/>
        </p:nvGrpSpPr>
        <p:grpSpPr>
          <a:xfrm>
            <a:off x="475531" y="1233843"/>
            <a:ext cx="11228716" cy="5473281"/>
            <a:chOff x="475531" y="1029958"/>
            <a:chExt cx="11228716" cy="5473281"/>
          </a:xfrm>
        </p:grpSpPr>
        <p:sp>
          <p:nvSpPr>
            <p:cNvPr id="4" name="Cylinder 3">
              <a:extLst>
                <a:ext uri="{FF2B5EF4-FFF2-40B4-BE49-F238E27FC236}">
                  <a16:creationId xmlns:a16="http://schemas.microsoft.com/office/drawing/2014/main" xmlns="" id="{E259BFB5-E61A-46FC-8D87-8F1076B83A72}"/>
                </a:ext>
              </a:extLst>
            </p:cNvPr>
            <p:cNvSpPr/>
            <p:nvPr/>
          </p:nvSpPr>
          <p:spPr>
            <a:xfrm>
              <a:off x="10182046" y="2231451"/>
              <a:ext cx="1035168" cy="81950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a:t>
              </a:r>
            </a:p>
            <a:p>
              <a:pPr algn="ctr"/>
              <a:r>
                <a:rPr lang="en-US" dirty="0"/>
                <a:t>DETAILS</a:t>
              </a:r>
            </a:p>
          </p:txBody>
        </p:sp>
        <p:sp>
          <p:nvSpPr>
            <p:cNvPr id="5" name="Cylinder 4">
              <a:extLst>
                <a:ext uri="{FF2B5EF4-FFF2-40B4-BE49-F238E27FC236}">
                  <a16:creationId xmlns:a16="http://schemas.microsoft.com/office/drawing/2014/main" xmlns="" id="{68E0BAA6-897E-478F-BD78-11B0D983420C}"/>
                </a:ext>
              </a:extLst>
            </p:cNvPr>
            <p:cNvSpPr/>
            <p:nvPr/>
          </p:nvSpPr>
          <p:spPr>
            <a:xfrm>
              <a:off x="894272" y="2231452"/>
              <a:ext cx="1035168" cy="819509"/>
            </a:xfrm>
            <a:prstGeom prst="can">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dirty="0"/>
                <a:t>POLICE</a:t>
              </a:r>
            </a:p>
            <a:p>
              <a:pPr algn="ctr"/>
              <a:r>
                <a:rPr lang="en-US" dirty="0"/>
                <a:t>DETAILS</a:t>
              </a:r>
            </a:p>
          </p:txBody>
        </p:sp>
        <p:sp>
          <p:nvSpPr>
            <p:cNvPr id="6" name="Cylinder 5">
              <a:extLst>
                <a:ext uri="{FF2B5EF4-FFF2-40B4-BE49-F238E27FC236}">
                  <a16:creationId xmlns:a16="http://schemas.microsoft.com/office/drawing/2014/main" xmlns="" id="{AF10375D-6B14-40D9-9379-5B80B831F2CD}"/>
                </a:ext>
              </a:extLst>
            </p:cNvPr>
            <p:cNvSpPr/>
            <p:nvPr/>
          </p:nvSpPr>
          <p:spPr>
            <a:xfrm>
              <a:off x="2845377" y="5339290"/>
              <a:ext cx="1035168" cy="819509"/>
            </a:xfrm>
            <a:prstGeom prst="can">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dirty="0"/>
                <a:t>FIR</a:t>
              </a:r>
            </a:p>
            <a:p>
              <a:pPr algn="ctr"/>
              <a:r>
                <a:rPr lang="en-US" dirty="0"/>
                <a:t>DETAILS</a:t>
              </a:r>
            </a:p>
          </p:txBody>
        </p:sp>
        <p:sp>
          <p:nvSpPr>
            <p:cNvPr id="7" name="Rectangle: Rounded Corners 6">
              <a:extLst>
                <a:ext uri="{FF2B5EF4-FFF2-40B4-BE49-F238E27FC236}">
                  <a16:creationId xmlns:a16="http://schemas.microsoft.com/office/drawing/2014/main" xmlns="" id="{1CAAE830-B364-47AA-92A7-BCF9DD0EFFEB}"/>
                </a:ext>
              </a:extLst>
            </p:cNvPr>
            <p:cNvSpPr/>
            <p:nvPr/>
          </p:nvSpPr>
          <p:spPr>
            <a:xfrm>
              <a:off x="4559600" y="1029958"/>
              <a:ext cx="3062376" cy="9201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LOGIN SCREEN</a:t>
              </a:r>
            </a:p>
            <a:p>
              <a:pPr algn="ctr"/>
              <a:r>
                <a:rPr lang="en-US" dirty="0"/>
                <a:t>POLICE/USER</a:t>
              </a:r>
            </a:p>
          </p:txBody>
        </p:sp>
        <p:sp>
          <p:nvSpPr>
            <p:cNvPr id="8" name="Oval 7">
              <a:extLst>
                <a:ext uri="{FF2B5EF4-FFF2-40B4-BE49-F238E27FC236}">
                  <a16:creationId xmlns:a16="http://schemas.microsoft.com/office/drawing/2014/main" xmlns="" id="{3BB280FE-EA75-4F80-94B9-B5589C7BA1DD}"/>
                </a:ext>
              </a:extLst>
            </p:cNvPr>
            <p:cNvSpPr/>
            <p:nvPr/>
          </p:nvSpPr>
          <p:spPr>
            <a:xfrm>
              <a:off x="9705796" y="3875777"/>
              <a:ext cx="1998451" cy="9201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LAUNCH FIR</a:t>
              </a:r>
            </a:p>
          </p:txBody>
        </p:sp>
        <p:sp>
          <p:nvSpPr>
            <p:cNvPr id="9" name="Oval 8">
              <a:extLst>
                <a:ext uri="{FF2B5EF4-FFF2-40B4-BE49-F238E27FC236}">
                  <a16:creationId xmlns:a16="http://schemas.microsoft.com/office/drawing/2014/main" xmlns="" id="{8C94EA6A-7536-4FE8-9240-E2AE163BC9CF}"/>
                </a:ext>
              </a:extLst>
            </p:cNvPr>
            <p:cNvSpPr/>
            <p:nvPr/>
          </p:nvSpPr>
          <p:spPr>
            <a:xfrm>
              <a:off x="5495484" y="3171587"/>
              <a:ext cx="1998451" cy="92015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dirty="0"/>
                <a:t>VIEW HISTORY</a:t>
              </a:r>
            </a:p>
          </p:txBody>
        </p:sp>
        <p:sp>
          <p:nvSpPr>
            <p:cNvPr id="12" name="Oval 11">
              <a:extLst>
                <a:ext uri="{FF2B5EF4-FFF2-40B4-BE49-F238E27FC236}">
                  <a16:creationId xmlns:a16="http://schemas.microsoft.com/office/drawing/2014/main" xmlns="" id="{E6C3B041-7D49-4F17-A708-A17C3D0688ED}"/>
                </a:ext>
              </a:extLst>
            </p:cNvPr>
            <p:cNvSpPr/>
            <p:nvPr/>
          </p:nvSpPr>
          <p:spPr>
            <a:xfrm>
              <a:off x="475531" y="3875777"/>
              <a:ext cx="1998451" cy="920150"/>
            </a:xfrm>
            <a:prstGeom prst="ellipse">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dirty="0"/>
                <a:t>VIEW </a:t>
              </a:r>
            </a:p>
            <a:p>
              <a:pPr algn="ctr"/>
              <a:r>
                <a:rPr lang="en-US" dirty="0"/>
                <a:t>FIR's</a:t>
              </a:r>
            </a:p>
          </p:txBody>
        </p:sp>
        <p:sp>
          <p:nvSpPr>
            <p:cNvPr id="15" name="Rectangle: Rounded Corners 14">
              <a:extLst>
                <a:ext uri="{FF2B5EF4-FFF2-40B4-BE49-F238E27FC236}">
                  <a16:creationId xmlns:a16="http://schemas.microsoft.com/office/drawing/2014/main" xmlns="" id="{A311E425-F5C0-49EF-8ED1-A7456F846443}"/>
                </a:ext>
              </a:extLst>
            </p:cNvPr>
            <p:cNvSpPr/>
            <p:nvPr/>
          </p:nvSpPr>
          <p:spPr>
            <a:xfrm>
              <a:off x="6409787" y="5683731"/>
              <a:ext cx="2170980" cy="8195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IPFS PLATFORM</a:t>
              </a:r>
            </a:p>
          </p:txBody>
        </p:sp>
        <p:sp>
          <p:nvSpPr>
            <p:cNvPr id="17" name="Arrow: Right 16">
              <a:extLst>
                <a:ext uri="{FF2B5EF4-FFF2-40B4-BE49-F238E27FC236}">
                  <a16:creationId xmlns:a16="http://schemas.microsoft.com/office/drawing/2014/main" xmlns="" id="{03C65446-8122-42BA-9B61-C45A4A92DE60}"/>
                </a:ext>
              </a:extLst>
            </p:cNvPr>
            <p:cNvSpPr/>
            <p:nvPr/>
          </p:nvSpPr>
          <p:spPr>
            <a:xfrm rot="1260000">
              <a:off x="7826532" y="1779122"/>
              <a:ext cx="2156604" cy="488830"/>
            </a:xfrm>
            <a:prstGeom prst="righ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sz="1400" dirty="0"/>
                <a:t>User Login</a:t>
              </a:r>
            </a:p>
          </p:txBody>
        </p:sp>
        <p:sp>
          <p:nvSpPr>
            <p:cNvPr id="20" name="Arrow: Left 19">
              <a:extLst>
                <a:ext uri="{FF2B5EF4-FFF2-40B4-BE49-F238E27FC236}">
                  <a16:creationId xmlns:a16="http://schemas.microsoft.com/office/drawing/2014/main" xmlns="" id="{C90FBE81-E4DC-46A7-BC7C-73D645E60C1D}"/>
                </a:ext>
              </a:extLst>
            </p:cNvPr>
            <p:cNvSpPr/>
            <p:nvPr/>
          </p:nvSpPr>
          <p:spPr>
            <a:xfrm rot="-1260000">
              <a:off x="2168377" y="1712105"/>
              <a:ext cx="2156604" cy="48883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Police Login</a:t>
              </a:r>
            </a:p>
          </p:txBody>
        </p:sp>
        <p:sp>
          <p:nvSpPr>
            <p:cNvPr id="22" name="Arrow: Down 21">
              <a:extLst>
                <a:ext uri="{FF2B5EF4-FFF2-40B4-BE49-F238E27FC236}">
                  <a16:creationId xmlns:a16="http://schemas.microsoft.com/office/drawing/2014/main" xmlns="" id="{5636E1AD-5B61-48C2-B89F-515F688FDCDB}"/>
                </a:ext>
              </a:extLst>
            </p:cNvPr>
            <p:cNvSpPr/>
            <p:nvPr/>
          </p:nvSpPr>
          <p:spPr>
            <a:xfrm>
              <a:off x="10609894" y="3138383"/>
              <a:ext cx="287548" cy="6757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xmlns="" id="{52CA9ACB-56E3-46F4-963A-4B98E6DD3CAE}"/>
                </a:ext>
              </a:extLst>
            </p:cNvPr>
            <p:cNvSpPr/>
            <p:nvPr/>
          </p:nvSpPr>
          <p:spPr>
            <a:xfrm>
              <a:off x="1264610" y="3138382"/>
              <a:ext cx="287548" cy="67573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xmlns="" id="{4B5DF217-5E20-4F75-8369-F69831A07956}"/>
                </a:ext>
              </a:extLst>
            </p:cNvPr>
            <p:cNvSpPr/>
            <p:nvPr/>
          </p:nvSpPr>
          <p:spPr>
            <a:xfrm rot="4542706">
              <a:off x="8628017" y="2217145"/>
              <a:ext cx="353128" cy="222898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xmlns="" id="{099D2316-0978-4B7B-8A1D-E64EB434EA95}"/>
                </a:ext>
              </a:extLst>
            </p:cNvPr>
            <p:cNvSpPr/>
            <p:nvPr/>
          </p:nvSpPr>
          <p:spPr>
            <a:xfrm rot="18360000">
              <a:off x="1986014" y="4648560"/>
              <a:ext cx="287548" cy="96328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xmlns="" id="{23191709-2C47-4F8F-B02D-BB385466E63F}"/>
                </a:ext>
              </a:extLst>
            </p:cNvPr>
            <p:cNvSpPr/>
            <p:nvPr/>
          </p:nvSpPr>
          <p:spPr>
            <a:xfrm rot="-2040000">
              <a:off x="8664680" y="5310040"/>
              <a:ext cx="1984075" cy="48883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FIR Stored</a:t>
              </a:r>
            </a:p>
          </p:txBody>
        </p:sp>
        <p:sp>
          <p:nvSpPr>
            <p:cNvPr id="29" name="Arrow: Left 28">
              <a:extLst>
                <a:ext uri="{FF2B5EF4-FFF2-40B4-BE49-F238E27FC236}">
                  <a16:creationId xmlns:a16="http://schemas.microsoft.com/office/drawing/2014/main" xmlns="" id="{F3452D5B-D9B7-49E4-B7DE-1B7E47C77320}"/>
                </a:ext>
              </a:extLst>
            </p:cNvPr>
            <p:cNvSpPr/>
            <p:nvPr/>
          </p:nvSpPr>
          <p:spPr>
            <a:xfrm rot="506162">
              <a:off x="4151060" y="5729247"/>
              <a:ext cx="1984075" cy="488830"/>
            </a:xfrm>
            <a:prstGeom prst="leftArrow">
              <a:avLst/>
            </a:prstGeom>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r>
                <a:rPr lang="en-US" dirty="0"/>
                <a:t>CID Stored</a:t>
              </a:r>
            </a:p>
          </p:txBody>
        </p:sp>
      </p:grpSp>
    </p:spTree>
    <p:extLst>
      <p:ext uri="{BB962C8B-B14F-4D97-AF65-F5344CB8AC3E}">
        <p14:creationId xmlns:p14="http://schemas.microsoft.com/office/powerpoint/2010/main" val="12805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30C11-F46D-407A-82FA-7C26FB64FDEB}"/>
              </a:ext>
            </a:extLst>
          </p:cNvPr>
          <p:cNvSpPr>
            <a:spLocks noGrp="1"/>
          </p:cNvSpPr>
          <p:nvPr>
            <p:ph type="title"/>
          </p:nvPr>
        </p:nvSpPr>
        <p:spPr>
          <a:xfrm>
            <a:off x="-870" y="7020"/>
            <a:ext cx="12193930" cy="868568"/>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rPr>
              <a:t>Work Currently Executing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5" name="Content Placeholder 4">
            <a:extLst>
              <a:ext uri="{FF2B5EF4-FFF2-40B4-BE49-F238E27FC236}">
                <a16:creationId xmlns:a16="http://schemas.microsoft.com/office/drawing/2014/main" xmlns="" id="{D24D3254-77A7-4FB4-88A3-543A519117C0}"/>
              </a:ext>
            </a:extLst>
          </p:cNvPr>
          <p:cNvSpPr>
            <a:spLocks noGrp="1"/>
          </p:cNvSpPr>
          <p:nvPr>
            <p:ph idx="1"/>
          </p:nvPr>
        </p:nvSpPr>
        <p:spPr>
          <a:xfrm>
            <a:off x="-3744" y="802088"/>
            <a:ext cx="12195823" cy="6050160"/>
          </a:xfrm>
        </p:spPr>
        <p:txBody>
          <a:bodyPr vert="horz" lIns="91440" tIns="45720" rIns="91440" bIns="45720" rtlCol="0" anchor="t">
            <a:normAutofit/>
          </a:bodyPr>
          <a:lstStyle/>
          <a:p>
            <a:pPr>
              <a:buClrTx/>
              <a:buFont typeface="Wingdings" charset="2"/>
              <a:buChar char="ü"/>
            </a:pPr>
            <a:r>
              <a:rPr lang="en-US" sz="2400" b="1" dirty="0">
                <a:latin typeface="Times New Roman"/>
                <a:cs typeface="Times New Roman"/>
              </a:rPr>
              <a:t>User Home Page</a:t>
            </a:r>
          </a:p>
          <a:p>
            <a:pPr marL="0" indent="0">
              <a:buClr>
                <a:srgbClr val="8AD0D6"/>
              </a:buClr>
              <a:buNone/>
            </a:pPr>
            <a:endParaRPr lang="en-US" dirty="0"/>
          </a:p>
        </p:txBody>
      </p:sp>
      <p:pic>
        <p:nvPicPr>
          <p:cNvPr id="6" name="Picture 6" descr="Graphical user interface, application&#10;&#10;Description automatically generated">
            <a:extLst>
              <a:ext uri="{FF2B5EF4-FFF2-40B4-BE49-F238E27FC236}">
                <a16:creationId xmlns:a16="http://schemas.microsoft.com/office/drawing/2014/main" xmlns="" id="{BA87B001-9E5B-4F6C-8FF7-82A0DB865DDC}"/>
              </a:ext>
            </a:extLst>
          </p:cNvPr>
          <p:cNvPicPr>
            <a:picLocks noChangeAspect="1"/>
          </p:cNvPicPr>
          <p:nvPr/>
        </p:nvPicPr>
        <p:blipFill>
          <a:blip r:embed="rId2"/>
          <a:stretch>
            <a:fillRect/>
          </a:stretch>
        </p:blipFill>
        <p:spPr>
          <a:xfrm>
            <a:off x="727789" y="1322843"/>
            <a:ext cx="10952376" cy="5405634"/>
          </a:xfrm>
          <a:prstGeom prst="rect">
            <a:avLst/>
          </a:prstGeom>
        </p:spPr>
      </p:pic>
    </p:spTree>
    <p:extLst>
      <p:ext uri="{BB962C8B-B14F-4D97-AF65-F5344CB8AC3E}">
        <p14:creationId xmlns:p14="http://schemas.microsoft.com/office/powerpoint/2010/main" val="330599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438E29-9728-4AB5-8B50-D29B8E0E12D3}"/>
              </a:ext>
            </a:extLst>
          </p:cNvPr>
          <p:cNvSpPr>
            <a:spLocks noGrp="1"/>
          </p:cNvSpPr>
          <p:nvPr>
            <p:ph idx="1"/>
          </p:nvPr>
        </p:nvSpPr>
        <p:spPr>
          <a:xfrm>
            <a:off x="-3745" y="569167"/>
            <a:ext cx="12195824" cy="6283080"/>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a:ea typeface="+mj-lt"/>
                <a:cs typeface="Times New Roman"/>
              </a:rPr>
              <a:t>Launching FIR</a:t>
            </a:r>
          </a:p>
          <a:p>
            <a:pPr marL="0" indent="0">
              <a:buClr>
                <a:srgbClr val="8AD0D6"/>
              </a:buClr>
              <a:buNone/>
            </a:pPr>
            <a:endParaRPr lang="en-US" sz="2400" b="1" dirty="0">
              <a:latin typeface="Times New Roman"/>
              <a:ea typeface="+mj-lt"/>
              <a:cs typeface="Times New Roman"/>
            </a:endParaRPr>
          </a:p>
          <a:p>
            <a:pPr marL="0" indent="0">
              <a:buNone/>
            </a:pPr>
            <a:endParaRPr lang="en-US" sz="3600" dirty="0">
              <a:ea typeface="+mj-lt"/>
              <a:cs typeface="+mj-lt"/>
            </a:endParaRPr>
          </a:p>
          <a:p>
            <a:pPr marL="0" indent="0">
              <a:buNone/>
            </a:pPr>
            <a:endParaRPr lang="en-US" sz="3600" b="1" dirty="0">
              <a:solidFill>
                <a:srgbClr val="FFFFFF"/>
              </a:solidFill>
              <a:latin typeface="Times New Roman"/>
              <a:cs typeface="Times New Roman"/>
            </a:endParaRPr>
          </a:p>
        </p:txBody>
      </p:sp>
      <p:pic>
        <p:nvPicPr>
          <p:cNvPr id="2" name="Picture 3" descr="Graphical user interface, text, application, email&#10;&#10;Description automatically generated">
            <a:extLst>
              <a:ext uri="{FF2B5EF4-FFF2-40B4-BE49-F238E27FC236}">
                <a16:creationId xmlns:a16="http://schemas.microsoft.com/office/drawing/2014/main" xmlns="" id="{D4B6C6B4-5A16-4356-917C-6F806CDF034A}"/>
              </a:ext>
            </a:extLst>
          </p:cNvPr>
          <p:cNvPicPr>
            <a:picLocks noChangeAspect="1"/>
          </p:cNvPicPr>
          <p:nvPr/>
        </p:nvPicPr>
        <p:blipFill>
          <a:blip r:embed="rId2"/>
          <a:stretch>
            <a:fillRect/>
          </a:stretch>
        </p:blipFill>
        <p:spPr>
          <a:xfrm>
            <a:off x="785004" y="1175657"/>
            <a:ext cx="10449463" cy="5510273"/>
          </a:xfrm>
          <a:prstGeom prst="rect">
            <a:avLst/>
          </a:prstGeom>
        </p:spPr>
      </p:pic>
    </p:spTree>
    <p:extLst>
      <p:ext uri="{BB962C8B-B14F-4D97-AF65-F5344CB8AC3E}">
        <p14:creationId xmlns:p14="http://schemas.microsoft.com/office/powerpoint/2010/main" val="165340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B9A7F4-96C9-4D4A-B01F-C5747836FC3B}"/>
              </a:ext>
            </a:extLst>
          </p:cNvPr>
          <p:cNvSpPr>
            <a:spLocks noGrp="1"/>
          </p:cNvSpPr>
          <p:nvPr>
            <p:ph idx="1"/>
          </p:nvPr>
        </p:nvSpPr>
        <p:spPr>
          <a:xfrm>
            <a:off x="-3744" y="550506"/>
            <a:ext cx="12195823" cy="6301741"/>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a:cs typeface="Times New Roman"/>
              </a:rPr>
              <a:t>Generated PDF format of FIR</a:t>
            </a:r>
          </a:p>
          <a:p>
            <a:pPr marL="0" indent="0">
              <a:buClr>
                <a:srgbClr val="8AD0D6"/>
              </a:buClr>
              <a:buNone/>
            </a:pPr>
            <a:endParaRPr lang="en-US" sz="2400" b="1" dirty="0">
              <a:latin typeface="Times New Roman"/>
              <a:cs typeface="Times New Roman"/>
            </a:endParaRPr>
          </a:p>
        </p:txBody>
      </p:sp>
      <p:pic>
        <p:nvPicPr>
          <p:cNvPr id="4" name="Picture 4" descr="Text, letter&#10;&#10;Description automatically generated">
            <a:extLst>
              <a:ext uri="{FF2B5EF4-FFF2-40B4-BE49-F238E27FC236}">
                <a16:creationId xmlns:a16="http://schemas.microsoft.com/office/drawing/2014/main" xmlns="" id="{93E5BF48-5A86-4881-B0DD-3091BAB78DC9}"/>
              </a:ext>
            </a:extLst>
          </p:cNvPr>
          <p:cNvPicPr>
            <a:picLocks noChangeAspect="1"/>
          </p:cNvPicPr>
          <p:nvPr/>
        </p:nvPicPr>
        <p:blipFill rotWithShape="1">
          <a:blip r:embed="rId2"/>
          <a:srcRect b="14786"/>
          <a:stretch/>
        </p:blipFill>
        <p:spPr>
          <a:xfrm>
            <a:off x="845091" y="1241390"/>
            <a:ext cx="9644331" cy="4795516"/>
          </a:xfrm>
          <a:prstGeom prst="rect">
            <a:avLst/>
          </a:prstGeom>
        </p:spPr>
      </p:pic>
    </p:spTree>
    <p:extLst>
      <p:ext uri="{BB962C8B-B14F-4D97-AF65-F5344CB8AC3E}">
        <p14:creationId xmlns:p14="http://schemas.microsoft.com/office/powerpoint/2010/main" val="315610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F48859-F230-485B-A285-313371C0DE3A}"/>
              </a:ext>
            </a:extLst>
          </p:cNvPr>
          <p:cNvSpPr>
            <a:spLocks noGrp="1"/>
          </p:cNvSpPr>
          <p:nvPr>
            <p:ph idx="1"/>
          </p:nvPr>
        </p:nvSpPr>
        <p:spPr>
          <a:xfrm>
            <a:off x="-3744" y="541176"/>
            <a:ext cx="12195823" cy="6311072"/>
          </a:xfrm>
        </p:spPr>
        <p:txBody>
          <a:bodyPr vert="horz" lIns="91440" tIns="45720" rIns="91440" bIns="45720" rtlCol="0" anchor="t">
            <a:normAutofit/>
          </a:bodyPr>
          <a:lstStyle/>
          <a:p>
            <a:pPr>
              <a:buClrTx/>
              <a:buFont typeface="Wingdings" panose="05000000000000000000" pitchFamily="2" charset="2"/>
              <a:buChar char="ü"/>
            </a:pPr>
            <a:r>
              <a:rPr lang="en-US" sz="2400" b="1" dirty="0">
                <a:latin typeface="Times New Roman"/>
                <a:cs typeface="Times New Roman"/>
              </a:rPr>
              <a:t>FIR Stored in IPFS</a:t>
            </a:r>
          </a:p>
          <a:p>
            <a:pPr marL="0" indent="0">
              <a:buClr>
                <a:srgbClr val="8AD0D6"/>
              </a:buClr>
              <a:buNone/>
            </a:pPr>
            <a:endParaRPr lang="en-US" sz="2400" b="1" dirty="0">
              <a:latin typeface="Times New Roman"/>
              <a:cs typeface="Times New Roman"/>
            </a:endParaRPr>
          </a:p>
        </p:txBody>
      </p:sp>
      <p:pic>
        <p:nvPicPr>
          <p:cNvPr id="5" name="Picture 5" descr="A picture containing graphical user interface&#10;&#10;Description automatically generated">
            <a:extLst>
              <a:ext uri="{FF2B5EF4-FFF2-40B4-BE49-F238E27FC236}">
                <a16:creationId xmlns:a16="http://schemas.microsoft.com/office/drawing/2014/main" xmlns="" id="{7DF12E5A-57AD-42C0-9AF1-269DBC68B036}"/>
              </a:ext>
            </a:extLst>
          </p:cNvPr>
          <p:cNvPicPr>
            <a:picLocks noChangeAspect="1"/>
          </p:cNvPicPr>
          <p:nvPr/>
        </p:nvPicPr>
        <p:blipFill>
          <a:blip r:embed="rId2"/>
          <a:stretch>
            <a:fillRect/>
          </a:stretch>
        </p:blipFill>
        <p:spPr>
          <a:xfrm>
            <a:off x="747227" y="1194318"/>
            <a:ext cx="10693879" cy="5221689"/>
          </a:xfrm>
          <a:prstGeom prst="rect">
            <a:avLst/>
          </a:prstGeom>
        </p:spPr>
      </p:pic>
    </p:spTree>
    <p:extLst>
      <p:ext uri="{BB962C8B-B14F-4D97-AF65-F5344CB8AC3E}">
        <p14:creationId xmlns:p14="http://schemas.microsoft.com/office/powerpoint/2010/main" val="106597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B0971-7BF0-486F-A7FB-724EC8361B39}"/>
              </a:ext>
            </a:extLst>
          </p:cNvPr>
          <p:cNvSpPr>
            <a:spLocks noGrp="1"/>
          </p:cNvSpPr>
          <p:nvPr>
            <p:ph type="title"/>
          </p:nvPr>
        </p:nvSpPr>
        <p:spPr>
          <a:xfrm>
            <a:off x="4314" y="230682"/>
            <a:ext cx="12183372" cy="894243"/>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cs typeface="Calibri Light"/>
              </a:rPr>
              <a:t>Conclusion</a:t>
            </a:r>
            <a:endParaRPr lang="en-US" dirty="0">
              <a:ln w="0"/>
              <a:solidFill>
                <a:schemeClr val="accent1"/>
              </a:solidFill>
              <a:effectLst>
                <a:outerShdw blurRad="38100" dist="25400" dir="5400000" algn="ctr" rotWithShape="0">
                  <a:srgbClr val="6E747A">
                    <a:alpha val="43000"/>
                  </a:srgbClr>
                </a:outerShdw>
              </a:effectLst>
              <a:latin typeface="Georgia"/>
            </a:endParaRPr>
          </a:p>
        </p:txBody>
      </p:sp>
      <p:sp>
        <p:nvSpPr>
          <p:cNvPr id="3" name="Content Placeholder 2">
            <a:extLst>
              <a:ext uri="{FF2B5EF4-FFF2-40B4-BE49-F238E27FC236}">
                <a16:creationId xmlns:a16="http://schemas.microsoft.com/office/drawing/2014/main" xmlns="" id="{30F9E396-1B77-4CD7-A45A-1A058C243CDF}"/>
              </a:ext>
            </a:extLst>
          </p:cNvPr>
          <p:cNvSpPr>
            <a:spLocks noGrp="1"/>
          </p:cNvSpPr>
          <p:nvPr>
            <p:ph idx="1"/>
          </p:nvPr>
        </p:nvSpPr>
        <p:spPr>
          <a:xfrm>
            <a:off x="671804" y="1351173"/>
            <a:ext cx="10898155" cy="5501525"/>
          </a:xfrm>
        </p:spPr>
        <p:txBody>
          <a:bodyPr vert="horz" lIns="91440" tIns="45720" rIns="91440" bIns="45720" rtlCol="0" anchor="t">
            <a:normAutofit/>
          </a:bodyPr>
          <a:lstStyle/>
          <a:p>
            <a:pPr marL="0" indent="0" algn="just">
              <a:buNone/>
            </a:pPr>
            <a:endParaRPr lang="en-US" sz="2400" b="1" dirty="0">
              <a:latin typeface="Times New Roman"/>
              <a:ea typeface="+mn-lt"/>
              <a:cs typeface="+mn-lt"/>
            </a:endParaRPr>
          </a:p>
          <a:p>
            <a:pPr marL="0" indent="0" algn="just">
              <a:buNone/>
            </a:pPr>
            <a:endParaRPr lang="en-US" sz="2400" b="1" dirty="0">
              <a:latin typeface="Times New Roman"/>
              <a:ea typeface="+mn-lt"/>
              <a:cs typeface="+mn-lt"/>
            </a:endParaRPr>
          </a:p>
          <a:p>
            <a:pPr marL="0" indent="0" algn="just">
              <a:buNone/>
            </a:pPr>
            <a:r>
              <a:rPr lang="en-US" sz="2400" b="1" dirty="0">
                <a:latin typeface="Times New Roman"/>
                <a:ea typeface="+mn-lt"/>
                <a:cs typeface="+mn-lt"/>
              </a:rPr>
              <a:t>In the modern world, the use of computers and Mobile phones is becoming rampant. More so, recent developments in the ICT Industries has revolutionized and consequently brought about a paradigm shift in the way activities are accomplished. As a result the, crime reporting system needs to embrace these new technologies. This project has presented a simple, convenient, cost-effective, but efficient online crime reporting system with a user-friendly, sensitive and intelligible web interface. Whereby it can be accessed at any time provided there is internet connection.</a:t>
            </a:r>
            <a:endParaRPr lang="en-US" sz="2400" b="1" dirty="0">
              <a:latin typeface="Times New Roman"/>
              <a:cs typeface="Times New Roman"/>
            </a:endParaRPr>
          </a:p>
        </p:txBody>
      </p:sp>
    </p:spTree>
    <p:extLst>
      <p:ext uri="{BB962C8B-B14F-4D97-AF65-F5344CB8AC3E}">
        <p14:creationId xmlns:p14="http://schemas.microsoft.com/office/powerpoint/2010/main" val="150883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88947-CF6D-45BC-804C-9EB2B8D5CD6B}"/>
              </a:ext>
            </a:extLst>
          </p:cNvPr>
          <p:cNvSpPr>
            <a:spLocks noGrp="1"/>
          </p:cNvSpPr>
          <p:nvPr>
            <p:ph type="title"/>
          </p:nvPr>
        </p:nvSpPr>
        <p:spPr>
          <a:xfrm>
            <a:off x="4314" y="250106"/>
            <a:ext cx="12183372" cy="865489"/>
          </a:xfrm>
        </p:spPr>
        <p:txBody>
          <a:bodyPr/>
          <a:lstStyle/>
          <a:p>
            <a:pPr algn="ctr"/>
            <a:r>
              <a:rPr lang="en-US" dirty="0">
                <a:ln w="0"/>
                <a:solidFill>
                  <a:schemeClr val="accent1"/>
                </a:solidFill>
                <a:effectLst>
                  <a:outerShdw blurRad="38100" dist="25400" dir="5400000" algn="ctr" rotWithShape="0">
                    <a:srgbClr val="6E747A">
                      <a:alpha val="43000"/>
                    </a:srgbClr>
                  </a:outerShdw>
                </a:effectLst>
                <a:latin typeface="Georgia"/>
                <a:cs typeface="Calibri Light"/>
              </a:rPr>
              <a:t>Contribution And Future Work</a:t>
            </a:r>
          </a:p>
        </p:txBody>
      </p:sp>
      <p:sp>
        <p:nvSpPr>
          <p:cNvPr id="3" name="Content Placeholder 2">
            <a:extLst>
              <a:ext uri="{FF2B5EF4-FFF2-40B4-BE49-F238E27FC236}">
                <a16:creationId xmlns:a16="http://schemas.microsoft.com/office/drawing/2014/main" xmlns="" id="{C9D1751A-3AEC-40C6-BB5F-B4438FF5C466}"/>
              </a:ext>
            </a:extLst>
          </p:cNvPr>
          <p:cNvSpPr>
            <a:spLocks noGrp="1"/>
          </p:cNvSpPr>
          <p:nvPr>
            <p:ph idx="1"/>
          </p:nvPr>
        </p:nvSpPr>
        <p:spPr>
          <a:xfrm>
            <a:off x="699796" y="1651518"/>
            <a:ext cx="11299371" cy="4805266"/>
          </a:xfrm>
        </p:spPr>
        <p:txBody>
          <a:bodyPr vert="horz" lIns="91440" tIns="45720" rIns="91440" bIns="45720" rtlCol="0" anchor="t">
            <a:normAutofit/>
          </a:bodyPr>
          <a:lstStyle/>
          <a:p>
            <a:pPr marL="514350" indent="-514350">
              <a:buClrTx/>
              <a:buFont typeface="+mj-lt"/>
              <a:buAutoNum type="arabicPeriod"/>
            </a:pPr>
            <a:r>
              <a:rPr lang="en-US" sz="2400" b="1" dirty="0">
                <a:latin typeface="Times New Roman"/>
                <a:cs typeface="Calibri" panose="020F0502020204030204"/>
              </a:rPr>
              <a:t>The</a:t>
            </a:r>
            <a:r>
              <a:rPr lang="en-US" sz="2400" b="1" dirty="0">
                <a:latin typeface="Times New Roman"/>
                <a:ea typeface="+mn-lt"/>
                <a:cs typeface="+mn-lt"/>
              </a:rPr>
              <a:t> method of video conferencing can be added to make the project livelier.</a:t>
            </a:r>
          </a:p>
          <a:p>
            <a:pPr marL="514350" indent="-514350">
              <a:buClrTx/>
              <a:buFont typeface="+mj-lt"/>
              <a:buAutoNum type="arabicPeriod"/>
            </a:pPr>
            <a:r>
              <a:rPr lang="en-US" sz="2400" b="1" dirty="0">
                <a:latin typeface="Times New Roman"/>
                <a:cs typeface="Calibri"/>
              </a:rPr>
              <a:t>Auto escalation facility for cognizable cases</a:t>
            </a:r>
          </a:p>
          <a:p>
            <a:pPr marL="514350" indent="-514350">
              <a:buClrTx/>
              <a:buFont typeface="+mj-lt"/>
              <a:buAutoNum type="arabicPeriod"/>
            </a:pPr>
            <a:r>
              <a:rPr lang="en-US" sz="2400" b="1" dirty="0">
                <a:latin typeface="Times New Roman"/>
                <a:cs typeface="Calibri"/>
              </a:rPr>
              <a:t>Detecting Fraud FIR's</a:t>
            </a:r>
          </a:p>
          <a:p>
            <a:pPr marL="514350" indent="-514350">
              <a:buClrTx/>
              <a:buFont typeface="+mj-lt"/>
              <a:buAutoNum type="arabicPeriod"/>
            </a:pPr>
            <a:r>
              <a:rPr lang="en-US" sz="2400" b="1" dirty="0">
                <a:latin typeface="Times New Roman"/>
                <a:ea typeface="+mn-lt"/>
                <a:cs typeface="+mn-lt"/>
              </a:rPr>
              <a:t>Users can view the progress of their complaint online.</a:t>
            </a:r>
          </a:p>
          <a:p>
            <a:pPr marL="514350" indent="-514350">
              <a:buClrTx/>
              <a:buFont typeface="+mj-lt"/>
              <a:buAutoNum type="arabicPeriod"/>
            </a:pPr>
            <a:r>
              <a:rPr lang="en-US" sz="2400" b="1" dirty="0">
                <a:latin typeface="Times New Roman"/>
                <a:ea typeface="+mn-lt"/>
                <a:cs typeface="+mn-lt"/>
              </a:rPr>
              <a:t>Making the platform more user friendly by using voice assistant to record user </a:t>
            </a:r>
            <a:r>
              <a:rPr lang="en-US" sz="2400" b="1" dirty="0" smtClean="0">
                <a:latin typeface="Times New Roman"/>
                <a:ea typeface="+mn-lt"/>
                <a:cs typeface="+mn-lt"/>
              </a:rPr>
              <a:t>FIR's</a:t>
            </a:r>
            <a:endParaRPr lang="en-US" sz="2400" b="1" dirty="0">
              <a:latin typeface="Times New Roman"/>
              <a:ea typeface="+mn-lt"/>
              <a:cs typeface="+mn-lt"/>
            </a:endParaRPr>
          </a:p>
          <a:p>
            <a:pPr marL="457200" indent="-457200">
              <a:buClrTx/>
              <a:buFont typeface="+mj-lt"/>
              <a:buAutoNum type="arabicPeriod"/>
            </a:pPr>
            <a:endParaRPr lang="en-US" sz="2400" b="1" dirty="0">
              <a:latin typeface="Times New Roman"/>
              <a:ea typeface="+mn-lt"/>
              <a:cs typeface="+mn-lt"/>
            </a:endParaRPr>
          </a:p>
          <a:p>
            <a:pPr marL="514350" indent="-514350">
              <a:buAutoNum type="arabicPeriod"/>
            </a:pPr>
            <a:endParaRPr lang="en-US" sz="2400" b="1" dirty="0">
              <a:latin typeface="Times New Roman"/>
              <a:ea typeface="+mn-lt"/>
              <a:cs typeface="+mn-lt"/>
            </a:endParaRPr>
          </a:p>
        </p:txBody>
      </p:sp>
    </p:spTree>
    <p:extLst>
      <p:ext uri="{BB962C8B-B14F-4D97-AF65-F5344CB8AC3E}">
        <p14:creationId xmlns:p14="http://schemas.microsoft.com/office/powerpoint/2010/main" val="1169072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291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Century Gothic</vt:lpstr>
      <vt:lpstr>Georgia</vt:lpstr>
      <vt:lpstr>Times New Roman</vt:lpstr>
      <vt:lpstr>Wingdings</vt:lpstr>
      <vt:lpstr>Wingdings 3</vt:lpstr>
      <vt:lpstr>Ion</vt:lpstr>
      <vt:lpstr>BTech 7th Semester Project</vt:lpstr>
      <vt:lpstr>Problem Statement</vt:lpstr>
      <vt:lpstr>Flow Diagram</vt:lpstr>
      <vt:lpstr>Work Currently Executing</vt:lpstr>
      <vt:lpstr>PowerPoint Presentation</vt:lpstr>
      <vt:lpstr>PowerPoint Presentation</vt:lpstr>
      <vt:lpstr>PowerPoint Presentation</vt:lpstr>
      <vt:lpstr>Conclusion</vt:lpstr>
      <vt:lpstr>Contribution And Future Work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Ashutosh Rath</cp:lastModifiedBy>
  <cp:revision>354</cp:revision>
  <dcterms:created xsi:type="dcterms:W3CDTF">2020-10-29T13:41:51Z</dcterms:created>
  <dcterms:modified xsi:type="dcterms:W3CDTF">2020-10-31T17:41:22Z</dcterms:modified>
</cp:coreProperties>
</file>