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750C"/>
    <a:srgbClr val="EB9707"/>
    <a:srgbClr val="E010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FCA07-1D2D-464B-A40A-9CAE5EEB8FB9}" v="1340" dt="2020-10-29T14:47:31.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4224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2202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20670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44769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1584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26597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20367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68681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8259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0613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1731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92646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2017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10/29/2020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3258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1012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8863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82457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84066305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edium.com/" TargetMode="External"/><Relationship Id="rId2" Type="http://schemas.openxmlformats.org/officeDocument/2006/relationships/hyperlink" Target="https://ipfs.io/" TargetMode="External"/><Relationship Id="rId1" Type="http://schemas.openxmlformats.org/officeDocument/2006/relationships/slideLayout" Target="../slideLayouts/slideLayout2.xml"/><Relationship Id="rId5" Type="http://schemas.openxmlformats.org/officeDocument/2006/relationships/hyperlink" Target="https://www.provendb.com/" TargetMode="External"/><Relationship Id="rId4" Type="http://schemas.openxmlformats.org/officeDocument/2006/relationships/hyperlink" Target="https://blockgeek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446627"/>
            <a:ext cx="12191999" cy="1079261"/>
          </a:xfrm>
        </p:spPr>
        <p:txBody>
          <a:bodyPr/>
          <a:lstStyle/>
          <a:p>
            <a:pPr algn="ctr"/>
            <a:r>
              <a:rPr lang="en-US" sz="5400" b="1" dirty="0">
                <a:solidFill>
                  <a:srgbClr val="FFFF00"/>
                </a:solidFill>
                <a:latin typeface="Georgia"/>
                <a:cs typeface="Calibri Light"/>
              </a:rPr>
              <a:t>BTech 7th Semester Project</a:t>
            </a:r>
            <a:endParaRPr lang="en-US" sz="5400" b="1">
              <a:solidFill>
                <a:srgbClr val="FFFF00"/>
              </a:solidFill>
              <a:latin typeface="Georgia"/>
            </a:endParaRPr>
          </a:p>
        </p:txBody>
      </p:sp>
      <p:sp>
        <p:nvSpPr>
          <p:cNvPr id="3" name="Subtitle 2"/>
          <p:cNvSpPr>
            <a:spLocks noGrp="1"/>
          </p:cNvSpPr>
          <p:nvPr>
            <p:ph type="subTitle" idx="1"/>
          </p:nvPr>
        </p:nvSpPr>
        <p:spPr>
          <a:xfrm>
            <a:off x="0" y="1963020"/>
            <a:ext cx="12192000" cy="4890666"/>
          </a:xfrm>
        </p:spPr>
        <p:txBody>
          <a:bodyPr vert="horz" lIns="91440" tIns="45720" rIns="91440" bIns="45720" rtlCol="0" anchor="t">
            <a:normAutofit fontScale="77500" lnSpcReduction="20000"/>
          </a:bodyPr>
          <a:lstStyle/>
          <a:p>
            <a:pPr algn="ctr"/>
            <a:r>
              <a:rPr lang="en-US" sz="4000" b="1" dirty="0">
                <a:solidFill>
                  <a:srgbClr val="E01075"/>
                </a:solidFill>
                <a:latin typeface="Georgia"/>
                <a:cs typeface="Calibri"/>
              </a:rPr>
              <a:t>Online FIR Launching System</a:t>
            </a:r>
            <a:endParaRPr lang="en-US" sz="4000" b="1">
              <a:solidFill>
                <a:srgbClr val="E01075"/>
              </a:solidFill>
              <a:latin typeface="Georgia"/>
              <a:cs typeface="Times New Roman"/>
            </a:endParaRPr>
          </a:p>
          <a:p>
            <a:pPr algn="ctr"/>
            <a:endParaRPr lang="en-US" dirty="0">
              <a:latin typeface="Georgia"/>
              <a:cs typeface="Calibri"/>
            </a:endParaRPr>
          </a:p>
          <a:p>
            <a:pPr algn="ctr"/>
            <a:r>
              <a:rPr lang="en-US" sz="2800" b="1" dirty="0">
                <a:solidFill>
                  <a:srgbClr val="00B0F0"/>
                </a:solidFill>
                <a:latin typeface="Georgia"/>
                <a:cs typeface="Calibri"/>
              </a:rPr>
              <a:t>Guide: </a:t>
            </a:r>
            <a:r>
              <a:rPr lang="en-US" sz="2800" b="1" dirty="0">
                <a:solidFill>
                  <a:srgbClr val="00B0F0"/>
                </a:solidFill>
                <a:latin typeface="Georgia"/>
                <a:ea typeface="+mn-lt"/>
                <a:cs typeface="+mn-lt"/>
              </a:rPr>
              <a:t>Dr. Kasturi Dhal</a:t>
            </a:r>
          </a:p>
          <a:p>
            <a:pPr algn="ctr"/>
            <a:r>
              <a:rPr lang="en-US" sz="1500" b="1" dirty="0">
                <a:solidFill>
                  <a:srgbClr val="F5750C"/>
                </a:solidFill>
                <a:latin typeface="Georgia"/>
                <a:ea typeface="+mj-lt"/>
                <a:cs typeface="+mj-lt"/>
              </a:rPr>
              <a:t>Assistant Professor, Department of Computer Science and Engineering</a:t>
            </a:r>
            <a:endParaRPr lang="en-US" sz="1500" b="1">
              <a:solidFill>
                <a:srgbClr val="F5750C"/>
              </a:solidFill>
              <a:latin typeface="Georgia"/>
            </a:endParaRPr>
          </a:p>
          <a:p>
            <a:pPr algn="ctr"/>
            <a:endParaRPr lang="en-US" sz="2800" b="1" dirty="0">
              <a:solidFill>
                <a:srgbClr val="F5750C"/>
              </a:solidFill>
              <a:latin typeface="Georgia"/>
              <a:cs typeface="Calibri"/>
            </a:endParaRPr>
          </a:p>
          <a:p>
            <a:pPr algn="ctr"/>
            <a:endParaRPr lang="en-US" sz="2800" b="1" dirty="0">
              <a:solidFill>
                <a:srgbClr val="00B0F0"/>
              </a:solidFill>
              <a:latin typeface="Georgia"/>
              <a:cs typeface="Calibri"/>
            </a:endParaRPr>
          </a:p>
          <a:p>
            <a:endParaRPr lang="en-US" dirty="0">
              <a:latin typeface="Century Gothic" panose="020B0502020202020204"/>
              <a:cs typeface="Calibri"/>
            </a:endParaRPr>
          </a:p>
          <a:p>
            <a:endParaRPr lang="en-US" dirty="0">
              <a:solidFill>
                <a:srgbClr val="8AD0D6"/>
              </a:solidFill>
              <a:latin typeface="Century Gothic" panose="020B0502020202020204"/>
              <a:cs typeface="Calibri"/>
            </a:endParaRPr>
          </a:p>
          <a:p>
            <a:endParaRPr lang="en-US" sz="1800" b="1" dirty="0">
              <a:solidFill>
                <a:srgbClr val="8AD0D6"/>
              </a:solidFill>
              <a:latin typeface="Times New Roman"/>
              <a:cs typeface="Calibri"/>
            </a:endParaRPr>
          </a:p>
          <a:p>
            <a:pPr algn="l"/>
            <a:r>
              <a:rPr lang="en-US" sz="2100" b="1" dirty="0">
                <a:solidFill>
                  <a:srgbClr val="EB9707"/>
                </a:solidFill>
                <a:latin typeface="Times New Roman"/>
                <a:cs typeface="Calibri"/>
              </a:rPr>
              <a:t>Team Members; </a:t>
            </a:r>
            <a:endParaRPr lang="en-US" sz="2100" dirty="0">
              <a:solidFill>
                <a:srgbClr val="EB9707"/>
              </a:solidFill>
            </a:endParaRPr>
          </a:p>
          <a:p>
            <a:r>
              <a:rPr lang="en-US" sz="2100" b="1" dirty="0">
                <a:solidFill>
                  <a:srgbClr val="EB9707"/>
                </a:solidFill>
                <a:latin typeface="Times New Roman"/>
                <a:cs typeface="Calibri"/>
              </a:rPr>
              <a:t>Trilochan Singh </a:t>
            </a:r>
          </a:p>
          <a:p>
            <a:r>
              <a:rPr lang="en-US" sz="2100" b="1" dirty="0">
                <a:solidFill>
                  <a:srgbClr val="EB9707"/>
                </a:solidFill>
                <a:latin typeface="Times New Roman"/>
                <a:cs typeface="Calibri"/>
              </a:rPr>
              <a:t>Guru Sauri </a:t>
            </a:r>
            <a:r>
              <a:rPr lang="en-US" sz="2100" b="1" dirty="0" err="1">
                <a:solidFill>
                  <a:srgbClr val="EB9707"/>
                </a:solidFill>
                <a:latin typeface="Times New Roman"/>
                <a:cs typeface="Calibri"/>
              </a:rPr>
              <a:t>Vargav</a:t>
            </a:r>
            <a:r>
              <a:rPr lang="en-US" sz="2100" b="1" dirty="0">
                <a:solidFill>
                  <a:srgbClr val="EB9707"/>
                </a:solidFill>
                <a:latin typeface="Times New Roman"/>
                <a:cs typeface="Calibri"/>
              </a:rPr>
              <a:t> </a:t>
            </a:r>
          </a:p>
          <a:p>
            <a:pPr algn="l"/>
            <a:r>
              <a:rPr lang="en-US" sz="2100" b="1" dirty="0">
                <a:solidFill>
                  <a:srgbClr val="EB9707"/>
                </a:solidFill>
                <a:latin typeface="Times New Roman"/>
                <a:cs typeface="Calibri"/>
              </a:rPr>
              <a:t>Ashutosh Rath</a:t>
            </a:r>
            <a:endParaRPr lang="en-US" sz="2100" b="1">
              <a:solidFill>
                <a:srgbClr val="EB9707"/>
              </a:solidFill>
              <a:latin typeface="Times New Roman"/>
              <a:ea typeface="+mn-lt"/>
              <a:cs typeface="Calibri"/>
            </a:endParaRPr>
          </a:p>
          <a:p>
            <a:pPr algn="l"/>
            <a:r>
              <a:rPr lang="en-US" sz="2100" b="1" dirty="0" err="1">
                <a:solidFill>
                  <a:srgbClr val="EB9707"/>
                </a:solidFill>
                <a:latin typeface="Times New Roman"/>
                <a:cs typeface="Calibri"/>
              </a:rPr>
              <a:t>Chiranjibi</a:t>
            </a:r>
            <a:r>
              <a:rPr lang="en-US" sz="2100" b="1" dirty="0">
                <a:solidFill>
                  <a:srgbClr val="EB9707"/>
                </a:solidFill>
                <a:latin typeface="Times New Roman"/>
                <a:cs typeface="Calibri"/>
              </a:rPr>
              <a:t> Rout</a:t>
            </a:r>
            <a:endParaRPr lang="en-US" sz="2100" b="1">
              <a:solidFill>
                <a:srgbClr val="EB9707"/>
              </a:solidFill>
              <a:latin typeface="Times New Roman"/>
              <a:ea typeface="+mn-lt"/>
              <a:cs typeface="+mn-lt"/>
            </a:endParaRPr>
          </a:p>
        </p:txBody>
      </p:sp>
      <p:pic>
        <p:nvPicPr>
          <p:cNvPr id="4" name="Picture 4" descr="A picture containing diagram&#10;&#10;Description automatically generated">
            <a:extLst>
              <a:ext uri="{FF2B5EF4-FFF2-40B4-BE49-F238E27FC236}">
                <a16:creationId xmlns:a16="http://schemas.microsoft.com/office/drawing/2014/main" id="{A9B2C9E2-1C10-4E52-A5AC-B7241CC53136}"/>
              </a:ext>
            </a:extLst>
          </p:cNvPr>
          <p:cNvPicPr>
            <a:picLocks noChangeAspect="1"/>
          </p:cNvPicPr>
          <p:nvPr/>
        </p:nvPicPr>
        <p:blipFill>
          <a:blip r:embed="rId2"/>
          <a:stretch>
            <a:fillRect/>
          </a:stretch>
        </p:blipFill>
        <p:spPr>
          <a:xfrm>
            <a:off x="5219700" y="3429719"/>
            <a:ext cx="1752600" cy="17526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C9CF-6C73-4BEE-AD4D-2954E7A0DD82}"/>
              </a:ext>
            </a:extLst>
          </p:cNvPr>
          <p:cNvSpPr>
            <a:spLocks noGrp="1"/>
          </p:cNvSpPr>
          <p:nvPr>
            <p:ph type="title"/>
          </p:nvPr>
        </p:nvSpPr>
        <p:spPr>
          <a:xfrm>
            <a:off x="4314" y="221351"/>
            <a:ext cx="12183372" cy="836733"/>
          </a:xfrm>
        </p:spPr>
        <p:txBody>
          <a:bodyPr/>
          <a:lstStyle/>
          <a:p>
            <a:pPr algn="ctr"/>
            <a:r>
              <a:rPr lang="en-US" b="1" dirty="0">
                <a:solidFill>
                  <a:srgbClr val="FFFF00"/>
                </a:solidFill>
                <a:latin typeface="Georgia"/>
                <a:cs typeface="Calibri Light"/>
              </a:rPr>
              <a:t>Problem Statement</a:t>
            </a:r>
          </a:p>
        </p:txBody>
      </p:sp>
      <p:sp>
        <p:nvSpPr>
          <p:cNvPr id="3" name="Content Placeholder 2">
            <a:extLst>
              <a:ext uri="{FF2B5EF4-FFF2-40B4-BE49-F238E27FC236}">
                <a16:creationId xmlns:a16="http://schemas.microsoft.com/office/drawing/2014/main" id="{918021D3-F80B-479E-BB3D-9EDA97817CCA}"/>
              </a:ext>
            </a:extLst>
          </p:cNvPr>
          <p:cNvSpPr>
            <a:spLocks noGrp="1"/>
          </p:cNvSpPr>
          <p:nvPr>
            <p:ph idx="1"/>
          </p:nvPr>
        </p:nvSpPr>
        <p:spPr>
          <a:xfrm>
            <a:off x="4314" y="1250532"/>
            <a:ext cx="12183372" cy="6004732"/>
          </a:xfrm>
        </p:spPr>
        <p:txBody>
          <a:bodyPr vert="horz" lIns="91440" tIns="45720" rIns="91440" bIns="45720" rtlCol="0" anchor="t">
            <a:normAutofit/>
          </a:bodyPr>
          <a:lstStyle/>
          <a:p>
            <a:pPr marL="0" indent="0">
              <a:buNone/>
            </a:pPr>
            <a:r>
              <a:rPr lang="en-US" sz="2400" b="1" dirty="0">
                <a:latin typeface="Times New Roman"/>
                <a:ea typeface="+mn-lt"/>
                <a:cs typeface="+mn-lt"/>
              </a:rPr>
              <a:t>Computer and Internet are the most brilliant gifts of Science. The importance of internet as an all pervasive medium of the future has been well recognized. It provides better way of communication and interaction. As we all know that in present world every facility is available on internet like shopping, banking etc. then why not FIR Launching Facility also.</a:t>
            </a:r>
          </a:p>
          <a:p>
            <a:pPr marL="0" indent="0">
              <a:buNone/>
            </a:pPr>
            <a:endParaRPr lang="en-US" sz="2400" b="1" dirty="0">
              <a:latin typeface="Times New Roman"/>
              <a:ea typeface="+mn-lt"/>
              <a:cs typeface="+mn-lt"/>
            </a:endParaRPr>
          </a:p>
          <a:p>
            <a:pPr marL="0" indent="0">
              <a:buNone/>
            </a:pPr>
            <a:r>
              <a:rPr lang="en-US" sz="2400" b="1" dirty="0">
                <a:latin typeface="Times New Roman"/>
                <a:ea typeface="+mn-lt"/>
                <a:cs typeface="+mn-lt"/>
              </a:rPr>
              <a:t>Many problems are faced by the people to launch FIR manually:</a:t>
            </a:r>
          </a:p>
          <a:p>
            <a:pPr>
              <a:buFont typeface="Wingdings" charset="2"/>
              <a:buChar char="Ø"/>
            </a:pPr>
            <a:r>
              <a:rPr lang="en-US" sz="2400" b="1" dirty="0">
                <a:latin typeface="Times New Roman"/>
                <a:ea typeface="+mn-lt"/>
                <a:cs typeface="+mn-lt"/>
              </a:rPr>
              <a:t>Much time and money is required.</a:t>
            </a:r>
          </a:p>
          <a:p>
            <a:pPr>
              <a:buFont typeface="Wingdings" charset="2"/>
              <a:buChar char="Ø"/>
            </a:pPr>
            <a:r>
              <a:rPr lang="en-US" sz="2400" b="1" dirty="0">
                <a:latin typeface="Times New Roman"/>
                <a:ea typeface="+mn-lt"/>
                <a:cs typeface="+mn-lt"/>
              </a:rPr>
              <a:t>Hesitation, as some people think that going to police station will affect their reputation.</a:t>
            </a:r>
          </a:p>
          <a:p>
            <a:pPr>
              <a:buFont typeface="Wingdings" charset="2"/>
              <a:buChar char="Ø"/>
            </a:pPr>
            <a:r>
              <a:rPr lang="en-US" sz="2400" b="1" dirty="0">
                <a:latin typeface="Times New Roman"/>
                <a:ea typeface="+mn-lt"/>
                <a:cs typeface="+mn-lt"/>
              </a:rPr>
              <a:t>Fear of getting harm from people against whom FIR is filing.</a:t>
            </a:r>
          </a:p>
          <a:p>
            <a:pPr>
              <a:buFont typeface="Wingdings" charset="2"/>
              <a:buChar char="Ø"/>
            </a:pPr>
            <a:r>
              <a:rPr lang="en-US" sz="2400" b="1" dirty="0">
                <a:latin typeface="Times New Roman"/>
                <a:ea typeface="+mn-lt"/>
                <a:cs typeface="+mn-lt"/>
              </a:rPr>
              <a:t>Launching FIR against highly reputed person is sometimes a difficult task.</a:t>
            </a:r>
            <a:endParaRPr lang="en-US" sz="2400" b="1">
              <a:latin typeface="Times New Roman"/>
              <a:cs typeface="Calibri"/>
            </a:endParaRPr>
          </a:p>
        </p:txBody>
      </p:sp>
    </p:spTree>
    <p:extLst>
      <p:ext uri="{BB962C8B-B14F-4D97-AF65-F5344CB8AC3E}">
        <p14:creationId xmlns:p14="http://schemas.microsoft.com/office/powerpoint/2010/main" val="317775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438E29-9728-4AB5-8B50-D29B8E0E12D3}"/>
              </a:ext>
            </a:extLst>
          </p:cNvPr>
          <p:cNvSpPr>
            <a:spLocks noGrp="1"/>
          </p:cNvSpPr>
          <p:nvPr>
            <p:ph idx="1"/>
          </p:nvPr>
        </p:nvSpPr>
        <p:spPr>
          <a:xfrm>
            <a:off x="1505878" y="2958691"/>
            <a:ext cx="8946541" cy="4195481"/>
          </a:xfrm>
        </p:spPr>
        <p:txBody>
          <a:bodyPr vert="horz" lIns="91440" tIns="45720" rIns="91440" bIns="45720" rtlCol="0" anchor="t">
            <a:normAutofit/>
          </a:bodyPr>
          <a:lstStyle/>
          <a:p>
            <a:pPr marL="0" indent="0" algn="ctr">
              <a:buNone/>
            </a:pPr>
            <a:r>
              <a:rPr lang="en-US" sz="3600" b="1" dirty="0">
                <a:solidFill>
                  <a:srgbClr val="FFFF00"/>
                </a:solidFill>
                <a:latin typeface="Times New Roman"/>
                <a:cs typeface="Times New Roman"/>
              </a:rPr>
              <a:t>FROM 3-7 TO BE CONTINUED</a:t>
            </a:r>
          </a:p>
        </p:txBody>
      </p:sp>
    </p:spTree>
    <p:extLst>
      <p:ext uri="{BB962C8B-B14F-4D97-AF65-F5344CB8AC3E}">
        <p14:creationId xmlns:p14="http://schemas.microsoft.com/office/powerpoint/2010/main" val="1653402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B0971-7BF0-486F-A7FB-724EC8361B39}"/>
              </a:ext>
            </a:extLst>
          </p:cNvPr>
          <p:cNvSpPr>
            <a:spLocks noGrp="1"/>
          </p:cNvSpPr>
          <p:nvPr>
            <p:ph type="title"/>
          </p:nvPr>
        </p:nvSpPr>
        <p:spPr>
          <a:xfrm>
            <a:off x="4314" y="221351"/>
            <a:ext cx="12183372" cy="894243"/>
          </a:xfrm>
        </p:spPr>
        <p:txBody>
          <a:bodyPr/>
          <a:lstStyle/>
          <a:p>
            <a:pPr algn="ctr"/>
            <a:r>
              <a:rPr lang="en-US" b="1" dirty="0">
                <a:solidFill>
                  <a:srgbClr val="FFFF00"/>
                </a:solidFill>
                <a:latin typeface="Georgia"/>
                <a:cs typeface="Calibri Light"/>
              </a:rPr>
              <a:t>Conclusion</a:t>
            </a:r>
            <a:endParaRPr lang="en-US" b="1">
              <a:solidFill>
                <a:srgbClr val="FFFF00"/>
              </a:solidFill>
              <a:latin typeface="Georgia"/>
            </a:endParaRPr>
          </a:p>
        </p:txBody>
      </p:sp>
      <p:sp>
        <p:nvSpPr>
          <p:cNvPr id="3" name="Content Placeholder 2">
            <a:extLst>
              <a:ext uri="{FF2B5EF4-FFF2-40B4-BE49-F238E27FC236}">
                <a16:creationId xmlns:a16="http://schemas.microsoft.com/office/drawing/2014/main" id="{30F9E396-1B77-4CD7-A45A-1A058C243CDF}"/>
              </a:ext>
            </a:extLst>
          </p:cNvPr>
          <p:cNvSpPr>
            <a:spLocks noGrp="1"/>
          </p:cNvSpPr>
          <p:nvPr>
            <p:ph idx="1"/>
          </p:nvPr>
        </p:nvSpPr>
        <p:spPr>
          <a:xfrm>
            <a:off x="4314" y="1351173"/>
            <a:ext cx="12183372" cy="5501525"/>
          </a:xfrm>
        </p:spPr>
        <p:txBody>
          <a:bodyPr vert="horz" lIns="91440" tIns="45720" rIns="91440" bIns="45720" rtlCol="0" anchor="t">
            <a:normAutofit/>
          </a:bodyPr>
          <a:lstStyle/>
          <a:p>
            <a:pPr marL="0" indent="0" algn="ctr">
              <a:buNone/>
            </a:pPr>
            <a:endParaRPr lang="en-US" sz="2400" b="1" dirty="0">
              <a:latin typeface="Times New Roman"/>
              <a:ea typeface="+mn-lt"/>
              <a:cs typeface="+mn-lt"/>
            </a:endParaRPr>
          </a:p>
          <a:p>
            <a:pPr marL="0" indent="0" algn="ctr">
              <a:buNone/>
            </a:pPr>
            <a:endParaRPr lang="en-US" sz="2400" b="1" dirty="0">
              <a:latin typeface="Times New Roman"/>
              <a:ea typeface="+mn-lt"/>
              <a:cs typeface="+mn-lt"/>
            </a:endParaRPr>
          </a:p>
          <a:p>
            <a:pPr marL="0" indent="0" algn="ctr">
              <a:buNone/>
            </a:pPr>
            <a:r>
              <a:rPr lang="en-US" sz="2400" b="1" dirty="0">
                <a:latin typeface="Times New Roman"/>
                <a:ea typeface="+mn-lt"/>
                <a:cs typeface="+mn-lt"/>
              </a:rPr>
              <a:t>In the modern world, the use of computers and Mobile phones is becoming rampant. More so, recent developments in the ICT Industries has revolutionized and consequently brought about a paradigm shift in the way activities are accomplished. As a result the, crime reporting system needs to embrace these new technologies. This project has presented a simple, convenient, cost-effective, but efficient online crime reporting system with a user-friendly, sensitive and intelligible web interface. Whereby it can be accessed at any time provided there is internet connection.</a:t>
            </a:r>
            <a:endParaRPr lang="en-US" sz="2400" b="1">
              <a:latin typeface="Times New Roman"/>
              <a:cs typeface="Times New Roman"/>
            </a:endParaRPr>
          </a:p>
        </p:txBody>
      </p:sp>
    </p:spTree>
    <p:extLst>
      <p:ext uri="{BB962C8B-B14F-4D97-AF65-F5344CB8AC3E}">
        <p14:creationId xmlns:p14="http://schemas.microsoft.com/office/powerpoint/2010/main" val="1508837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8947-CF6D-45BC-804C-9EB2B8D5CD6B}"/>
              </a:ext>
            </a:extLst>
          </p:cNvPr>
          <p:cNvSpPr>
            <a:spLocks noGrp="1"/>
          </p:cNvSpPr>
          <p:nvPr>
            <p:ph type="title"/>
          </p:nvPr>
        </p:nvSpPr>
        <p:spPr>
          <a:xfrm>
            <a:off x="4314" y="250106"/>
            <a:ext cx="12183372" cy="865489"/>
          </a:xfrm>
        </p:spPr>
        <p:txBody>
          <a:bodyPr/>
          <a:lstStyle/>
          <a:p>
            <a:pPr algn="ctr"/>
            <a:r>
              <a:rPr lang="en-US" b="1" dirty="0">
                <a:solidFill>
                  <a:srgbClr val="FFFF00"/>
                </a:solidFill>
                <a:latin typeface="Georgia"/>
                <a:cs typeface="Calibri Light"/>
              </a:rPr>
              <a:t>Contribution And Future Work</a:t>
            </a:r>
          </a:p>
        </p:txBody>
      </p:sp>
      <p:sp>
        <p:nvSpPr>
          <p:cNvPr id="3" name="Content Placeholder 2">
            <a:extLst>
              <a:ext uri="{FF2B5EF4-FFF2-40B4-BE49-F238E27FC236}">
                <a16:creationId xmlns:a16="http://schemas.microsoft.com/office/drawing/2014/main" id="{C9D1751A-3AEC-40C6-BB5F-B4438FF5C466}"/>
              </a:ext>
            </a:extLst>
          </p:cNvPr>
          <p:cNvSpPr>
            <a:spLocks noGrp="1"/>
          </p:cNvSpPr>
          <p:nvPr>
            <p:ph idx="1"/>
          </p:nvPr>
        </p:nvSpPr>
        <p:spPr>
          <a:xfrm>
            <a:off x="4314" y="1466191"/>
            <a:ext cx="12183372" cy="5386507"/>
          </a:xfrm>
        </p:spPr>
        <p:txBody>
          <a:bodyPr vert="horz" lIns="91440" tIns="45720" rIns="91440" bIns="45720" rtlCol="0" anchor="t">
            <a:normAutofit/>
          </a:bodyPr>
          <a:lstStyle/>
          <a:p>
            <a:pPr marL="514350" indent="-514350">
              <a:buAutoNum type="arabicPeriod"/>
            </a:pPr>
            <a:r>
              <a:rPr lang="en-US" sz="2400" b="1" dirty="0">
                <a:latin typeface="Times New Roman"/>
                <a:cs typeface="Calibri" panose="020F0502020204030204"/>
              </a:rPr>
              <a:t>The</a:t>
            </a:r>
            <a:r>
              <a:rPr lang="en-US" sz="2400" b="1" dirty="0">
                <a:latin typeface="Times New Roman"/>
                <a:ea typeface="+mn-lt"/>
                <a:cs typeface="+mn-lt"/>
              </a:rPr>
              <a:t> method of video conferencing can be added to make the project livelier.</a:t>
            </a:r>
          </a:p>
          <a:p>
            <a:pPr marL="514350" indent="-514350">
              <a:buAutoNum type="arabicPeriod"/>
            </a:pPr>
            <a:r>
              <a:rPr lang="en-US" sz="2400" b="1" dirty="0">
                <a:latin typeface="Times New Roman"/>
                <a:cs typeface="Calibri"/>
              </a:rPr>
              <a:t>Auto escalation facility for cognizable cases</a:t>
            </a:r>
          </a:p>
          <a:p>
            <a:pPr marL="514350" indent="-514350">
              <a:buAutoNum type="arabicPeriod"/>
            </a:pPr>
            <a:r>
              <a:rPr lang="en-US" sz="2400" b="1" dirty="0">
                <a:latin typeface="Times New Roman"/>
                <a:cs typeface="Calibri"/>
              </a:rPr>
              <a:t>Detecting Fraud FIR's</a:t>
            </a:r>
          </a:p>
          <a:p>
            <a:pPr marL="514350" indent="-514350">
              <a:buAutoNum type="arabicPeriod"/>
            </a:pPr>
            <a:r>
              <a:rPr lang="en-US" sz="2400" b="1" dirty="0">
                <a:latin typeface="Times New Roman"/>
                <a:ea typeface="+mn-lt"/>
                <a:cs typeface="+mn-lt"/>
              </a:rPr>
              <a:t>Users can view the progress of their complaint online.</a:t>
            </a:r>
          </a:p>
          <a:p>
            <a:pPr marL="514350" indent="-514350">
              <a:buAutoNum type="arabicPeriod"/>
            </a:pPr>
            <a:r>
              <a:rPr lang="en-US" sz="2400" b="1" dirty="0">
                <a:latin typeface="Times New Roman"/>
                <a:ea typeface="+mn-lt"/>
                <a:cs typeface="+mn-lt"/>
              </a:rPr>
              <a:t>Making the platform more user friendly by using voice assistant to record user FIR's</a:t>
            </a:r>
          </a:p>
          <a:p>
            <a:pPr marL="0" indent="0">
              <a:buNone/>
            </a:pPr>
            <a:endParaRPr lang="en-US" sz="2400" b="1" dirty="0">
              <a:latin typeface="Times New Roman"/>
              <a:ea typeface="+mn-lt"/>
              <a:cs typeface="+mn-lt"/>
            </a:endParaRPr>
          </a:p>
          <a:p>
            <a:pPr marL="514350" indent="-514350">
              <a:buAutoNum type="arabicPeriod"/>
            </a:pPr>
            <a:endParaRPr lang="en-US" sz="2400" b="1" dirty="0">
              <a:latin typeface="Times New Roman"/>
              <a:ea typeface="+mn-lt"/>
              <a:cs typeface="+mn-lt"/>
            </a:endParaRPr>
          </a:p>
        </p:txBody>
      </p:sp>
    </p:spTree>
    <p:extLst>
      <p:ext uri="{BB962C8B-B14F-4D97-AF65-F5344CB8AC3E}">
        <p14:creationId xmlns:p14="http://schemas.microsoft.com/office/powerpoint/2010/main" val="116907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B739-29BC-467A-823F-D291EBC28E38}"/>
              </a:ext>
            </a:extLst>
          </p:cNvPr>
          <p:cNvSpPr>
            <a:spLocks noGrp="1"/>
          </p:cNvSpPr>
          <p:nvPr>
            <p:ph type="title"/>
          </p:nvPr>
        </p:nvSpPr>
        <p:spPr>
          <a:xfrm>
            <a:off x="-10063" y="365125"/>
            <a:ext cx="12183372" cy="836734"/>
          </a:xfrm>
        </p:spPr>
        <p:txBody>
          <a:bodyPr/>
          <a:lstStyle/>
          <a:p>
            <a:pPr algn="ctr"/>
            <a:r>
              <a:rPr lang="en-US" b="1" dirty="0">
                <a:solidFill>
                  <a:srgbClr val="FFFF00"/>
                </a:solidFill>
                <a:latin typeface="Georgia"/>
                <a:cs typeface="Calibri Light"/>
              </a:rPr>
              <a:t>References</a:t>
            </a:r>
          </a:p>
        </p:txBody>
      </p:sp>
      <p:sp>
        <p:nvSpPr>
          <p:cNvPr id="3" name="Content Placeholder 2">
            <a:extLst>
              <a:ext uri="{FF2B5EF4-FFF2-40B4-BE49-F238E27FC236}">
                <a16:creationId xmlns:a16="http://schemas.microsoft.com/office/drawing/2014/main" id="{A227FF91-B25D-4CFF-BABA-768426BA9566}"/>
              </a:ext>
            </a:extLst>
          </p:cNvPr>
          <p:cNvSpPr>
            <a:spLocks noGrp="1"/>
          </p:cNvSpPr>
          <p:nvPr>
            <p:ph idx="1"/>
          </p:nvPr>
        </p:nvSpPr>
        <p:spPr>
          <a:xfrm>
            <a:off x="4314" y="1423060"/>
            <a:ext cx="12183372" cy="5731563"/>
          </a:xfrm>
        </p:spPr>
        <p:txBody>
          <a:bodyPr vert="horz" lIns="91440" tIns="45720" rIns="91440" bIns="45720" rtlCol="0" anchor="t">
            <a:normAutofit/>
          </a:bodyPr>
          <a:lstStyle/>
          <a:p>
            <a:pPr marL="514350" indent="-514350">
              <a:buAutoNum type="arabicPeriod"/>
            </a:pPr>
            <a:r>
              <a:rPr lang="en-US" sz="2400" b="1" dirty="0">
                <a:latin typeface="Times New Roman"/>
                <a:ea typeface="+mn-lt"/>
                <a:cs typeface="+mn-lt"/>
                <a:hlinkClick r:id="rId2"/>
              </a:rPr>
              <a:t>https://ipfs.io/</a:t>
            </a:r>
            <a:endParaRPr lang="en-US" sz="2400" b="1">
              <a:latin typeface="Times New Roman"/>
              <a:ea typeface="+mn-lt"/>
              <a:cs typeface="+mn-lt"/>
            </a:endParaRPr>
          </a:p>
          <a:p>
            <a:pPr marL="514350" indent="-514350">
              <a:buAutoNum type="arabicPeriod"/>
            </a:pPr>
            <a:r>
              <a:rPr lang="en-US" sz="2400" b="1" dirty="0">
                <a:latin typeface="Times New Roman"/>
                <a:ea typeface="+mn-lt"/>
                <a:cs typeface="+mn-lt"/>
                <a:hlinkClick r:id="rId3"/>
              </a:rPr>
              <a:t>https://medium.com/</a:t>
            </a:r>
            <a:endParaRPr lang="en-US" sz="2400" b="1">
              <a:latin typeface="Times New Roman"/>
              <a:ea typeface="+mn-lt"/>
              <a:cs typeface="+mn-lt"/>
            </a:endParaRPr>
          </a:p>
          <a:p>
            <a:pPr marL="514350" indent="-514350">
              <a:buAutoNum type="arabicPeriod"/>
            </a:pPr>
            <a:r>
              <a:rPr lang="en-US" sz="2400" b="1" dirty="0">
                <a:latin typeface="Times New Roman"/>
                <a:ea typeface="+mn-lt"/>
                <a:cs typeface="+mn-lt"/>
                <a:hlinkClick r:id="rId4"/>
              </a:rPr>
              <a:t>https://blockgeeks.com/</a:t>
            </a:r>
            <a:endParaRPr lang="en-US" sz="2400" b="1">
              <a:latin typeface="Times New Roman"/>
              <a:ea typeface="+mn-lt"/>
              <a:cs typeface="+mn-lt"/>
            </a:endParaRPr>
          </a:p>
          <a:p>
            <a:pPr marL="514350" indent="-514350">
              <a:buAutoNum type="arabicPeriod"/>
            </a:pPr>
            <a:r>
              <a:rPr lang="en-US" sz="2400" b="1" dirty="0">
                <a:latin typeface="Times New Roman"/>
                <a:ea typeface="+mn-lt"/>
                <a:cs typeface="+mn-lt"/>
                <a:hlinkClick r:id="rId5"/>
              </a:rPr>
              <a:t>https://www.provendb.com/</a:t>
            </a:r>
            <a:endParaRPr lang="en-US" sz="2400" b="1">
              <a:latin typeface="Times New Roman"/>
              <a:ea typeface="+mn-lt"/>
              <a:cs typeface="+mn-lt"/>
            </a:endParaRPr>
          </a:p>
          <a:p>
            <a:pPr marL="514350" indent="-514350">
              <a:buAutoNum type="arabicPeriod"/>
            </a:pPr>
            <a:endParaRPr lang="en-US" sz="2400" b="1" dirty="0">
              <a:latin typeface="Times New Roman"/>
              <a:ea typeface="+mn-lt"/>
              <a:cs typeface="+mn-lt"/>
            </a:endParaRPr>
          </a:p>
        </p:txBody>
      </p:sp>
    </p:spTree>
    <p:extLst>
      <p:ext uri="{BB962C8B-B14F-4D97-AF65-F5344CB8AC3E}">
        <p14:creationId xmlns:p14="http://schemas.microsoft.com/office/powerpoint/2010/main" val="112990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vt:lpstr>
      <vt:lpstr>BTech 7th Semester Project</vt:lpstr>
      <vt:lpstr>Problem Statement</vt:lpstr>
      <vt:lpstr>PowerPoint Presentation</vt:lpstr>
      <vt:lpstr>Conclusion</vt:lpstr>
      <vt:lpstr>Contribution And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299</cp:revision>
  <dcterms:created xsi:type="dcterms:W3CDTF">2020-10-29T13:41:51Z</dcterms:created>
  <dcterms:modified xsi:type="dcterms:W3CDTF">2020-10-29T14:48:14Z</dcterms:modified>
</cp:coreProperties>
</file>