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4" r:id="rId4"/>
    <p:sldId id="272" r:id="rId5"/>
    <p:sldId id="270" r:id="rId6"/>
    <p:sldId id="266" r:id="rId7"/>
    <p:sldId id="274" r:id="rId8"/>
    <p:sldId id="275" r:id="rId9"/>
    <p:sldId id="273" r:id="rId10"/>
    <p:sldId id="267"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63" d="100"/>
          <a:sy n="63" d="100"/>
        </p:scale>
        <p:origin x="78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5.xml"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ADD68-D2B2-AE18-1DC3-ADAACCAD88C2}"/>
              </a:ext>
            </a:extLst>
          </p:cNvPr>
          <p:cNvPicPr>
            <a:picLocks noChangeAspect="1"/>
          </p:cNvPicPr>
          <p:nvPr/>
        </p:nvPicPr>
        <p:blipFill>
          <a:blip r:embed="rId2"/>
          <a:stretch>
            <a:fillRect/>
          </a:stretch>
        </p:blipFill>
        <p:spPr>
          <a:xfrm>
            <a:off x="1608183" y="275760"/>
            <a:ext cx="5019039" cy="1548179"/>
          </a:xfrm>
          <a:prstGeom prst="rect">
            <a:avLst/>
          </a:prstGeom>
        </p:spPr>
      </p:pic>
      <p:sp>
        <p:nvSpPr>
          <p:cNvPr id="5" name="Title 4">
            <a:extLst>
              <a:ext uri="{FF2B5EF4-FFF2-40B4-BE49-F238E27FC236}">
                <a16:creationId xmlns:a16="http://schemas.microsoft.com/office/drawing/2014/main" id="{B2CD46C5-3D3F-E685-5B9A-EFDC4C32D461}"/>
              </a:ext>
            </a:extLst>
          </p:cNvPr>
          <p:cNvSpPr>
            <a:spLocks noGrp="1"/>
          </p:cNvSpPr>
          <p:nvPr>
            <p:ph type="title"/>
          </p:nvPr>
        </p:nvSpPr>
        <p:spPr>
          <a:xfrm>
            <a:off x="1168400" y="2516282"/>
            <a:ext cx="9855200" cy="986431"/>
          </a:xfrm>
        </p:spPr>
        <p:txBody>
          <a:bodyPr>
            <a:noAutofit/>
          </a:bodyPr>
          <a:lstStyle/>
          <a:p>
            <a:r>
              <a:rPr lang="en-US" sz="3200" b="1" dirty="0">
                <a:latin typeface="Algerian" pitchFamily="82" charset="0"/>
                <a:cs typeface="Arial" panose="020B0604020202020204" pitchFamily="34" charset="0"/>
              </a:rPr>
              <a:t>DETECTION  OF  BREATH  COUNT  USING  BIOSENSOR</a:t>
            </a:r>
            <a:endParaRPr lang="en-IN" sz="3200" b="1" dirty="0">
              <a:latin typeface="Algerian" pitchFamily="82" charset="0"/>
              <a:cs typeface="Arial" panose="020B0604020202020204" pitchFamily="34" charset="0"/>
            </a:endParaRPr>
          </a:p>
        </p:txBody>
      </p:sp>
      <p:sp>
        <p:nvSpPr>
          <p:cNvPr id="7" name="Content Placeholder 6">
            <a:extLst>
              <a:ext uri="{FF2B5EF4-FFF2-40B4-BE49-F238E27FC236}">
                <a16:creationId xmlns:a16="http://schemas.microsoft.com/office/drawing/2014/main" id="{C82BEBC9-3329-3703-81FF-B336CF39F005}"/>
              </a:ext>
            </a:extLst>
          </p:cNvPr>
          <p:cNvSpPr>
            <a:spLocks noGrp="1"/>
          </p:cNvSpPr>
          <p:nvPr>
            <p:ph sz="half" idx="2"/>
          </p:nvPr>
        </p:nvSpPr>
        <p:spPr>
          <a:xfrm>
            <a:off x="1308100" y="4327859"/>
            <a:ext cx="4302043" cy="2569690"/>
          </a:xfrm>
        </p:spPr>
        <p:txBody>
          <a:bodyPr>
            <a:noAutofit/>
          </a:bodyPr>
          <a:lstStyle/>
          <a:p>
            <a:pPr marL="0" indent="0">
              <a:buNone/>
            </a:pPr>
            <a:r>
              <a:rPr lang="en-US" sz="2400" dirty="0">
                <a:latin typeface="Times New Roman" pitchFamily="18" charset="0"/>
                <a:cs typeface="Times New Roman" pitchFamily="18" charset="0"/>
              </a:rPr>
              <a:t>GUIDED BY :</a:t>
            </a: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Dr.S.MEIVEL</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8" name="Text Placeholder 7">
            <a:extLst>
              <a:ext uri="{FF2B5EF4-FFF2-40B4-BE49-F238E27FC236}">
                <a16:creationId xmlns:a16="http://schemas.microsoft.com/office/drawing/2014/main" id="{39098AA0-1164-E749-B682-E7FC986323D2}"/>
              </a:ext>
            </a:extLst>
          </p:cNvPr>
          <p:cNvSpPr>
            <a:spLocks noGrp="1"/>
          </p:cNvSpPr>
          <p:nvPr>
            <p:ph type="body" sz="quarter" idx="3"/>
          </p:nvPr>
        </p:nvSpPr>
        <p:spPr>
          <a:xfrm>
            <a:off x="6762404" y="4327859"/>
            <a:ext cx="4622537" cy="576262"/>
          </a:xfrm>
        </p:spPr>
        <p:txBody>
          <a:bodyPr/>
          <a:lstStyle/>
          <a:p>
            <a:r>
              <a:rPr lang="en-US" sz="2400" dirty="0">
                <a:solidFill>
                  <a:schemeClr val="tx1"/>
                </a:solidFill>
                <a:latin typeface="Times New Roman" pitchFamily="18" charset="0"/>
                <a:cs typeface="Times New Roman" pitchFamily="18" charset="0"/>
              </a:rPr>
              <a:t>TEAM  MEMBERS:</a:t>
            </a:r>
          </a:p>
        </p:txBody>
      </p:sp>
      <p:sp>
        <p:nvSpPr>
          <p:cNvPr id="9" name="Content Placeholder 8">
            <a:extLst>
              <a:ext uri="{FF2B5EF4-FFF2-40B4-BE49-F238E27FC236}">
                <a16:creationId xmlns:a16="http://schemas.microsoft.com/office/drawing/2014/main" id="{9278BDE5-36D4-6091-B642-EED6F657C833}"/>
              </a:ext>
            </a:extLst>
          </p:cNvPr>
          <p:cNvSpPr>
            <a:spLocks noGrp="1"/>
          </p:cNvSpPr>
          <p:nvPr>
            <p:ph sz="quarter" idx="4"/>
          </p:nvPr>
        </p:nvSpPr>
        <p:spPr>
          <a:xfrm>
            <a:off x="7462044" y="4967621"/>
            <a:ext cx="4501356" cy="1725279"/>
          </a:xfrm>
        </p:spPr>
        <p:txBody>
          <a:bodyPr>
            <a:normAutofit/>
          </a:bodyPr>
          <a:lstStyle/>
          <a:p>
            <a:pPr marL="0" indent="0">
              <a:buNone/>
            </a:pPr>
            <a:r>
              <a:rPr lang="en-US" dirty="0">
                <a:latin typeface="Times New Roman" pitchFamily="18" charset="0"/>
                <a:cs typeface="Times New Roman" pitchFamily="18" charset="0"/>
              </a:rPr>
              <a:t>T.RATHIPRIYA            (927621BEC162)</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7FD8FBB2-5B29-422B-B8DF-81CD6BD3730C}"/>
              </a:ext>
            </a:extLst>
          </p:cNvPr>
          <p:cNvPicPr>
            <a:picLocks noChangeAspect="1"/>
          </p:cNvPicPr>
          <p:nvPr/>
        </p:nvPicPr>
        <p:blipFill rotWithShape="1">
          <a:blip r:embed="rId3"/>
          <a:srcRect/>
          <a:stretch/>
        </p:blipFill>
        <p:spPr>
          <a:xfrm>
            <a:off x="7195274" y="182879"/>
            <a:ext cx="2053230" cy="1776550"/>
          </a:xfrm>
          <a:prstGeom prst="rect">
            <a:avLst/>
          </a:prstGeom>
        </p:spPr>
      </p:pic>
      <p:pic>
        <p:nvPicPr>
          <p:cNvPr id="2" name="Picture 1">
            <a:extLst>
              <a:ext uri="{FF2B5EF4-FFF2-40B4-BE49-F238E27FC236}">
                <a16:creationId xmlns:a16="http://schemas.microsoft.com/office/drawing/2014/main" id="{3F8D7BE2-64CE-190E-6138-13F887FDFE26}"/>
              </a:ext>
            </a:extLst>
          </p:cNvPr>
          <p:cNvPicPr>
            <a:picLocks noChangeAspect="1"/>
          </p:cNvPicPr>
          <p:nvPr/>
        </p:nvPicPr>
        <p:blipFill rotWithShape="1">
          <a:blip r:embed="rId4"/>
          <a:srcRect l="11283" r="15852"/>
          <a:stretch/>
        </p:blipFill>
        <p:spPr>
          <a:xfrm>
            <a:off x="9769974" y="184320"/>
            <a:ext cx="1929449" cy="1696731"/>
          </a:xfrm>
          <a:prstGeom prst="rect">
            <a:avLst/>
          </a:prstGeom>
        </p:spPr>
      </p:pic>
    </p:spTree>
    <p:extLst>
      <p:ext uri="{BB962C8B-B14F-4D97-AF65-F5344CB8AC3E}">
        <p14:creationId xmlns:p14="http://schemas.microsoft.com/office/powerpoint/2010/main" val="16460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624" y="155303"/>
            <a:ext cx="5342708" cy="1260566"/>
          </a:xfrm>
        </p:spPr>
        <p:txBody>
          <a:bodyPr/>
          <a:lstStyle/>
          <a:p>
            <a:r>
              <a:rPr lang="en-US" b="1" dirty="0">
                <a:latin typeface="Times New Roman" pitchFamily="18" charset="0"/>
                <a:cs typeface="Times New Roman" pitchFamily="18" charset="0"/>
              </a:rPr>
              <a:t>APPLICATIONS</a:t>
            </a:r>
          </a:p>
        </p:txBody>
      </p:sp>
      <p:sp>
        <p:nvSpPr>
          <p:cNvPr id="5" name="Content Placeholder 4"/>
          <p:cNvSpPr>
            <a:spLocks noGrp="1"/>
          </p:cNvSpPr>
          <p:nvPr>
            <p:ph sz="half" idx="2"/>
          </p:nvPr>
        </p:nvSpPr>
        <p:spPr>
          <a:xfrm>
            <a:off x="2346597" y="1359263"/>
            <a:ext cx="10312399" cy="4216399"/>
          </a:xfrm>
        </p:spPr>
        <p:txBody>
          <a:bodyPr>
            <a:noAutofit/>
          </a:bodyPr>
          <a:lstStyle/>
          <a:p>
            <a:pPr>
              <a:buNone/>
            </a:pPr>
            <a:endParaRPr lang="en-US" sz="3200" dirty="0">
              <a:latin typeface="Times New Roman" pitchFamily="18" charset="0"/>
              <a:cs typeface="Times New Roman" pitchFamily="18" charset="0"/>
            </a:endParaRPr>
          </a:p>
          <a:p>
            <a:pPr>
              <a:buFont typeface="Wingdings" pitchFamily="2" charset="2"/>
              <a:buChar char="Ø"/>
            </a:pPr>
            <a:r>
              <a:rPr lang="en-US" sz="3200" dirty="0">
                <a:latin typeface="Times New Roman" pitchFamily="18" charset="0"/>
                <a:cs typeface="Times New Roman" pitchFamily="18" charset="0"/>
              </a:rPr>
              <a:t> Fitness </a:t>
            </a:r>
            <a:r>
              <a:rPr lang="en-US" sz="3200" dirty="0" err="1">
                <a:latin typeface="Times New Roman" pitchFamily="18" charset="0"/>
                <a:cs typeface="Times New Roman" pitchFamily="18" charset="0"/>
              </a:rPr>
              <a:t>Trcaking</a:t>
            </a:r>
            <a:r>
              <a:rPr lang="en-US" sz="3200" dirty="0">
                <a:latin typeface="Times New Roman" pitchFamily="18" charset="0"/>
                <a:cs typeface="Times New Roman" pitchFamily="18" charset="0"/>
              </a:rPr>
              <a:t>,</a:t>
            </a:r>
          </a:p>
          <a:p>
            <a:pPr>
              <a:buFont typeface="Wingdings" pitchFamily="2" charset="2"/>
              <a:buChar char="Ø"/>
            </a:pPr>
            <a:r>
              <a:rPr lang="en-US" sz="3200" dirty="0">
                <a:latin typeface="Times New Roman" pitchFamily="18" charset="0"/>
                <a:cs typeface="Times New Roman" pitchFamily="18" charset="0"/>
              </a:rPr>
              <a:t> Medical Monitoring,</a:t>
            </a:r>
          </a:p>
          <a:p>
            <a:pPr>
              <a:buFont typeface="Wingdings" pitchFamily="2" charset="2"/>
              <a:buChar char="Ø"/>
            </a:pPr>
            <a:r>
              <a:rPr lang="en-US" sz="3200" dirty="0">
                <a:latin typeface="Times New Roman" pitchFamily="18" charset="0"/>
                <a:cs typeface="Times New Roman" pitchFamily="18" charset="0"/>
              </a:rPr>
              <a:t> Stress Detection,</a:t>
            </a:r>
          </a:p>
          <a:p>
            <a:pPr>
              <a:buFont typeface="Wingdings" pitchFamily="2" charset="2"/>
              <a:buChar char="Ø"/>
            </a:pPr>
            <a:r>
              <a:rPr lang="en-US" sz="3200" dirty="0">
                <a:latin typeface="Times New Roman" pitchFamily="18" charset="0"/>
                <a:cs typeface="Times New Roman" pitchFamily="18" charset="0"/>
              </a:rPr>
              <a:t> Sleep Tracking,</a:t>
            </a:r>
          </a:p>
          <a:p>
            <a:pPr>
              <a:buFont typeface="Wingdings" pitchFamily="2" charset="2"/>
              <a:buChar char="Ø"/>
            </a:pPr>
            <a:r>
              <a:rPr lang="en-US" sz="3200">
                <a:latin typeface="Times New Roman" pitchFamily="18" charset="0"/>
                <a:cs typeface="Times New Roman" pitchFamily="18" charset="0"/>
              </a:rPr>
              <a:t> Gaming</a:t>
            </a:r>
            <a:r>
              <a:rPr lang="en-US" sz="3200" dirty="0">
                <a:latin typeface="Times New Roman" pitchFamily="18" charset="0"/>
                <a:cs typeface="Times New Roman" pitchFamily="18" charset="0"/>
              </a:rPr>
              <a:t>.</a:t>
            </a:r>
          </a:p>
          <a:p>
            <a:pPr>
              <a:buNone/>
            </a:pPr>
            <a:r>
              <a:rPr lang="en-US" sz="3200" dirty="0">
                <a:latin typeface="Times New Roman" pitchFamily="18" charset="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475" y="346165"/>
            <a:ext cx="5355771" cy="1247503"/>
          </a:xfrm>
        </p:spPr>
        <p:txBody>
          <a:bodyPr/>
          <a:lstStyle/>
          <a:p>
            <a:r>
              <a:rPr lang="en-US" b="1" dirty="0">
                <a:latin typeface="Times New Roman" pitchFamily="18" charset="0"/>
                <a:cs typeface="Times New Roman" pitchFamily="18" charset="0"/>
              </a:rPr>
              <a:t>REFERENCE</a:t>
            </a:r>
          </a:p>
        </p:txBody>
      </p:sp>
      <p:sp>
        <p:nvSpPr>
          <p:cNvPr id="4" name="Rectangle 3"/>
          <p:cNvSpPr/>
          <p:nvPr/>
        </p:nvSpPr>
        <p:spPr>
          <a:xfrm>
            <a:off x="1689100" y="1533465"/>
            <a:ext cx="10147300" cy="5970865"/>
          </a:xfrm>
          <a:prstGeom prst="rect">
            <a:avLst/>
          </a:prstGeom>
        </p:spPr>
        <p:txBody>
          <a:bodyPr wrap="square">
            <a:spAutoFit/>
          </a:bodyPr>
          <a:lstStyle/>
          <a:p>
            <a:r>
              <a:rPr lang="en-US" sz="2300" dirty="0">
                <a:latin typeface="Arial" pitchFamily="34" charset="0"/>
                <a:cs typeface="Arial" pitchFamily="34" charset="0"/>
              </a:rPr>
              <a:t>[</a:t>
            </a:r>
            <a:r>
              <a:rPr lang="en-US" sz="2300" dirty="0">
                <a:latin typeface="Times New Roman" pitchFamily="18" charset="0"/>
                <a:cs typeface="Times New Roman" pitchFamily="18" charset="0"/>
              </a:rPr>
              <a:t>1].Godi, B.; Viswanadham,S.Muttipati, A.S.Samantray, O.P.;Gadiraju, S.R. E-Healthcare Monitoring System using IOT with Machine Learning Approaches. In Proceedings of the 2020 International Conference on Computer Science, Engineering and Applications (ICCSEA).</a:t>
            </a: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[2]. Raj, C.; Jain, C.; Arif, W. HEMAN: Health monitoring and nous: An IoT based e-health care system for remote telemedicine. In Proceedings of the 2017 International Conference on Wireless Communications, Signal Processing and Networking (WiSPNET), Chennai.</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[3]. Zaman, F.; Lee, S.; Rahim, M.K.A.; Khan, S. Smart Antennas and Intelligent Sensors Based Systems: Enabling Technologies and Applications. Wirel. Commun. Mob. Comput.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5FCB7CE7-C780-A3C6-950A-C03ED0CE8ABC}"/>
              </a:ext>
            </a:extLst>
          </p:cNvPr>
          <p:cNvPicPr>
            <a:picLocks noGrp="1" noChangeAspect="1"/>
          </p:cNvPicPr>
          <p:nvPr>
            <p:ph sz="half" idx="4294967295"/>
          </p:nvPr>
        </p:nvPicPr>
        <p:blipFill>
          <a:blip r:embed="rId2"/>
          <a:stretch>
            <a:fillRect/>
          </a:stretch>
        </p:blipFill>
        <p:spPr>
          <a:xfrm>
            <a:off x="0" y="3335338"/>
            <a:ext cx="4894263" cy="2455862"/>
          </a:xfrm>
        </p:spPr>
      </p:pic>
      <p:pic>
        <p:nvPicPr>
          <p:cNvPr id="20" name="Picture 19">
            <a:extLst>
              <a:ext uri="{FF2B5EF4-FFF2-40B4-BE49-F238E27FC236}">
                <a16:creationId xmlns:a16="http://schemas.microsoft.com/office/drawing/2014/main" id="{7FA8C4D3-E638-4696-62EC-8ACA96F184F0}"/>
              </a:ext>
            </a:extLst>
          </p:cNvPr>
          <p:cNvPicPr>
            <a:picLocks noChangeAspect="1"/>
          </p:cNvPicPr>
          <p:nvPr/>
        </p:nvPicPr>
        <p:blipFill>
          <a:blip r:embed="rId3"/>
          <a:stretch>
            <a:fillRect/>
          </a:stretch>
        </p:blipFill>
        <p:spPr>
          <a:xfrm>
            <a:off x="2923430" y="478880"/>
            <a:ext cx="7617220" cy="5712915"/>
          </a:xfrm>
          <a:prstGeom prst="rect">
            <a:avLst/>
          </a:prstGeom>
        </p:spPr>
      </p:pic>
    </p:spTree>
    <p:extLst>
      <p:ext uri="{BB962C8B-B14F-4D97-AF65-F5344CB8AC3E}">
        <p14:creationId xmlns:p14="http://schemas.microsoft.com/office/powerpoint/2010/main" val="1279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647701"/>
            <a:ext cx="7515224" cy="1168400"/>
          </a:xfrm>
        </p:spPr>
        <p:txBody>
          <a:bodyPr/>
          <a:lstStyle/>
          <a:p>
            <a:r>
              <a:rPr lang="en-US" b="1" dirty="0">
                <a:latin typeface="Times New Roman" pitchFamily="18" charset="0"/>
                <a:cs typeface="Times New Roman" pitchFamily="18" charset="0"/>
              </a:rPr>
              <a:t>INTRODUCTION</a:t>
            </a:r>
          </a:p>
        </p:txBody>
      </p:sp>
      <p:sp>
        <p:nvSpPr>
          <p:cNvPr id="4" name="Content Placeholder 3"/>
          <p:cNvSpPr>
            <a:spLocks noGrp="1"/>
          </p:cNvSpPr>
          <p:nvPr>
            <p:ph sz="half" idx="2"/>
          </p:nvPr>
        </p:nvSpPr>
        <p:spPr>
          <a:xfrm>
            <a:off x="1484310" y="2057400"/>
            <a:ext cx="10148889" cy="3733799"/>
          </a:xfrm>
        </p:spPr>
        <p:txBody>
          <a:bodyPr>
            <a:normAutofit/>
          </a:bodyPr>
          <a:lstStyle/>
          <a:p>
            <a:pPr algn="just">
              <a:buNone/>
            </a:pPr>
            <a:r>
              <a:rPr lang="en-US" sz="2400" dirty="0">
                <a:latin typeface="Times New Roman" pitchFamily="18" charset="0"/>
                <a:cs typeface="Times New Roman" pitchFamily="18" charset="0"/>
              </a:rPr>
              <a:t>   There are several ways we can monitor the respiratory system in the human body. Some authors used specialized sensors that monitor breathing movements. </a:t>
            </a:r>
          </a:p>
          <a:p>
            <a:pPr algn="just">
              <a:buNone/>
            </a:pPr>
            <a:r>
              <a:rPr lang="en-US" sz="2400" dirty="0">
                <a:latin typeface="Times New Roman" pitchFamily="18" charset="0"/>
                <a:cs typeface="Times New Roman" pitchFamily="18" charset="0"/>
              </a:rPr>
              <a:t>    IoT-assisted wearable sensor systems technology is a booming and blooming field in healthcare. As the healthcare sector expands, we need a doorstep diagnosis, easily monitoring and controlling the data.</a:t>
            </a:r>
          </a:p>
          <a:p>
            <a:pPr algn="just">
              <a:buNone/>
            </a:pPr>
            <a:r>
              <a:rPr lang="en-US" sz="2400" dirty="0">
                <a:latin typeface="Times New Roman" pitchFamily="18" charset="0"/>
                <a:cs typeface="Times New Roman" pitchFamily="18" charset="0"/>
              </a:rPr>
              <a:t>    This can help us make discoveries regarding healthcare, medicine, drugs, and vaccines. The end goal of this is to make the data secure and accessible by the right people via cloud computing, fog computing,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935446"/>
            <a:ext cx="6806200" cy="907869"/>
          </a:xfrm>
        </p:spPr>
        <p:txBody>
          <a:bodyPr/>
          <a:lstStyle/>
          <a:p>
            <a:r>
              <a:rPr lang="en-US" b="1" dirty="0">
                <a:latin typeface="Times New Roman" pitchFamily="18" charset="0"/>
                <a:cs typeface="Times New Roman" pitchFamily="18" charset="0"/>
              </a:rPr>
              <a:t>OBJECTIVE</a:t>
            </a:r>
          </a:p>
        </p:txBody>
      </p:sp>
      <p:sp>
        <p:nvSpPr>
          <p:cNvPr id="4" name="Content Placeholder 3"/>
          <p:cNvSpPr>
            <a:spLocks noGrp="1"/>
          </p:cNvSpPr>
          <p:nvPr>
            <p:ph sz="half" idx="2"/>
          </p:nvPr>
        </p:nvSpPr>
        <p:spPr>
          <a:xfrm>
            <a:off x="2336800" y="2460488"/>
            <a:ext cx="8318500" cy="2455862"/>
          </a:xfrm>
        </p:spPr>
        <p:txBody>
          <a:bodyPr>
            <a:noAutofit/>
          </a:bodyPr>
          <a:lstStyle/>
          <a:p>
            <a:pPr>
              <a:buNone/>
            </a:pPr>
            <a:r>
              <a:rPr lang="en-US" sz="2800" dirty="0">
                <a:latin typeface="Arial" pitchFamily="34" charset="0"/>
                <a:cs typeface="Arial" pitchFamily="34" charset="0"/>
              </a:rPr>
              <a:t>   </a:t>
            </a:r>
            <a:r>
              <a:rPr lang="en-US" sz="3200" dirty="0">
                <a:latin typeface="Times New Roman" pitchFamily="18" charset="0"/>
                <a:cs typeface="Times New Roman" pitchFamily="18" charset="0"/>
              </a:rPr>
              <a:t>To Detect the Breath Counting using Biosensor for Healthcare Monitoring.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6700"/>
            <a:ext cx="10018713" cy="1752599"/>
          </a:xfrm>
        </p:spPr>
        <p:txBody>
          <a:bodyPr/>
          <a:lstStyle/>
          <a:p>
            <a:r>
              <a:rPr lang="en-US" b="1" dirty="0">
                <a:latin typeface="Times New Roman" pitchFamily="18" charset="0"/>
                <a:cs typeface="Times New Roman" pitchFamily="18" charset="0"/>
              </a:rPr>
              <a:t>RESPIRATORY RATE</a:t>
            </a:r>
          </a:p>
        </p:txBody>
      </p:sp>
      <p:sp>
        <p:nvSpPr>
          <p:cNvPr id="4" name="Content Placeholder 3"/>
          <p:cNvSpPr>
            <a:spLocks noGrp="1"/>
          </p:cNvSpPr>
          <p:nvPr>
            <p:ph sz="half" idx="2"/>
          </p:nvPr>
        </p:nvSpPr>
        <p:spPr>
          <a:xfrm>
            <a:off x="2208210" y="2006600"/>
            <a:ext cx="8739190" cy="4114799"/>
          </a:xfrm>
        </p:spPr>
        <p:txBody>
          <a:bodyPr>
            <a:normAutofit lnSpcReduction="10000"/>
          </a:bodyPr>
          <a:lstStyle/>
          <a:p>
            <a:pPr algn="just">
              <a:buFont typeface="Wingdings" pitchFamily="2" charset="2"/>
              <a:buChar char="Ø"/>
            </a:pPr>
            <a:r>
              <a:rPr lang="en-US" sz="2400" dirty="0">
                <a:latin typeface="Times New Roman" pitchFamily="18" charset="0"/>
                <a:cs typeface="Times New Roman" pitchFamily="18" charset="0"/>
              </a:rPr>
              <a:t>The average adult’s respiration rate to heart rate is approximately 1:4, which means that for each breath, the heart beats 4 times.</a:t>
            </a:r>
          </a:p>
          <a:p>
            <a:pPr algn="just">
              <a:buFont typeface="Wingdings" pitchFamily="2" charset="2"/>
              <a:buChar char="Ø"/>
            </a:pPr>
            <a:r>
              <a:rPr lang="en-US" sz="2400" dirty="0">
                <a:latin typeface="Times New Roman" pitchFamily="18" charset="0"/>
                <a:cs typeface="Times New Roman" pitchFamily="18" charset="0"/>
              </a:rPr>
              <a:t>Normal respiration rates for an adult person at rest range from 12 to 16 breaths per minute.</a:t>
            </a:r>
          </a:p>
          <a:p>
            <a:pPr algn="just">
              <a:buFont typeface="Wingdings" pitchFamily="2" charset="2"/>
              <a:buChar char="Ø"/>
            </a:pPr>
            <a:r>
              <a:rPr lang="en-US" sz="2400" dirty="0">
                <a:latin typeface="Times New Roman" pitchFamily="18" charset="0"/>
                <a:cs typeface="Times New Roman" pitchFamily="18" charset="0"/>
              </a:rPr>
              <a:t>Your respiratory rate is also known as your breathing rate. This is the number of breaths you take per minute. </a:t>
            </a:r>
          </a:p>
          <a:p>
            <a:pPr algn="just">
              <a:buFont typeface="Wingdings" pitchFamily="2" charset="2"/>
              <a:buChar char="Ø"/>
            </a:pPr>
            <a:r>
              <a:rPr lang="en-US" sz="2400" dirty="0">
                <a:latin typeface="Times New Roman" pitchFamily="18" charset="0"/>
                <a:cs typeface="Times New Roman" pitchFamily="18" charset="0"/>
              </a:rPr>
              <a:t>There is a direct positive relationship between respiration rate (number of breaths) and heart rate. The more the heart beats, the more breathing occurs. As the heart beats faster, it uses more energy and sends more oxygen to the body.</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3300" y="3949700"/>
            <a:ext cx="2387600" cy="124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ARDUINO</a:t>
            </a:r>
          </a:p>
          <a:p>
            <a:pPr algn="ctr"/>
            <a:r>
              <a:rPr lang="en-US" sz="2800" dirty="0">
                <a:latin typeface="Times New Roman" pitchFamily="18" charset="0"/>
                <a:cs typeface="Times New Roman" pitchFamily="18" charset="0"/>
              </a:rPr>
              <a:t>UNO</a:t>
            </a:r>
          </a:p>
        </p:txBody>
      </p:sp>
      <p:sp>
        <p:nvSpPr>
          <p:cNvPr id="5" name="Rectangle 4"/>
          <p:cNvSpPr/>
          <p:nvPr/>
        </p:nvSpPr>
        <p:spPr>
          <a:xfrm>
            <a:off x="6324600" y="558800"/>
            <a:ext cx="17907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POWER</a:t>
            </a:r>
          </a:p>
          <a:p>
            <a:pPr algn="ctr"/>
            <a:r>
              <a:rPr lang="en-US" sz="2800" dirty="0">
                <a:latin typeface="Times New Roman" pitchFamily="18" charset="0"/>
                <a:cs typeface="Times New Roman" pitchFamily="18" charset="0"/>
              </a:rPr>
              <a:t>SUPPLY</a:t>
            </a:r>
          </a:p>
        </p:txBody>
      </p:sp>
      <p:sp>
        <p:nvSpPr>
          <p:cNvPr id="6" name="Rectangle 5"/>
          <p:cNvSpPr/>
          <p:nvPr/>
        </p:nvSpPr>
        <p:spPr>
          <a:xfrm>
            <a:off x="1358900" y="2641600"/>
            <a:ext cx="2501900" cy="116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HEART BEAT </a:t>
            </a:r>
          </a:p>
          <a:p>
            <a:pPr algn="ctr"/>
            <a:r>
              <a:rPr lang="en-US" sz="2800" dirty="0">
                <a:latin typeface="Times New Roman" pitchFamily="18" charset="0"/>
                <a:cs typeface="Times New Roman" pitchFamily="18" charset="0"/>
              </a:rPr>
              <a:t>SENSOR</a:t>
            </a:r>
          </a:p>
        </p:txBody>
      </p:sp>
      <p:cxnSp>
        <p:nvCxnSpPr>
          <p:cNvPr id="14" name="Straight Arrow Connector 13"/>
          <p:cNvCxnSpPr>
            <a:stCxn id="5" idx="2"/>
            <a:endCxn id="4" idx="0"/>
          </p:cNvCxnSpPr>
          <p:nvPr/>
        </p:nvCxnSpPr>
        <p:spPr>
          <a:xfrm rot="16200000" flipH="1">
            <a:off x="6010275" y="2682875"/>
            <a:ext cx="2476500" cy="5715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2616200" y="4724400"/>
            <a:ext cx="3505200" cy="50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rot="16200000" flipH="1">
            <a:off x="2136775" y="4283075"/>
            <a:ext cx="965200"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537700" y="3835400"/>
            <a:ext cx="2311400" cy="138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BLUETOOTH MODULE</a:t>
            </a:r>
          </a:p>
        </p:txBody>
      </p:sp>
      <p:cxnSp>
        <p:nvCxnSpPr>
          <p:cNvPr id="22" name="Straight Arrow Connector 21"/>
          <p:cNvCxnSpPr>
            <a:stCxn id="4" idx="3"/>
            <a:endCxn id="20" idx="1"/>
          </p:cNvCxnSpPr>
          <p:nvPr/>
        </p:nvCxnSpPr>
        <p:spPr>
          <a:xfrm flipV="1">
            <a:off x="8470900" y="4527550"/>
            <a:ext cx="1066800"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12300" y="3949700"/>
            <a:ext cx="2514600" cy="954107"/>
          </a:xfrm>
          <a:prstGeom prst="rect">
            <a:avLst/>
          </a:prstGeom>
          <a:noFill/>
        </p:spPr>
        <p:txBody>
          <a:bodyPr wrap="square" rtlCol="0">
            <a:spAutoFit/>
          </a:bodyPr>
          <a:lstStyle/>
          <a:p>
            <a:r>
              <a:rPr lang="en-US" sz="2800" dirty="0">
                <a:latin typeface="Times New Roman" pitchFamily="18" charset="0"/>
                <a:cs typeface="Times New Roman" pitchFamily="18" charset="0"/>
              </a:rPr>
              <a:t>BLUETOOTH</a:t>
            </a:r>
          </a:p>
          <a:p>
            <a:r>
              <a:rPr lang="en-US" sz="2800" dirty="0">
                <a:latin typeface="Times New Roman" pitchFamily="18" charset="0"/>
                <a:cs typeface="Times New Roman" pitchFamily="18" charset="0"/>
              </a:rPr>
              <a:t>     MODULE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301" y="758371"/>
            <a:ext cx="7577910" cy="1123406"/>
          </a:xfrm>
        </p:spPr>
        <p:txBody>
          <a:bodyPr>
            <a:normAutofit/>
          </a:bodyPr>
          <a:lstStyle/>
          <a:p>
            <a:r>
              <a:rPr lang="en-US" b="1" dirty="0">
                <a:latin typeface="Times New Roman" pitchFamily="18" charset="0"/>
                <a:cs typeface="Times New Roman" pitchFamily="18" charset="0"/>
              </a:rPr>
              <a:t>COMPONENTS  REQUIERED</a:t>
            </a:r>
          </a:p>
        </p:txBody>
      </p:sp>
      <p:sp>
        <p:nvSpPr>
          <p:cNvPr id="5" name="Content Placeholder 4"/>
          <p:cNvSpPr>
            <a:spLocks noGrp="1"/>
          </p:cNvSpPr>
          <p:nvPr>
            <p:ph sz="half" idx="2"/>
          </p:nvPr>
        </p:nvSpPr>
        <p:spPr>
          <a:xfrm>
            <a:off x="2779711" y="2451101"/>
            <a:ext cx="4433890" cy="2603500"/>
          </a:xfrm>
        </p:spPr>
        <p:txBody>
          <a:bodyPr>
            <a:normAutofit fontScale="92500" lnSpcReduction="10000"/>
          </a:bodyPr>
          <a:lstStyle/>
          <a:p>
            <a:r>
              <a:rPr lang="en-US" sz="3600" dirty="0">
                <a:latin typeface="Times New Roman" pitchFamily="18" charset="0"/>
                <a:cs typeface="Times New Roman" pitchFamily="18" charset="0"/>
              </a:rPr>
              <a:t>Arduino UNO Board</a:t>
            </a:r>
          </a:p>
          <a:p>
            <a:r>
              <a:rPr lang="en-US" sz="3600" dirty="0">
                <a:latin typeface="Times New Roman" pitchFamily="18" charset="0"/>
                <a:cs typeface="Times New Roman" pitchFamily="18" charset="0"/>
              </a:rPr>
              <a:t>Pulse Sensor</a:t>
            </a:r>
          </a:p>
          <a:p>
            <a:r>
              <a:rPr lang="en-US" sz="3600" dirty="0">
                <a:latin typeface="Times New Roman" pitchFamily="18" charset="0"/>
                <a:cs typeface="Times New Roman" pitchFamily="18" charset="0"/>
              </a:rPr>
              <a:t>Jumper Wire</a:t>
            </a:r>
          </a:p>
          <a:p>
            <a:r>
              <a:rPr lang="en-US" sz="3600" dirty="0">
                <a:latin typeface="Times New Roman" pitchFamily="18" charset="0"/>
                <a:cs typeface="Times New Roman" pitchFamily="18" charset="0"/>
              </a:rPr>
              <a:t>Bluetooth Module </a:t>
            </a:r>
          </a:p>
          <a:p>
            <a:endParaRPr lang="en-US" dirty="0"/>
          </a:p>
        </p:txBody>
      </p:sp>
      <p:pic>
        <p:nvPicPr>
          <p:cNvPr id="4" name="Picture 3" descr="rathi.png"/>
          <p:cNvPicPr>
            <a:picLocks noChangeAspect="1"/>
          </p:cNvPicPr>
          <p:nvPr/>
        </p:nvPicPr>
        <p:blipFill>
          <a:blip r:embed="rId2"/>
          <a:stretch>
            <a:fillRect/>
          </a:stretch>
        </p:blipFill>
        <p:spPr>
          <a:xfrm>
            <a:off x="7421607" y="2159006"/>
            <a:ext cx="4008393" cy="3492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790700" y="1905000"/>
            <a:ext cx="9690100" cy="34798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A pulse wave is the change in the volume of a blood vessel that occurs when the heart pumps blood, and a detector that monitors this volume change is called a pulse sensor.</a:t>
            </a:r>
          </a:p>
          <a:p>
            <a:pPr>
              <a:buFont typeface="Wingdings" pitchFamily="2" charset="2"/>
              <a:buChar char="Ø"/>
            </a:pPr>
            <a:r>
              <a:rPr lang="en-US" sz="2400" dirty="0">
                <a:latin typeface="Times New Roman" pitchFamily="18" charset="0"/>
                <a:cs typeface="Times New Roman" pitchFamily="18" charset="0"/>
              </a:rPr>
              <a:t>The heart normally beats 60 to 70 times per minute, while the breathing rate is about one-fifth of that.</a:t>
            </a:r>
          </a:p>
          <a:p>
            <a:pPr>
              <a:buFont typeface="Wingdings" pitchFamily="2" charset="2"/>
              <a:buChar char="Ø"/>
            </a:pPr>
            <a:r>
              <a:rPr lang="en-US" sz="2400" dirty="0">
                <a:latin typeface="Times New Roman" pitchFamily="18" charset="0"/>
                <a:cs typeface="Times New Roman" pitchFamily="18" charset="0"/>
              </a:rPr>
              <a:t> The range of output from the Pulse Sensor running at 3.3V is only 0 to 675.</a:t>
            </a:r>
          </a:p>
        </p:txBody>
      </p:sp>
      <p:sp>
        <p:nvSpPr>
          <p:cNvPr id="7" name="Title 6"/>
          <p:cNvSpPr>
            <a:spLocks noGrp="1"/>
          </p:cNvSpPr>
          <p:nvPr>
            <p:ph type="title"/>
          </p:nvPr>
        </p:nvSpPr>
        <p:spPr>
          <a:xfrm>
            <a:off x="1382711" y="152400"/>
            <a:ext cx="10018713" cy="1752599"/>
          </a:xfrm>
        </p:spPr>
        <p:txBody>
          <a:bodyPr/>
          <a:lstStyle/>
          <a:p>
            <a:r>
              <a:rPr lang="en-US" b="1" dirty="0">
                <a:latin typeface="Times New Roman" pitchFamily="18" charset="0"/>
                <a:cs typeface="Times New Roman" pitchFamily="18" charset="0"/>
              </a:rPr>
              <a:t>PULSE SENSOR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 photo.jpg"/>
          <p:cNvPicPr>
            <a:picLocks noGrp="1" noChangeAspect="1"/>
          </p:cNvPicPr>
          <p:nvPr>
            <p:ph sz="half" idx="2"/>
          </p:nvPr>
        </p:nvPicPr>
        <p:blipFill>
          <a:blip r:embed="rId2"/>
          <a:stretch>
            <a:fillRect/>
          </a:stretch>
        </p:blipFill>
        <p:spPr>
          <a:xfrm>
            <a:off x="2428501" y="571499"/>
            <a:ext cx="7706099" cy="567690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301"/>
            <a:ext cx="10018713" cy="1041400"/>
          </a:xfrm>
        </p:spPr>
        <p:txBody>
          <a:bodyPr/>
          <a:lstStyle/>
          <a:p>
            <a:r>
              <a:rPr lang="en-US" b="1" dirty="0">
                <a:latin typeface="Times New Roman" pitchFamily="18" charset="0"/>
                <a:cs typeface="Times New Roman" pitchFamily="18" charset="0"/>
              </a:rPr>
              <a:t>WORKING PRINCIPLE</a:t>
            </a:r>
          </a:p>
        </p:txBody>
      </p:sp>
      <p:sp>
        <p:nvSpPr>
          <p:cNvPr id="4" name="Content Placeholder 3"/>
          <p:cNvSpPr>
            <a:spLocks noGrp="1"/>
          </p:cNvSpPr>
          <p:nvPr>
            <p:ph sz="half" idx="2"/>
          </p:nvPr>
        </p:nvSpPr>
        <p:spPr>
          <a:xfrm>
            <a:off x="1484310" y="1181100"/>
            <a:ext cx="10402889" cy="5346700"/>
          </a:xfrm>
        </p:spPr>
        <p:txBody>
          <a:bodyPr>
            <a:normAutofit/>
          </a:bodyPr>
          <a:lstStyle/>
          <a:p>
            <a:pPr algn="just">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   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1707</TotalTime>
  <Words>696</Words>
  <Application>Microsoft Office PowerPoint</Application>
  <PresentationFormat>Widescreen</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DETECTION  OF  BREATH  COUNT  USING  BIOSENSOR</vt:lpstr>
      <vt:lpstr>INTRODUCTION</vt:lpstr>
      <vt:lpstr>OBJECTIVE</vt:lpstr>
      <vt:lpstr>RESPIRATORY RATE</vt:lpstr>
      <vt:lpstr>PowerPoint Presentation</vt:lpstr>
      <vt:lpstr>COMPONENTS  REQUIERED</vt:lpstr>
      <vt:lpstr>PULSE SENSOR</vt:lpstr>
      <vt:lpstr>PowerPoint Presentation</vt:lpstr>
      <vt:lpstr>WORKING PRINCIPLE</vt:lpstr>
      <vt:lpstr>APPLICATIONS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rathipriyat0@gmail.com</cp:lastModifiedBy>
  <cp:revision>44</cp:revision>
  <dcterms:created xsi:type="dcterms:W3CDTF">2022-09-05T12:44:06Z</dcterms:created>
  <dcterms:modified xsi:type="dcterms:W3CDTF">2024-03-04T12:49:15Z</dcterms:modified>
</cp:coreProperties>
</file>