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73" r:id="rId5"/>
    <p:sldId id="265" r:id="rId6"/>
    <p:sldId id="275" r:id="rId7"/>
    <p:sldId id="282" r:id="rId8"/>
    <p:sldId id="283" r:id="rId9"/>
    <p:sldId id="284" r:id="rId10"/>
    <p:sldId id="276" r:id="rId11"/>
    <p:sldId id="281" r:id="rId12"/>
    <p:sldId id="277"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CADD68-D2B2-AE18-1DC3-ADAACCAD88C2}"/>
              </a:ext>
            </a:extLst>
          </p:cNvPr>
          <p:cNvPicPr>
            <a:picLocks noChangeAspect="1"/>
          </p:cNvPicPr>
          <p:nvPr/>
        </p:nvPicPr>
        <p:blipFill>
          <a:blip r:embed="rId2"/>
          <a:stretch>
            <a:fillRect/>
          </a:stretch>
        </p:blipFill>
        <p:spPr>
          <a:xfrm>
            <a:off x="3972560" y="210446"/>
            <a:ext cx="5019039" cy="1548179"/>
          </a:xfrm>
          <a:prstGeom prst="rect">
            <a:avLst/>
          </a:prstGeom>
        </p:spPr>
      </p:pic>
      <p:sp>
        <p:nvSpPr>
          <p:cNvPr id="5" name="Title 4">
            <a:extLst>
              <a:ext uri="{FF2B5EF4-FFF2-40B4-BE49-F238E27FC236}">
                <a16:creationId xmlns:a16="http://schemas.microsoft.com/office/drawing/2014/main" id="{B2CD46C5-3D3F-E685-5B9A-EFDC4C32D461}"/>
              </a:ext>
            </a:extLst>
          </p:cNvPr>
          <p:cNvSpPr>
            <a:spLocks noGrp="1"/>
          </p:cNvSpPr>
          <p:nvPr>
            <p:ph type="title"/>
          </p:nvPr>
        </p:nvSpPr>
        <p:spPr>
          <a:xfrm>
            <a:off x="869719" y="2391138"/>
            <a:ext cx="11047961" cy="986431"/>
          </a:xfrm>
        </p:spPr>
        <p:txBody>
          <a:bodyPr>
            <a:noAutofit/>
          </a:bodyPr>
          <a:lstStyle/>
          <a:p>
            <a:r>
              <a:rPr lang="en-US" sz="2400" b="1" dirty="0">
                <a:latin typeface="Arial" panose="020B0604020202020204" pitchFamily="34" charset="0"/>
                <a:cs typeface="Arial" panose="020B0604020202020204" pitchFamily="34" charset="0"/>
              </a:rPr>
              <a:t>SMART  BLINDSTICK  USING  ARTIFICIAL  INTELLIGENCE</a:t>
            </a:r>
            <a:endParaRPr lang="en-IN" sz="2400" b="1" dirty="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082FF01-DE24-4ACD-7619-D1F2C9AAA06C}"/>
              </a:ext>
            </a:extLst>
          </p:cNvPr>
          <p:cNvSpPr>
            <a:spLocks noGrp="1"/>
          </p:cNvSpPr>
          <p:nvPr>
            <p:ph type="body" idx="1"/>
          </p:nvPr>
        </p:nvSpPr>
        <p:spPr>
          <a:xfrm>
            <a:off x="2802929" y="3213603"/>
            <a:ext cx="8256098" cy="528544"/>
          </a:xfrm>
        </p:spPr>
        <p:txBody>
          <a:bodyPr>
            <a:normAutofit fontScale="25000" lnSpcReduction="20000"/>
          </a:bodyPr>
          <a:lstStyle/>
          <a:p>
            <a:pPr marL="0" indent="0">
              <a:buNone/>
            </a:pPr>
            <a:r>
              <a:rPr lang="en-US" sz="2400" dirty="0">
                <a:solidFill>
                  <a:srgbClr val="FF0000"/>
                </a:solidFill>
              </a:rPr>
              <a:t>  </a:t>
            </a:r>
            <a:endParaRPr lang="en-US" sz="5000" dirty="0">
              <a:solidFill>
                <a:srgbClr val="FF0000"/>
              </a:solidFill>
            </a:endParaRPr>
          </a:p>
          <a:p>
            <a:pPr marL="0" indent="0">
              <a:buNone/>
            </a:pPr>
            <a:endParaRPr lang="en-US" sz="5000" dirty="0">
              <a:solidFill>
                <a:srgbClr val="FF0000"/>
              </a:solidFill>
            </a:endParaRPr>
          </a:p>
          <a:p>
            <a:pPr marL="0" indent="0">
              <a:buNone/>
            </a:pPr>
            <a:r>
              <a:rPr lang="en-US" sz="9600" dirty="0">
                <a:solidFill>
                  <a:srgbClr val="FF0000"/>
                </a:solidFill>
                <a:latin typeface="Arial" panose="020B0604020202020204" pitchFamily="34" charset="0"/>
                <a:cs typeface="Arial" panose="020B0604020202020204" pitchFamily="34" charset="0"/>
              </a:rPr>
              <a:t>                       </a:t>
            </a:r>
          </a:p>
          <a:p>
            <a:pPr marL="0" indent="0">
              <a:buNone/>
            </a:pPr>
            <a:endParaRPr lang="en-IN" sz="9600" dirty="0">
              <a:solidFill>
                <a:srgbClr val="FF0000"/>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C82BEBC9-3329-3703-81FF-B336CF39F005}"/>
              </a:ext>
            </a:extLst>
          </p:cNvPr>
          <p:cNvSpPr>
            <a:spLocks noGrp="1"/>
          </p:cNvSpPr>
          <p:nvPr>
            <p:ph sz="half" idx="2"/>
          </p:nvPr>
        </p:nvSpPr>
        <p:spPr>
          <a:xfrm>
            <a:off x="1864360" y="4342781"/>
            <a:ext cx="4216400" cy="1875139"/>
          </a:xfrm>
        </p:spPr>
        <p:txBody>
          <a:bodyPr>
            <a:noAutofit/>
          </a:bodyPr>
          <a:lstStyle/>
          <a:p>
            <a:pPr marL="0" indent="0">
              <a:buNone/>
            </a:pPr>
            <a:r>
              <a:rPr lang="en-US" sz="2400" dirty="0"/>
              <a:t>GUIDED BY :</a:t>
            </a:r>
          </a:p>
          <a:p>
            <a:pPr marL="0" indent="0">
              <a:buNone/>
            </a:pPr>
            <a:r>
              <a:rPr lang="en-US" sz="2400" b="1" dirty="0"/>
              <a:t>     </a:t>
            </a:r>
            <a:r>
              <a:rPr lang="en-US" sz="2400" dirty="0"/>
              <a:t>  </a:t>
            </a:r>
            <a:r>
              <a:rPr lang="en-US" sz="2400" dirty="0" err="1"/>
              <a:t>Mrs.M.SENTAMILSELVI</a:t>
            </a:r>
            <a:endParaRPr lang="en-US" sz="2400" dirty="0"/>
          </a:p>
          <a:p>
            <a:pPr marL="0" indent="0">
              <a:buNone/>
            </a:pPr>
            <a:r>
              <a:rPr lang="en-US" sz="2400" dirty="0"/>
              <a:t>                 </a:t>
            </a:r>
          </a:p>
          <a:p>
            <a:pPr marL="0" indent="0">
              <a:buNone/>
            </a:pPr>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39098AA0-1164-E749-B682-E7FC986323D2}"/>
              </a:ext>
            </a:extLst>
          </p:cNvPr>
          <p:cNvSpPr>
            <a:spLocks noGrp="1"/>
          </p:cNvSpPr>
          <p:nvPr>
            <p:ph type="body" sz="quarter" idx="3"/>
          </p:nvPr>
        </p:nvSpPr>
        <p:spPr>
          <a:xfrm>
            <a:off x="6680330" y="4205344"/>
            <a:ext cx="4622537" cy="576262"/>
          </a:xfrm>
        </p:spPr>
        <p:txBody>
          <a:bodyPr/>
          <a:lstStyle/>
          <a:p>
            <a:r>
              <a:rPr lang="en-US" sz="2400" dirty="0">
                <a:solidFill>
                  <a:schemeClr val="tx1"/>
                </a:solidFill>
              </a:rPr>
              <a:t>TEAM  MEMBER:</a:t>
            </a:r>
          </a:p>
        </p:txBody>
      </p:sp>
      <p:sp>
        <p:nvSpPr>
          <p:cNvPr id="9" name="Content Placeholder 8">
            <a:extLst>
              <a:ext uri="{FF2B5EF4-FFF2-40B4-BE49-F238E27FC236}">
                <a16:creationId xmlns:a16="http://schemas.microsoft.com/office/drawing/2014/main" id="{9278BDE5-36D4-6091-B642-EED6F657C833}"/>
              </a:ext>
            </a:extLst>
          </p:cNvPr>
          <p:cNvSpPr>
            <a:spLocks noGrp="1"/>
          </p:cNvSpPr>
          <p:nvPr>
            <p:ph sz="quarter" idx="4"/>
          </p:nvPr>
        </p:nvSpPr>
        <p:spPr>
          <a:xfrm>
            <a:off x="7605189" y="4487776"/>
            <a:ext cx="4895056" cy="2740342"/>
          </a:xfrm>
        </p:spPr>
        <p:txBody>
          <a:bodyPr>
            <a:normAutofit/>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T.RATHIPRIYA             (927621BEC162)</a:t>
            </a:r>
          </a:p>
        </p:txBody>
      </p:sp>
      <p:pic>
        <p:nvPicPr>
          <p:cNvPr id="10" name="Picture 9">
            <a:extLst>
              <a:ext uri="{FF2B5EF4-FFF2-40B4-BE49-F238E27FC236}">
                <a16:creationId xmlns:a16="http://schemas.microsoft.com/office/drawing/2014/main" id="{7FD8FBB2-5B29-422B-B8DF-81CD6BD3730C}"/>
              </a:ext>
            </a:extLst>
          </p:cNvPr>
          <p:cNvPicPr>
            <a:picLocks noChangeAspect="1"/>
          </p:cNvPicPr>
          <p:nvPr/>
        </p:nvPicPr>
        <p:blipFill rotWithShape="1">
          <a:blip r:embed="rId3"/>
          <a:srcRect/>
          <a:stretch/>
        </p:blipFill>
        <p:spPr>
          <a:xfrm>
            <a:off x="9350645" y="59739"/>
            <a:ext cx="2394315" cy="1809702"/>
          </a:xfrm>
          <a:prstGeom prst="rect">
            <a:avLst/>
          </a:prstGeom>
        </p:spPr>
      </p:pic>
      <p:pic>
        <p:nvPicPr>
          <p:cNvPr id="2" name="Picture 1">
            <a:extLst>
              <a:ext uri="{FF2B5EF4-FFF2-40B4-BE49-F238E27FC236}">
                <a16:creationId xmlns:a16="http://schemas.microsoft.com/office/drawing/2014/main" id="{3F8D7BE2-64CE-190E-6138-13F887FDFE26}"/>
              </a:ext>
            </a:extLst>
          </p:cNvPr>
          <p:cNvPicPr>
            <a:picLocks noChangeAspect="1"/>
          </p:cNvPicPr>
          <p:nvPr/>
        </p:nvPicPr>
        <p:blipFill rotWithShape="1">
          <a:blip r:embed="rId4"/>
          <a:srcRect l="11283" r="15852"/>
          <a:stretch/>
        </p:blipFill>
        <p:spPr>
          <a:xfrm>
            <a:off x="1684065" y="210446"/>
            <a:ext cx="1929449" cy="1548179"/>
          </a:xfrm>
          <a:prstGeom prst="rect">
            <a:avLst/>
          </a:prstGeom>
        </p:spPr>
      </p:pic>
    </p:spTree>
    <p:extLst>
      <p:ext uri="{BB962C8B-B14F-4D97-AF65-F5344CB8AC3E}">
        <p14:creationId xmlns:p14="http://schemas.microsoft.com/office/powerpoint/2010/main" val="164608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E528-F27F-E8FD-4A90-205AA4AFA686}"/>
              </a:ext>
            </a:extLst>
          </p:cNvPr>
          <p:cNvSpPr>
            <a:spLocks noGrp="1"/>
          </p:cNvSpPr>
          <p:nvPr>
            <p:ph type="title"/>
          </p:nvPr>
        </p:nvSpPr>
        <p:spPr>
          <a:xfrm>
            <a:off x="1257160" y="0"/>
            <a:ext cx="10018713" cy="1290320"/>
          </a:xfrm>
        </p:spPr>
        <p:txBody>
          <a:bodyPr>
            <a:normAutofit/>
          </a:bodyPr>
          <a:lstStyle/>
          <a:p>
            <a:r>
              <a:rPr lang="en-US" sz="3600" dirty="0">
                <a:latin typeface="Times New Roman" panose="02020603050405020304" pitchFamily="18" charset="0"/>
                <a:cs typeface="Times New Roman" panose="02020603050405020304" pitchFamily="18" charset="0"/>
              </a:rPr>
              <a:t>APPLICATIONS</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17D6363-AA08-83E8-27A1-070CE1E042DE}"/>
              </a:ext>
            </a:extLst>
          </p:cNvPr>
          <p:cNvSpPr>
            <a:spLocks noGrp="1"/>
          </p:cNvSpPr>
          <p:nvPr>
            <p:ph idx="1"/>
          </p:nvPr>
        </p:nvSpPr>
        <p:spPr>
          <a:xfrm>
            <a:off x="1871116" y="1370150"/>
            <a:ext cx="10018713" cy="5079999"/>
          </a:xfrm>
        </p:spPr>
        <p:txBody>
          <a:bodyPr>
            <a:normAutofit/>
          </a:bodyPr>
          <a:lstStyle/>
          <a:p>
            <a:pPr algn="just">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Obstacle Detection:</a:t>
            </a:r>
            <a:r>
              <a:rPr lang="en-US" b="0" i="0" dirty="0">
                <a:solidFill>
                  <a:srgbClr val="374151"/>
                </a:solidFill>
                <a:effectLst/>
                <a:latin typeface="Times New Roman" panose="02020603050405020304" pitchFamily="18" charset="0"/>
                <a:cs typeface="Times New Roman" panose="02020603050405020304" pitchFamily="18" charset="0"/>
              </a:rPr>
              <a:t> AI-powered sensors identify obstacles and provide real-time alerts to enhance user safety.</a:t>
            </a:r>
          </a:p>
          <a:p>
            <a:pPr algn="just">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Object Recognition:</a:t>
            </a:r>
            <a:r>
              <a:rPr lang="en-US" b="0" i="0" dirty="0">
                <a:solidFill>
                  <a:srgbClr val="374151"/>
                </a:solidFill>
                <a:effectLst/>
                <a:latin typeface="Times New Roman" panose="02020603050405020304" pitchFamily="18" charset="0"/>
                <a:cs typeface="Times New Roman" panose="02020603050405020304" pitchFamily="18" charset="0"/>
              </a:rPr>
              <a:t> Utilizing computer vision, the device recognizes and describes surrounding objects and landmarks.</a:t>
            </a:r>
          </a:p>
          <a:p>
            <a:pPr algn="just">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Navigation Assistance:</a:t>
            </a:r>
            <a:r>
              <a:rPr lang="en-US" b="0" i="0" dirty="0">
                <a:solidFill>
                  <a:srgbClr val="374151"/>
                </a:solidFill>
                <a:effectLst/>
                <a:latin typeface="Times New Roman" panose="02020603050405020304" pitchFamily="18" charset="0"/>
                <a:cs typeface="Times New Roman" panose="02020603050405020304" pitchFamily="18" charset="0"/>
              </a:rPr>
              <a:t> AI algorithms offer route planning, optimizing paths based on real-time data for efficient travel.</a:t>
            </a:r>
          </a:p>
          <a:p>
            <a:pPr algn="just">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Voice Interaction:</a:t>
            </a:r>
            <a:r>
              <a:rPr lang="en-US" b="0" i="0" dirty="0">
                <a:solidFill>
                  <a:srgbClr val="374151"/>
                </a:solidFill>
                <a:effectLst/>
                <a:latin typeface="Times New Roman" panose="02020603050405020304" pitchFamily="18" charset="0"/>
                <a:cs typeface="Times New Roman" panose="02020603050405020304" pitchFamily="18" charset="0"/>
              </a:rPr>
              <a:t> A voice-controlled virtual assistant provides hands-free information, aiding users in daily tasks and interactions.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51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0709-4781-56A0-8583-A9327DFB72D0}"/>
              </a:ext>
            </a:extLst>
          </p:cNvPr>
          <p:cNvSpPr>
            <a:spLocks noGrp="1"/>
          </p:cNvSpPr>
          <p:nvPr>
            <p:ph type="title"/>
          </p:nvPr>
        </p:nvSpPr>
        <p:spPr>
          <a:xfrm>
            <a:off x="1086643" y="87086"/>
            <a:ext cx="10018713" cy="97971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B93D42-13B1-A87E-DBDB-C3B59FA8478C}"/>
              </a:ext>
            </a:extLst>
          </p:cNvPr>
          <p:cNvSpPr>
            <a:spLocks noGrp="1"/>
          </p:cNvSpPr>
          <p:nvPr>
            <p:ph idx="1"/>
          </p:nvPr>
        </p:nvSpPr>
        <p:spPr>
          <a:xfrm>
            <a:off x="1876195" y="1328057"/>
            <a:ext cx="10018713" cy="5083629"/>
          </a:xfrm>
        </p:spPr>
        <p:txBody>
          <a:bodyPr>
            <a:normAutofit lnSpcReduction="1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project proposed the design and architecture of a new concept of smart electronic guiding stick for blind people. The advantage of the system lies in the fact that it can prove to be very low cost solution to millions of blind person worldwide.</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can be further improved to have more decision taking capabilities by employing varies types of sensors and thus could be used for different applications.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aims to solve the problems faced by the blind people in their </a:t>
            </a:r>
            <a:r>
              <a:rPr lang="en-US" dirty="0" err="1">
                <a:latin typeface="Times New Roman" panose="02020603050405020304" pitchFamily="18" charset="0"/>
                <a:cs typeface="Times New Roman" panose="02020603050405020304" pitchFamily="18" charset="0"/>
              </a:rPr>
              <a:t>dailylife</a:t>
            </a:r>
            <a:r>
              <a:rPr lang="en-US" dirty="0">
                <a:latin typeface="Times New Roman" panose="02020603050405020304" pitchFamily="18" charset="0"/>
                <a:cs typeface="Times New Roman" panose="02020603050405020304" pitchFamily="18" charset="0"/>
              </a:rPr>
              <a:t> .The system also takes measures to ensure their safety.</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7054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C9D9-3885-2398-5AE7-3A9EA9EE4ED4}"/>
              </a:ext>
            </a:extLst>
          </p:cNvPr>
          <p:cNvSpPr>
            <a:spLocks noGrp="1"/>
          </p:cNvSpPr>
          <p:nvPr>
            <p:ph type="title"/>
          </p:nvPr>
        </p:nvSpPr>
        <p:spPr>
          <a:xfrm>
            <a:off x="1291271" y="198120"/>
            <a:ext cx="10018713" cy="868680"/>
          </a:xfrm>
        </p:spPr>
        <p:txBody>
          <a:bodyPr>
            <a:normAutofit/>
          </a:bodyPr>
          <a:lstStyle/>
          <a:p>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E78E2B-15D9-9950-D411-18371843C516}"/>
              </a:ext>
            </a:extLst>
          </p:cNvPr>
          <p:cNvSpPr>
            <a:spLocks noGrp="1"/>
          </p:cNvSpPr>
          <p:nvPr>
            <p:ph idx="1"/>
          </p:nvPr>
        </p:nvSpPr>
        <p:spPr>
          <a:xfrm>
            <a:off x="1665739" y="986972"/>
            <a:ext cx="10018713" cy="5466080"/>
          </a:xfrm>
        </p:spPr>
        <p:txBody>
          <a:bodyPr>
            <a:normAutofit/>
          </a:bodyPr>
          <a:lstStyle/>
          <a:p>
            <a:pPr marL="0" indent="0" algn="just">
              <a:lnSpc>
                <a:spcPct val="110000"/>
              </a:lnSpc>
              <a:buNone/>
            </a:pPr>
            <a:r>
              <a:rPr lang="en-IN" dirty="0">
                <a:latin typeface="Times New Roman" panose="02020603050405020304" pitchFamily="18" charset="0"/>
                <a:cs typeface="Times New Roman" panose="02020603050405020304" pitchFamily="18" charset="0"/>
              </a:rPr>
              <a:t>1. IMTC - International Instrumentation and Measurement Technology Conference, Proceedings. 1255-1258. 10.1109/I2MTC.2012.6229180.</a:t>
            </a:r>
          </a:p>
          <a:p>
            <a:pPr marL="0" indent="0" algn="just">
              <a:lnSpc>
                <a:spcPct val="110000"/>
              </a:lnSpc>
              <a:buNone/>
            </a:pPr>
            <a:r>
              <a:rPr lang="en-IN" dirty="0">
                <a:latin typeface="Times New Roman" panose="02020603050405020304" pitchFamily="18" charset="0"/>
                <a:cs typeface="Times New Roman" panose="02020603050405020304" pitchFamily="18" charset="0"/>
              </a:rPr>
              <a:t> 2. Nada, Ayat &amp; </a:t>
            </a:r>
            <a:r>
              <a:rPr lang="en-IN" dirty="0" err="1">
                <a:latin typeface="Times New Roman" panose="02020603050405020304" pitchFamily="18" charset="0"/>
                <a:cs typeface="Times New Roman" panose="02020603050405020304" pitchFamily="18" charset="0"/>
              </a:rPr>
              <a:t>Mashali</a:t>
            </a:r>
            <a:r>
              <a:rPr lang="en-IN" dirty="0">
                <a:latin typeface="Times New Roman" panose="02020603050405020304" pitchFamily="18" charset="0"/>
                <a:cs typeface="Times New Roman" panose="02020603050405020304" pitchFamily="18" charset="0"/>
              </a:rPr>
              <a:t>, Samia &amp; Fakhr, Mahmoud &amp; </a:t>
            </a:r>
            <a:r>
              <a:rPr lang="en-IN" dirty="0" err="1">
                <a:latin typeface="Times New Roman" panose="02020603050405020304" pitchFamily="18" charset="0"/>
                <a:cs typeface="Times New Roman" panose="02020603050405020304" pitchFamily="18" charset="0"/>
              </a:rPr>
              <a:t>Seddik</a:t>
            </a:r>
            <a:r>
              <a:rPr lang="en-IN" dirty="0">
                <a:latin typeface="Times New Roman" panose="02020603050405020304" pitchFamily="18" charset="0"/>
                <a:cs typeface="Times New Roman" panose="02020603050405020304" pitchFamily="18" charset="0"/>
              </a:rPr>
              <a:t>, Ahmed. (2015). “Effective Fast Response Smart Stick for Blind People”. 10.15224/978-1-63248-043-9-29.</a:t>
            </a:r>
          </a:p>
          <a:p>
            <a:pPr marL="0" indent="0" algn="just">
              <a:lnSpc>
                <a:spcPct val="110000"/>
              </a:lnSpc>
              <a:buNone/>
            </a:pPr>
            <a:r>
              <a:rPr lang="en-IN" dirty="0">
                <a:latin typeface="Times New Roman" panose="02020603050405020304" pitchFamily="18" charset="0"/>
                <a:cs typeface="Times New Roman" panose="02020603050405020304" pitchFamily="18" charset="0"/>
              </a:rPr>
              <a:t> 3.M.Everingham, </a:t>
            </a:r>
            <a:r>
              <a:rPr lang="en-IN" dirty="0" err="1">
                <a:latin typeface="Times New Roman" panose="02020603050405020304" pitchFamily="18" charset="0"/>
                <a:cs typeface="Times New Roman" panose="02020603050405020304" pitchFamily="18" charset="0"/>
              </a:rPr>
              <a:t>S.M.A.Eslami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L.Van</a:t>
            </a:r>
            <a:r>
              <a:rPr lang="en-IN" dirty="0">
                <a:latin typeface="Times New Roman" panose="02020603050405020304" pitchFamily="18" charset="0"/>
                <a:cs typeface="Times New Roman" panose="02020603050405020304" pitchFamily="18" charset="0"/>
              </a:rPr>
              <a:t> Gool, </a:t>
            </a:r>
            <a:r>
              <a:rPr lang="en-IN" dirty="0" err="1">
                <a:latin typeface="Times New Roman" panose="02020603050405020304" pitchFamily="18" charset="0"/>
                <a:cs typeface="Times New Roman" panose="02020603050405020304" pitchFamily="18" charset="0"/>
              </a:rPr>
              <a:t>C.K.I.Williams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J.Winn</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A.Zisserman</a:t>
            </a:r>
            <a:r>
              <a:rPr lang="en-IN" dirty="0">
                <a:latin typeface="Times New Roman" panose="02020603050405020304" pitchFamily="18" charset="0"/>
                <a:cs typeface="Times New Roman" panose="02020603050405020304" pitchFamily="18" charset="0"/>
              </a:rPr>
              <a:t>. The pascal visual </a:t>
            </a:r>
            <a:r>
              <a:rPr lang="en-IN" dirty="0" err="1">
                <a:latin typeface="Times New Roman" panose="02020603050405020304" pitchFamily="18" charset="0"/>
                <a:cs typeface="Times New Roman" panose="02020603050405020304" pitchFamily="18" charset="0"/>
              </a:rPr>
              <a:t>ob-ject</a:t>
            </a:r>
            <a:r>
              <a:rPr lang="en-IN" dirty="0">
                <a:latin typeface="Times New Roman" panose="02020603050405020304" pitchFamily="18" charset="0"/>
                <a:cs typeface="Times New Roman" panose="02020603050405020304" pitchFamily="18" charset="0"/>
              </a:rPr>
              <a:t> classes challenge: A retrospective. International Journal of Computer Vision, 111(1):98– 136, Jan. 2015. </a:t>
            </a:r>
          </a:p>
          <a:p>
            <a:pPr marL="0" indent="0" algn="just">
              <a:lnSpc>
                <a:spcPct val="110000"/>
              </a:lnSpc>
              <a:buNone/>
            </a:pPr>
            <a:r>
              <a:rPr lang="en-IN" dirty="0">
                <a:latin typeface="Times New Roman" panose="02020603050405020304" pitchFamily="18" charset="0"/>
                <a:cs typeface="Times New Roman" panose="02020603050405020304" pitchFamily="18" charset="0"/>
              </a:rPr>
              <a:t>4. L. Chen, J. Su, M. Chen, W. Chang, C. Yang and C. Sie, "An Implementation of an Intelligent Assistance System for Visually Impaired/Blind People," 2019 IEEE International Conference on Consumer Electronics (ICCE), Las Vegas, NV, USA, pp. 1-2, 2019.</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85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5FCB7CE7-C780-A3C6-950A-C03ED0CE8ABC}"/>
              </a:ext>
            </a:extLst>
          </p:cNvPr>
          <p:cNvPicPr>
            <a:picLocks noGrp="1" noChangeAspect="1"/>
          </p:cNvPicPr>
          <p:nvPr>
            <p:ph sz="half" idx="4294967295"/>
          </p:nvPr>
        </p:nvPicPr>
        <p:blipFill>
          <a:blip r:embed="rId2"/>
          <a:stretch>
            <a:fillRect/>
          </a:stretch>
        </p:blipFill>
        <p:spPr>
          <a:xfrm>
            <a:off x="0" y="3335338"/>
            <a:ext cx="4894263" cy="2455862"/>
          </a:xfrm>
        </p:spPr>
      </p:pic>
      <p:pic>
        <p:nvPicPr>
          <p:cNvPr id="20" name="Picture 19">
            <a:extLst>
              <a:ext uri="{FF2B5EF4-FFF2-40B4-BE49-F238E27FC236}">
                <a16:creationId xmlns:a16="http://schemas.microsoft.com/office/drawing/2014/main" id="{7FA8C4D3-E638-4696-62EC-8ACA96F184F0}"/>
              </a:ext>
            </a:extLst>
          </p:cNvPr>
          <p:cNvPicPr>
            <a:picLocks noChangeAspect="1"/>
          </p:cNvPicPr>
          <p:nvPr/>
        </p:nvPicPr>
        <p:blipFill>
          <a:blip r:embed="rId3"/>
          <a:stretch>
            <a:fillRect/>
          </a:stretch>
        </p:blipFill>
        <p:spPr>
          <a:xfrm>
            <a:off x="2923430" y="478880"/>
            <a:ext cx="7617220" cy="5712915"/>
          </a:xfrm>
          <a:prstGeom prst="rect">
            <a:avLst/>
          </a:prstGeom>
        </p:spPr>
      </p:pic>
    </p:spTree>
    <p:extLst>
      <p:ext uri="{BB962C8B-B14F-4D97-AF65-F5344CB8AC3E}">
        <p14:creationId xmlns:p14="http://schemas.microsoft.com/office/powerpoint/2010/main" val="12797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C236-D92A-47AE-DBFF-96D5135810E4}"/>
              </a:ext>
            </a:extLst>
          </p:cNvPr>
          <p:cNvSpPr>
            <a:spLocks noGrp="1"/>
          </p:cNvSpPr>
          <p:nvPr>
            <p:ph type="title"/>
          </p:nvPr>
        </p:nvSpPr>
        <p:spPr>
          <a:xfrm>
            <a:off x="1606230" y="477520"/>
            <a:ext cx="10018713" cy="1752599"/>
          </a:xfrm>
        </p:spPr>
        <p:txBody>
          <a:bodyPr>
            <a:normAutofit/>
          </a:bodyPr>
          <a:lstStyle/>
          <a:p>
            <a:r>
              <a:rPr lang="en-US" sz="3500" dirty="0">
                <a:latin typeface="Times New Roman" panose="02020603050405020304" pitchFamily="18" charset="0"/>
                <a:cs typeface="Times New Roman" panose="02020603050405020304" pitchFamily="18" charset="0"/>
              </a:rPr>
              <a:t>LIST OF CONTENTS</a:t>
            </a:r>
            <a:endParaRPr lang="en-IN" sz="3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9AC44E-0638-3F0D-D5D1-D5E4794262A3}"/>
              </a:ext>
            </a:extLst>
          </p:cNvPr>
          <p:cNvSpPr>
            <a:spLocks noGrp="1"/>
          </p:cNvSpPr>
          <p:nvPr>
            <p:ph idx="1"/>
          </p:nvPr>
        </p:nvSpPr>
        <p:spPr>
          <a:xfrm>
            <a:off x="2428240" y="2682240"/>
            <a:ext cx="9196703" cy="3317238"/>
          </a:xfrm>
        </p:spPr>
        <p:txBody>
          <a:bodyPr>
            <a:normAutofit fontScale="55000" lnSpcReduction="20000"/>
          </a:bodyPr>
          <a:lstStyle/>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COMPONENTS</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WORKING PRINCIPLE</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CONCLUSION</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8238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FC2D-6F97-EE76-F99E-99145AD94CFB}"/>
              </a:ext>
            </a:extLst>
          </p:cNvPr>
          <p:cNvSpPr>
            <a:spLocks noGrp="1"/>
          </p:cNvSpPr>
          <p:nvPr>
            <p:ph type="title"/>
          </p:nvPr>
        </p:nvSpPr>
        <p:spPr>
          <a:xfrm>
            <a:off x="1535111" y="391161"/>
            <a:ext cx="10018713" cy="1234440"/>
          </a:xfrm>
        </p:spPr>
        <p:txBody>
          <a:bodyPr>
            <a:normAutofit/>
          </a:bodyPr>
          <a:lstStyle/>
          <a:p>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E550CE-011D-3111-EEC4-FBA1B94A6D25}"/>
              </a:ext>
            </a:extLst>
          </p:cNvPr>
          <p:cNvSpPr>
            <a:spLocks noGrp="1"/>
          </p:cNvSpPr>
          <p:nvPr>
            <p:ph idx="1"/>
          </p:nvPr>
        </p:nvSpPr>
        <p:spPr>
          <a:xfrm>
            <a:off x="1707830" y="1752601"/>
            <a:ext cx="10018713" cy="4714239"/>
          </a:xfrm>
        </p:spPr>
        <p:txBody>
          <a:bodyPr>
            <a:normAutofit fontScale="85000" lnSpcReduction="10000"/>
          </a:bodyPr>
          <a:lstStyle/>
          <a:p>
            <a:pPr marL="0" indent="0">
              <a:lnSpc>
                <a:spcPct val="150000"/>
              </a:lnSpc>
              <a:buNone/>
            </a:pPr>
            <a:endParaRPr lang="en-US" dirty="0"/>
          </a:p>
          <a:p>
            <a:pPr marL="0" indent="0" algn="just">
              <a:lnSpc>
                <a:spcPct val="160000"/>
              </a:lnSpc>
              <a:buNone/>
            </a:pPr>
            <a:r>
              <a:rPr lang="en-US" sz="31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Vision is the most important part of human physiology as most of the information human being get from the environment is via sight. </a:t>
            </a:r>
            <a:r>
              <a:rPr lang="en-US" sz="2800" b="0" i="0" dirty="0">
                <a:solidFill>
                  <a:srgbClr val="000000"/>
                </a:solidFill>
                <a:effectLst/>
                <a:latin typeface="Times New Roman" panose="02020603050405020304" pitchFamily="18" charset="0"/>
                <a:cs typeface="Times New Roman" panose="02020603050405020304" pitchFamily="18" charset="0"/>
              </a:rPr>
              <a:t>Many people suffer from serious visual impairments preventing them from travelling independently.</a:t>
            </a:r>
            <a:r>
              <a:rPr lang="en-US" sz="2800" dirty="0">
                <a:latin typeface="Times New Roman" panose="02020603050405020304" pitchFamily="18" charset="0"/>
                <a:cs typeface="Times New Roman" panose="02020603050405020304" pitchFamily="18" charset="0"/>
              </a:rPr>
              <a:t> H</a:t>
            </a:r>
            <a:r>
              <a:rPr lang="en-US" sz="2800" dirty="0">
                <a:solidFill>
                  <a:srgbClr val="000000"/>
                </a:solidFill>
                <a:latin typeface="Times New Roman" panose="02020603050405020304" pitchFamily="18" charset="0"/>
                <a:cs typeface="Times New Roman" panose="02020603050405020304" pitchFamily="18" charset="0"/>
              </a:rPr>
              <a:t>ere, we develop a tool for directing them when they move or </a:t>
            </a:r>
            <a:r>
              <a:rPr lang="en-US" sz="2800" dirty="0" err="1">
                <a:solidFill>
                  <a:srgbClr val="000000"/>
                </a:solidFill>
                <a:latin typeface="Times New Roman" panose="02020603050405020304" pitchFamily="18" charset="0"/>
                <a:cs typeface="Times New Roman" panose="02020603050405020304" pitchFamily="18" charset="0"/>
              </a:rPr>
              <a:t>walk.This</a:t>
            </a:r>
            <a:r>
              <a:rPr lang="en-US" sz="2800" dirty="0">
                <a:solidFill>
                  <a:srgbClr val="000000"/>
                </a:solidFill>
                <a:latin typeface="Times New Roman" panose="02020603050405020304" pitchFamily="18" charset="0"/>
                <a:cs typeface="Times New Roman" panose="02020603050405020304" pitchFamily="18" charset="0"/>
              </a:rPr>
              <a:t> will assist the blind persons during the walk and provides an alarm if any hurdle is detected within the set </a:t>
            </a:r>
            <a:r>
              <a:rPr lang="en-US" sz="2800" dirty="0" err="1">
                <a:solidFill>
                  <a:srgbClr val="000000"/>
                </a:solidFill>
                <a:latin typeface="Times New Roman" panose="02020603050405020304" pitchFamily="18" charset="0"/>
                <a:cs typeface="Times New Roman" panose="02020603050405020304" pitchFamily="18" charset="0"/>
              </a:rPr>
              <a:t>range.</a:t>
            </a:r>
            <a:r>
              <a:rPr lang="en-US" sz="2800" dirty="0" err="1">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stick which we made is </a:t>
            </a:r>
            <a:r>
              <a:rPr lang="en-US" sz="2800" dirty="0" err="1">
                <a:latin typeface="Times New Roman" panose="02020603050405020304" pitchFamily="18" charset="0"/>
                <a:cs typeface="Times New Roman" panose="02020603050405020304" pitchFamily="18" charset="0"/>
              </a:rPr>
              <a:t>foldable.Thus</a:t>
            </a:r>
            <a:r>
              <a:rPr lang="en-US" sz="2800" dirty="0">
                <a:latin typeface="Times New Roman" panose="02020603050405020304" pitchFamily="18" charset="0"/>
                <a:cs typeface="Times New Roman" panose="02020603050405020304" pitchFamily="18" charset="0"/>
              </a:rPr>
              <a:t> it is portable.</a:t>
            </a:r>
          </a:p>
          <a:p>
            <a:pPr marL="0" indent="0">
              <a:lnSpc>
                <a:spcPct val="150000"/>
              </a:lnSpc>
              <a:buNone/>
            </a:pPr>
            <a:endParaRPr lang="en-US" b="0" i="0" dirty="0">
              <a:solidFill>
                <a:srgbClr val="000000"/>
              </a:solidFill>
              <a:effectLst/>
            </a:endParaRPr>
          </a:p>
          <a:p>
            <a:pPr marL="0" indent="0" algn="just">
              <a:lnSpc>
                <a:spcPct val="150000"/>
              </a:lnSpc>
              <a:buNone/>
            </a:pPr>
            <a:endParaRPr lang="en-IN"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413040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CDC3-9DAB-3821-2A4D-312169B19136}"/>
              </a:ext>
            </a:extLst>
          </p:cNvPr>
          <p:cNvSpPr>
            <a:spLocks noGrp="1"/>
          </p:cNvSpPr>
          <p:nvPr>
            <p:ph type="title"/>
          </p:nvPr>
        </p:nvSpPr>
        <p:spPr>
          <a:xfrm>
            <a:off x="3752793" y="289923"/>
            <a:ext cx="4882355" cy="797560"/>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6F1F8A-33B8-CB26-67AF-478CE7DD48C5}"/>
              </a:ext>
            </a:extLst>
          </p:cNvPr>
          <p:cNvSpPr>
            <a:spLocks noGrp="1"/>
          </p:cNvSpPr>
          <p:nvPr>
            <p:ph idx="1"/>
          </p:nvPr>
        </p:nvSpPr>
        <p:spPr>
          <a:xfrm>
            <a:off x="2138929" y="1370511"/>
            <a:ext cx="9359263" cy="4616631"/>
          </a:xfrm>
        </p:spPr>
        <p:txBody>
          <a:bodyPr>
            <a:normAutofit/>
          </a:bodyPr>
          <a:lstStyle/>
          <a:p>
            <a:pPr marL="0" indent="0" algn="just">
              <a:lnSpc>
                <a:spcPct val="150000"/>
              </a:lnSpc>
              <a:buNone/>
            </a:pP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Smart Blind Stick is a device designed to help guide the visually impaired by detecting objects and portray the information to them in the form of speech. This reduces the human effort and gives better understanding of the surrounding. Furthermore it also provides an opportunity for visually impaired people to move from one place to another without being assisted by others. The device can also be used in old age homes where old age people have difficulty in their day to day activities due to decreased vision.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84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DA3A-9E06-BBC5-9AB6-8A4825A60257}"/>
              </a:ext>
            </a:extLst>
          </p:cNvPr>
          <p:cNvSpPr>
            <a:spLocks noGrp="1"/>
          </p:cNvSpPr>
          <p:nvPr>
            <p:ph type="title"/>
          </p:nvPr>
        </p:nvSpPr>
        <p:spPr>
          <a:xfrm>
            <a:off x="1767338" y="353422"/>
            <a:ext cx="10018713" cy="665480"/>
          </a:xfrm>
        </p:spPr>
        <p:txBody>
          <a:bodyPr>
            <a:normAutofit fontScale="90000"/>
          </a:bodyPr>
          <a:lstStyle/>
          <a:p>
            <a:r>
              <a:rPr lang="en-US" dirty="0"/>
              <a:t>PROBLEM STATEMENT</a:t>
            </a:r>
            <a:endParaRPr lang="en-IN" dirty="0"/>
          </a:p>
        </p:txBody>
      </p:sp>
      <p:sp>
        <p:nvSpPr>
          <p:cNvPr id="4" name="Content Placeholder 3">
            <a:extLst>
              <a:ext uri="{FF2B5EF4-FFF2-40B4-BE49-F238E27FC236}">
                <a16:creationId xmlns:a16="http://schemas.microsoft.com/office/drawing/2014/main" id="{AD40FAC1-D5A1-BC3E-C431-4738C982E305}"/>
              </a:ext>
            </a:extLst>
          </p:cNvPr>
          <p:cNvSpPr>
            <a:spLocks noGrp="1"/>
          </p:cNvSpPr>
          <p:nvPr>
            <p:ph idx="1"/>
          </p:nvPr>
        </p:nvSpPr>
        <p:spPr>
          <a:xfrm>
            <a:off x="1767339" y="1217749"/>
            <a:ext cx="10018713" cy="5204823"/>
          </a:xfrm>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 survey by WHO (World Health Organization) carried out in 2011 estimates that in the world, about 1% of the human population is visually impaired (about 70 million people) and amongst them, about 10% are fully blind (about 7 million people) and 90% (about 63 million people) with low vision. The main problem with blind people is how to navigate their way to wherever they want to go. Such people need assistance from others with good eyesight. As described by WHO, 10% of the visually impaired have no functional eyesight at all to help them move around without assistance and safely. This study proposes a new technique for designing a smart stick to help visually impaired people that will provide them navigation.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916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E8EE-75F5-06EE-48FA-5BA2019EEDE8}"/>
              </a:ext>
            </a:extLst>
          </p:cNvPr>
          <p:cNvSpPr>
            <a:spLocks noGrp="1"/>
          </p:cNvSpPr>
          <p:nvPr>
            <p:ph type="title"/>
          </p:nvPr>
        </p:nvSpPr>
        <p:spPr>
          <a:xfrm>
            <a:off x="2799080" y="350521"/>
            <a:ext cx="7437120" cy="970279"/>
          </a:xfrm>
        </p:spPr>
        <p:txBody>
          <a:bodyPr>
            <a:normAutofit/>
          </a:bodyPr>
          <a:lstStyle/>
          <a:p>
            <a:r>
              <a:rPr lang="en-US" sz="3600" dirty="0">
                <a:latin typeface="Times New Roman" panose="02020603050405020304" pitchFamily="18" charset="0"/>
                <a:cs typeface="Times New Roman" panose="02020603050405020304" pitchFamily="18" charset="0"/>
              </a:rPr>
              <a:t>COMPONENTS</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F324C26-3BB3-FC7B-DE69-141D766110A1}"/>
              </a:ext>
            </a:extLst>
          </p:cNvPr>
          <p:cNvSpPr>
            <a:spLocks noGrp="1"/>
          </p:cNvSpPr>
          <p:nvPr>
            <p:ph idx="1"/>
          </p:nvPr>
        </p:nvSpPr>
        <p:spPr>
          <a:xfrm>
            <a:off x="2314551" y="2057400"/>
            <a:ext cx="10018713" cy="4609736"/>
          </a:xfrm>
        </p:spPr>
        <p:txBody>
          <a:bodyPr>
            <a:normAutofit/>
          </a:bodyPr>
          <a:lstStyle/>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Arduino UNO</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Ultrasonic Sensor</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Buzzer</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Battery</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Jumper Wires</a:t>
            </a: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A stick or A Pipe</a:t>
            </a:r>
            <a:endParaRPr lang="en-US" sz="2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7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FC6D-D6AB-5FFF-4CC2-A0DFFB10888A}"/>
              </a:ext>
            </a:extLst>
          </p:cNvPr>
          <p:cNvSpPr>
            <a:spLocks noGrp="1"/>
          </p:cNvSpPr>
          <p:nvPr>
            <p:ph type="title"/>
          </p:nvPr>
        </p:nvSpPr>
        <p:spPr>
          <a:xfrm>
            <a:off x="1342797" y="239486"/>
            <a:ext cx="10018713" cy="1012371"/>
          </a:xfrm>
        </p:spPr>
        <p:txBody>
          <a:bodyPr>
            <a:normAutofit/>
          </a:bodyPr>
          <a:lstStyle/>
          <a:p>
            <a:r>
              <a:rPr lang="en-US" sz="3600" dirty="0">
                <a:latin typeface="Times New Roman" panose="02020603050405020304" pitchFamily="18" charset="0"/>
                <a:cs typeface="Times New Roman" panose="02020603050405020304" pitchFamily="18" charset="0"/>
              </a:rPr>
              <a:t>WORKING PRINCIPLE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6E9C9F-37AD-3B20-FC3C-51766E96A46C}"/>
              </a:ext>
            </a:extLst>
          </p:cNvPr>
          <p:cNvSpPr>
            <a:spLocks noGrp="1"/>
          </p:cNvSpPr>
          <p:nvPr>
            <p:ph idx="1"/>
          </p:nvPr>
        </p:nvSpPr>
        <p:spPr>
          <a:xfrm>
            <a:off x="1484310" y="1251857"/>
            <a:ext cx="10018713" cy="5606143"/>
          </a:xfrm>
        </p:spPr>
        <p:txBody>
          <a:bodyPr>
            <a:normAutofit fontScale="55000" lnSpcReduction="20000"/>
          </a:bodyPr>
          <a:lstStyle/>
          <a:p>
            <a:pPr>
              <a:lnSpc>
                <a:spcPct val="150000"/>
              </a:lnSpc>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First of all, we should have understood why we are using Ultrasonic sensors for this project.</a:t>
            </a:r>
          </a:p>
          <a:p>
            <a:pPr>
              <a:lnSpc>
                <a:spcPct val="150000"/>
              </a:lnSpc>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 Here we placed </a:t>
            </a:r>
            <a:r>
              <a:rPr lang="en-US" sz="4400" dirty="0">
                <a:latin typeface="Times New Roman" panose="02020603050405020304" pitchFamily="18" charset="0"/>
                <a:cs typeface="Times New Roman" panose="02020603050405020304" pitchFamily="18" charset="0"/>
              </a:rPr>
              <a:t>s</a:t>
            </a:r>
            <a:r>
              <a:rPr lang="en-US" sz="4400" b="0" i="0" dirty="0">
                <a:effectLst/>
                <a:latin typeface="Times New Roman" panose="02020603050405020304" pitchFamily="18" charset="0"/>
                <a:cs typeface="Times New Roman" panose="02020603050405020304" pitchFamily="18" charset="0"/>
              </a:rPr>
              <a:t>ensor at the lower part of the walking stick. </a:t>
            </a:r>
          </a:p>
          <a:p>
            <a:pPr>
              <a:lnSpc>
                <a:spcPct val="150000"/>
              </a:lnSpc>
              <a:buFont typeface="Wingdings" panose="05000000000000000000" pitchFamily="2" charset="2"/>
              <a:buChar char="Ø"/>
            </a:pPr>
            <a:r>
              <a:rPr lang="en-US" sz="4400" b="0" i="0" dirty="0">
                <a:effectLst/>
                <a:latin typeface="Times New Roman" panose="02020603050405020304" pitchFamily="18" charset="0"/>
                <a:cs typeface="Times New Roman" panose="02020603050405020304" pitchFamily="18" charset="0"/>
              </a:rPr>
              <a:t> It is used to detect objects which are near to the person.</a:t>
            </a:r>
          </a:p>
          <a:p>
            <a:pPr>
              <a:lnSpc>
                <a:spcPct val="15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 </a:t>
            </a:r>
            <a:r>
              <a:rPr lang="en-US" sz="4400" b="0" i="0" dirty="0">
                <a:effectLst/>
                <a:latin typeface="Times New Roman" panose="02020603050405020304" pitchFamily="18" charset="0"/>
                <a:cs typeface="Times New Roman" panose="02020603050405020304" pitchFamily="18" charset="0"/>
              </a:rPr>
              <a:t>When we turn on the circuit power supply, at the same time the ultrasonic sensors are transmitting ultrasonic sound waves from the transmitter parts.</a:t>
            </a:r>
          </a:p>
          <a:p>
            <a:pPr>
              <a:lnSpc>
                <a:spcPct val="150000"/>
              </a:lnSpc>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 </a:t>
            </a:r>
            <a:r>
              <a:rPr lang="en-US" sz="4400" b="0" i="0" dirty="0">
                <a:effectLst/>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W</a:t>
            </a:r>
            <a:r>
              <a:rPr lang="en-US" sz="4400" b="0" i="0" dirty="0">
                <a:effectLst/>
                <a:latin typeface="Times New Roman" panose="02020603050405020304" pitchFamily="18" charset="0"/>
                <a:cs typeface="Times New Roman" panose="02020603050405020304" pitchFamily="18" charset="0"/>
              </a:rPr>
              <a:t>hen any objects come in front of these sensors, then the ultrasonic sound waves reflect back from the object surface to the sensor receiver part, then the sensor receives this wave and generates Output.</a:t>
            </a:r>
            <a:endParaRPr lang="en-US" sz="4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469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242AD-27C9-229A-F308-F813DE17F18B}"/>
              </a:ext>
            </a:extLst>
          </p:cNvPr>
          <p:cNvSpPr>
            <a:spLocks noGrp="1"/>
          </p:cNvSpPr>
          <p:nvPr>
            <p:ph idx="1"/>
          </p:nvPr>
        </p:nvSpPr>
        <p:spPr>
          <a:xfrm>
            <a:off x="1627529" y="616945"/>
            <a:ext cx="10018713" cy="5273407"/>
          </a:xfrm>
        </p:spPr>
        <p:txBody>
          <a:bodyPr>
            <a:normAutofit/>
          </a:bodyPr>
          <a:lstStyle/>
          <a:p>
            <a:pPr>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This output data goes to the Arduino </a:t>
            </a:r>
            <a:r>
              <a:rPr lang="en-US" sz="2800" dirty="0">
                <a:latin typeface="Times New Roman" panose="02020603050405020304" pitchFamily="18" charset="0"/>
                <a:cs typeface="Times New Roman" panose="02020603050405020304" pitchFamily="18" charset="0"/>
              </a:rPr>
              <a:t>UNO.</a:t>
            </a:r>
            <a:r>
              <a:rPr lang="en-US" sz="2800" b="0" i="0" dirty="0">
                <a:effectLst/>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Then the Arduino calculates the distance between the sensor and the objects.</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If the sensors detects the obstacle</a:t>
            </a:r>
            <a:r>
              <a:rPr lang="en-US" sz="2800"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Then the Arduino sends operating voltage to the Buzzer and the Vibrating motor.</a:t>
            </a:r>
          </a:p>
          <a:p>
            <a:pPr>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Now the buzzer generates sound and the motor start Vibrating.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50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378DBB0-9F6A-7752-6E9E-013F1E2A80F6}"/>
              </a:ext>
            </a:extLst>
          </p:cNvPr>
          <p:cNvPicPr>
            <a:picLocks noGrp="1" noChangeAspect="1"/>
          </p:cNvPicPr>
          <p:nvPr>
            <p:ph idx="1"/>
          </p:nvPr>
        </p:nvPicPr>
        <p:blipFill>
          <a:blip r:embed="rId2"/>
          <a:stretch>
            <a:fillRect/>
          </a:stretch>
        </p:blipFill>
        <p:spPr>
          <a:xfrm>
            <a:off x="2692400" y="1167447"/>
            <a:ext cx="7030720" cy="4523105"/>
          </a:xfrm>
        </p:spPr>
      </p:pic>
    </p:spTree>
    <p:extLst>
      <p:ext uri="{BB962C8B-B14F-4D97-AF65-F5344CB8AC3E}">
        <p14:creationId xmlns:p14="http://schemas.microsoft.com/office/powerpoint/2010/main" val="2434524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653</TotalTime>
  <Words>910</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Times New Roman</vt:lpstr>
      <vt:lpstr>Wingdings</vt:lpstr>
      <vt:lpstr>Parallax</vt:lpstr>
      <vt:lpstr>SMART  BLINDSTICK  USING  ARTIFICIAL  INTELLIGENCE</vt:lpstr>
      <vt:lpstr>LIST OF CONTENTS</vt:lpstr>
      <vt:lpstr>INTRODUCTION</vt:lpstr>
      <vt:lpstr>ABSTRACT</vt:lpstr>
      <vt:lpstr>PROBLEM STATEMENT</vt:lpstr>
      <vt:lpstr>COMPONENTS</vt:lpstr>
      <vt:lpstr>WORKING PRINCIPLE</vt:lpstr>
      <vt:lpstr>PowerPoint Presentation</vt:lpstr>
      <vt:lpstr>PowerPoint Presentation</vt:lpstr>
      <vt:lpstr>APPLICATIONS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madhumithasri1101@gmail.com</dc:creator>
  <cp:lastModifiedBy>Rathipriya</cp:lastModifiedBy>
  <cp:revision>32</cp:revision>
  <dcterms:created xsi:type="dcterms:W3CDTF">2022-09-05T12:44:06Z</dcterms:created>
  <dcterms:modified xsi:type="dcterms:W3CDTF">2024-04-24T08:59:35Z</dcterms:modified>
</cp:coreProperties>
</file>