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93" r:id="rId3"/>
    <p:sldId id="269" r:id="rId4"/>
    <p:sldId id="257" r:id="rId5"/>
    <p:sldId id="258" r:id="rId6"/>
    <p:sldId id="259" r:id="rId7"/>
    <p:sldId id="260" r:id="rId8"/>
    <p:sldId id="294" r:id="rId9"/>
    <p:sldId id="261" r:id="rId10"/>
    <p:sldId id="270" r:id="rId11"/>
    <p:sldId id="276" r:id="rId12"/>
    <p:sldId id="278" r:id="rId13"/>
    <p:sldId id="272" r:id="rId14"/>
    <p:sldId id="277" r:id="rId15"/>
    <p:sldId id="279" r:id="rId16"/>
    <p:sldId id="264" r:id="rId17"/>
    <p:sldId id="281" r:id="rId18"/>
    <p:sldId id="283" r:id="rId19"/>
    <p:sldId id="284" r:id="rId20"/>
    <p:sldId id="288" r:id="rId21"/>
    <p:sldId id="285" r:id="rId22"/>
    <p:sldId id="289" r:id="rId23"/>
    <p:sldId id="290" r:id="rId24"/>
    <p:sldId id="286" r:id="rId25"/>
    <p:sldId id="292" r:id="rId26"/>
    <p:sldId id="296" r:id="rId27"/>
    <p:sldId id="275" r:id="rId28"/>
    <p:sldId id="282" r:id="rId29"/>
    <p:sldId id="266" r:id="rId30"/>
    <p:sldId id="2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0" d="100"/>
          <a:sy n="80" d="100"/>
        </p:scale>
        <p:origin x="93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313509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608912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240286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377813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107728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40791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222266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59864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341551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147695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5BB6D2-DE0A-4B30-88B0-2FE9762F5B47}" type="datetimeFigureOut">
              <a:rPr lang="en-IN" smtClean="0"/>
              <a:pPr/>
              <a:t>25-02-2025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01AD0-324B-4C4E-A956-7DB5BADB8056}" type="slidenum">
              <a:rPr lang="en-IN" smtClean="0"/>
              <a:pPr/>
              <a:t>‹#›</a:t>
            </a:fld>
            <a:endParaRPr lang="en-IN"/>
          </a:p>
        </p:txBody>
      </p:sp>
    </p:spTree>
    <p:extLst>
      <p:ext uri="{BB962C8B-B14F-4D97-AF65-F5344CB8AC3E}">
        <p14:creationId xmlns:p14="http://schemas.microsoft.com/office/powerpoint/2010/main" val="381430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BB6D2-DE0A-4B30-88B0-2FE9762F5B47}" type="datetimeFigureOut">
              <a:rPr lang="en-IN" smtClean="0"/>
              <a:pPr/>
              <a:t>25-02-2025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01AD0-324B-4C4E-A956-7DB5BADB8056}" type="slidenum">
              <a:rPr lang="en-IN" smtClean="0"/>
              <a:pPr/>
              <a:t>‹#›</a:t>
            </a:fld>
            <a:endParaRPr lang="en-IN"/>
          </a:p>
        </p:txBody>
      </p:sp>
    </p:spTree>
    <p:extLst>
      <p:ext uri="{BB962C8B-B14F-4D97-AF65-F5344CB8AC3E}">
        <p14:creationId xmlns:p14="http://schemas.microsoft.com/office/powerpoint/2010/main" val="2205873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ijert.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BE8F-3BD4-0EEA-F773-803DDF5E8D4C}"/>
              </a:ext>
            </a:extLst>
          </p:cNvPr>
          <p:cNvSpPr>
            <a:spLocks noGrp="1"/>
          </p:cNvSpPr>
          <p:nvPr>
            <p:ph type="ctrTitle"/>
          </p:nvPr>
        </p:nvSpPr>
        <p:spPr>
          <a:xfrm>
            <a:off x="1005625" y="1149307"/>
            <a:ext cx="9881937" cy="1059363"/>
          </a:xfrm>
        </p:spPr>
        <p:txBody>
          <a:bodyPr>
            <a:noAutofit/>
          </a:bodyPr>
          <a:lstStyle/>
          <a:p>
            <a:r>
              <a:rPr lang="en-US" sz="3200" dirty="0">
                <a:latin typeface="Times New Roman" panose="02020603050405020304" pitchFamily="18" charset="0"/>
                <a:cs typeface="Times New Roman" panose="02020603050405020304" pitchFamily="18" charset="0"/>
              </a:rPr>
              <a:t>PAAVAI COLLEGE OF ENGINEERING</a:t>
            </a:r>
            <a:br>
              <a:rPr lang="en-US" sz="2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Approved By AICTE Government of India | Affiliated to Anna University, Chennai.</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Department of Artificial Intelligence &amp; Data Science</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1F37693-8DFF-9C32-2650-4C913E845F2F}"/>
              </a:ext>
            </a:extLst>
          </p:cNvPr>
          <p:cNvSpPr>
            <a:spLocks noGrp="1"/>
          </p:cNvSpPr>
          <p:nvPr>
            <p:ph type="subTitle" idx="1"/>
          </p:nvPr>
        </p:nvSpPr>
        <p:spPr>
          <a:xfrm>
            <a:off x="1524000" y="2208670"/>
            <a:ext cx="9144000" cy="1220330"/>
          </a:xfrm>
        </p:spPr>
        <p:txBody>
          <a:bodyPr/>
          <a:lstStyle/>
          <a:p>
            <a:r>
              <a:rPr lang="en-US" sz="2800" b="1" dirty="0">
                <a:latin typeface="Times New Roman" panose="02020603050405020304" pitchFamily="18" charset="0"/>
                <a:cs typeface="Times New Roman" panose="02020603050405020304" pitchFamily="18" charset="0"/>
              </a:rPr>
              <a:t>Driver Drowsiness Detection System </a:t>
            </a:r>
          </a:p>
          <a:p>
            <a:r>
              <a:rPr lang="en-US" sz="2800" b="1" dirty="0">
                <a:latin typeface="Times New Roman" panose="02020603050405020304" pitchFamily="18" charset="0"/>
                <a:cs typeface="Times New Roman" panose="02020603050405020304" pitchFamily="18" charset="0"/>
              </a:rPr>
              <a:t>Using Machine Learning</a:t>
            </a:r>
          </a:p>
          <a:p>
            <a:endParaRPr lang="en-IN" dirty="0"/>
          </a:p>
        </p:txBody>
      </p:sp>
      <p:pic>
        <p:nvPicPr>
          <p:cNvPr id="5" name="image2.png" descr="image2.png">
            <a:extLst>
              <a:ext uri="{FF2B5EF4-FFF2-40B4-BE49-F238E27FC236}">
                <a16:creationId xmlns:a16="http://schemas.microsoft.com/office/drawing/2014/main" id="{9C4840BE-F0A5-2624-8E1C-F793864F69B0}"/>
              </a:ext>
            </a:extLst>
          </p:cNvPr>
          <p:cNvPicPr>
            <a:picLocks noChangeAspect="1"/>
          </p:cNvPicPr>
          <p:nvPr/>
        </p:nvPicPr>
        <p:blipFill>
          <a:blip r:embed="rId2"/>
          <a:stretch>
            <a:fillRect/>
          </a:stretch>
        </p:blipFill>
        <p:spPr>
          <a:xfrm>
            <a:off x="673686" y="887490"/>
            <a:ext cx="1036305" cy="987175"/>
          </a:xfrm>
          <a:prstGeom prst="rect">
            <a:avLst/>
          </a:prstGeom>
          <a:ln w="12700">
            <a:miter lim="400000"/>
          </a:ln>
        </p:spPr>
      </p:pic>
      <p:pic>
        <p:nvPicPr>
          <p:cNvPr id="6" name="Picture 4" descr="Picture 4">
            <a:extLst>
              <a:ext uri="{FF2B5EF4-FFF2-40B4-BE49-F238E27FC236}">
                <a16:creationId xmlns:a16="http://schemas.microsoft.com/office/drawing/2014/main" id="{729FF99F-3DEB-25EB-A174-8E5AE2BC36C9}"/>
              </a:ext>
            </a:extLst>
          </p:cNvPr>
          <p:cNvPicPr>
            <a:picLocks noChangeAspect="1"/>
          </p:cNvPicPr>
          <p:nvPr/>
        </p:nvPicPr>
        <p:blipFill>
          <a:blip r:embed="rId3"/>
          <a:stretch>
            <a:fillRect/>
          </a:stretch>
        </p:blipFill>
        <p:spPr>
          <a:xfrm>
            <a:off x="10037249" y="793232"/>
            <a:ext cx="1261502" cy="1199537"/>
          </a:xfrm>
          <a:prstGeom prst="rect">
            <a:avLst/>
          </a:prstGeom>
          <a:ln w="12700">
            <a:miter lim="400000"/>
          </a:ln>
        </p:spPr>
      </p:pic>
      <p:sp>
        <p:nvSpPr>
          <p:cNvPr id="8" name="TextBox 7">
            <a:extLst>
              <a:ext uri="{FF2B5EF4-FFF2-40B4-BE49-F238E27FC236}">
                <a16:creationId xmlns:a16="http://schemas.microsoft.com/office/drawing/2014/main" id="{B6753288-E2C5-3FDD-2B62-B431C4B78395}"/>
              </a:ext>
            </a:extLst>
          </p:cNvPr>
          <p:cNvSpPr txBox="1"/>
          <p:nvPr/>
        </p:nvSpPr>
        <p:spPr>
          <a:xfrm>
            <a:off x="673686" y="4106173"/>
            <a:ext cx="6096000" cy="1754326"/>
          </a:xfrm>
          <a:prstGeom prst="rect">
            <a:avLst/>
          </a:prstGeom>
          <a:noFill/>
        </p:spPr>
        <p:txBody>
          <a:bodyPr wrap="square">
            <a:spAutoFit/>
          </a:bodyPr>
          <a:lstStyle/>
          <a:p>
            <a:pPr>
              <a:defRPr b="1">
                <a:latin typeface="Times New Roman"/>
                <a:ea typeface="Times New Roman"/>
                <a:cs typeface="Times New Roman"/>
                <a:sym typeface="Times New Roman"/>
              </a:defRPr>
            </a:pPr>
            <a:r>
              <a:rPr lang="en-US" dirty="0"/>
              <a:t>GUIDED BY:</a:t>
            </a:r>
          </a:p>
          <a:p>
            <a:pPr>
              <a:defRPr b="1">
                <a:latin typeface="Times New Roman"/>
                <a:ea typeface="Times New Roman"/>
                <a:cs typeface="Times New Roman"/>
                <a:sym typeface="Times New Roman"/>
              </a:defRPr>
            </a:pPr>
            <a:endParaRPr lang="en-US" dirty="0"/>
          </a:p>
          <a:p>
            <a:pPr>
              <a:defRPr>
                <a:latin typeface="Times New Roman"/>
                <a:ea typeface="Times New Roman"/>
                <a:cs typeface="Times New Roman"/>
                <a:sym typeface="Times New Roman"/>
              </a:defRPr>
            </a:pPr>
            <a:r>
              <a:rPr lang="en-US" dirty="0"/>
              <a:t>Mr. Prabhu S, </a:t>
            </a:r>
            <a:r>
              <a:rPr lang="en-US" dirty="0" err="1"/>
              <a:t>M.Tech</a:t>
            </a:r>
            <a:r>
              <a:rPr lang="en-US" dirty="0"/>
              <a:t>.,(</a:t>
            </a:r>
            <a:r>
              <a:rPr lang="en-US" dirty="0" err="1"/>
              <a:t>Ph.D</a:t>
            </a:r>
            <a:r>
              <a:rPr lang="en-US" dirty="0"/>
              <a:t>).,</a:t>
            </a:r>
          </a:p>
          <a:p>
            <a:pPr>
              <a:defRPr>
                <a:latin typeface="Times New Roman"/>
                <a:ea typeface="Times New Roman"/>
                <a:cs typeface="Times New Roman"/>
                <a:sym typeface="Times New Roman"/>
              </a:defRPr>
            </a:pPr>
            <a:r>
              <a:rPr lang="en-US" dirty="0"/>
              <a:t>HOD/AI &amp; DS</a:t>
            </a:r>
          </a:p>
          <a:p>
            <a:pPr>
              <a:defRPr>
                <a:latin typeface="Times New Roman"/>
                <a:ea typeface="Times New Roman"/>
                <a:cs typeface="Times New Roman"/>
                <a:sym typeface="Times New Roman"/>
              </a:defRPr>
            </a:pPr>
            <a:r>
              <a:rPr lang="en-US" dirty="0"/>
              <a:t>PAAVAI COLLEGE OF ENGINEERING</a:t>
            </a:r>
          </a:p>
          <a:p>
            <a:pPr>
              <a:defRPr>
                <a:latin typeface="Times New Roman"/>
                <a:ea typeface="Times New Roman"/>
                <a:cs typeface="Times New Roman"/>
                <a:sym typeface="Times New Roman"/>
              </a:defRPr>
            </a:pPr>
            <a:r>
              <a:rPr lang="en-US" dirty="0"/>
              <a:t>NAMAKKAL – 637018.</a:t>
            </a:r>
            <a:endParaRPr lang="en-IN" dirty="0"/>
          </a:p>
        </p:txBody>
      </p:sp>
      <p:sp>
        <p:nvSpPr>
          <p:cNvPr id="10" name="TextBox 9">
            <a:extLst>
              <a:ext uri="{FF2B5EF4-FFF2-40B4-BE49-F238E27FC236}">
                <a16:creationId xmlns:a16="http://schemas.microsoft.com/office/drawing/2014/main" id="{BC25589D-537E-CF85-6945-5B48975F95F3}"/>
              </a:ext>
            </a:extLst>
          </p:cNvPr>
          <p:cNvSpPr txBox="1"/>
          <p:nvPr/>
        </p:nvSpPr>
        <p:spPr>
          <a:xfrm>
            <a:off x="7620000" y="4106173"/>
            <a:ext cx="6096000" cy="369332"/>
          </a:xfrm>
          <a:prstGeom prst="rect">
            <a:avLst/>
          </a:prstGeom>
          <a:noFill/>
        </p:spPr>
        <p:txBody>
          <a:bodyPr wrap="square">
            <a:spAutoFit/>
          </a:bodyPr>
          <a:lstStyle/>
          <a:p>
            <a:pPr>
              <a:defRPr b="1">
                <a:latin typeface="Times New Roman"/>
                <a:ea typeface="Times New Roman"/>
                <a:cs typeface="Times New Roman"/>
                <a:sym typeface="Times New Roman"/>
              </a:defRPr>
            </a:pPr>
            <a:r>
              <a:rPr lang="en-IN" dirty="0"/>
              <a:t>PRESENTED BY:</a:t>
            </a:r>
          </a:p>
        </p:txBody>
      </p:sp>
      <p:sp>
        <p:nvSpPr>
          <p:cNvPr id="12" name="TextBox 11">
            <a:extLst>
              <a:ext uri="{FF2B5EF4-FFF2-40B4-BE49-F238E27FC236}">
                <a16:creationId xmlns:a16="http://schemas.microsoft.com/office/drawing/2014/main" id="{3CEF29EC-3424-46F5-E6B0-F82CA3E0A628}"/>
              </a:ext>
            </a:extLst>
          </p:cNvPr>
          <p:cNvSpPr txBox="1"/>
          <p:nvPr/>
        </p:nvSpPr>
        <p:spPr>
          <a:xfrm>
            <a:off x="7620000" y="4660170"/>
            <a:ext cx="6970294" cy="923330"/>
          </a:xfrm>
          <a:prstGeom prst="rect">
            <a:avLst/>
          </a:prstGeom>
          <a:noFill/>
        </p:spPr>
        <p:txBody>
          <a:bodyPr wrap="square">
            <a:spAutoFit/>
          </a:bodyPr>
          <a:lstStyle/>
          <a:p>
            <a:pPr algn="just">
              <a:defRPr>
                <a:latin typeface="Times New Roman"/>
                <a:ea typeface="Times New Roman"/>
                <a:cs typeface="Times New Roman"/>
                <a:sym typeface="Times New Roman"/>
              </a:defRPr>
            </a:pPr>
            <a:r>
              <a:rPr lang="en-US" dirty="0"/>
              <a:t>PRAKASH S</a:t>
            </a:r>
            <a:r>
              <a:rPr lang="pl-PL" dirty="0"/>
              <a:t>           </a:t>
            </a:r>
            <a:r>
              <a:rPr lang="en-US" dirty="0"/>
              <a:t>       </a:t>
            </a:r>
            <a:r>
              <a:rPr lang="pl-PL" dirty="0"/>
              <a:t>(6220</a:t>
            </a:r>
            <a:r>
              <a:rPr lang="en-US" dirty="0"/>
              <a:t>21243043</a:t>
            </a:r>
            <a:r>
              <a:rPr lang="pl-PL" dirty="0"/>
              <a:t>)    </a:t>
            </a:r>
          </a:p>
          <a:p>
            <a:pPr algn="just">
              <a:defRPr>
                <a:latin typeface="Times New Roman"/>
                <a:ea typeface="Times New Roman"/>
                <a:cs typeface="Times New Roman"/>
                <a:sym typeface="Times New Roman"/>
              </a:defRPr>
            </a:pPr>
            <a:r>
              <a:rPr lang="en-US" dirty="0"/>
              <a:t>RATHISWARAN K</a:t>
            </a:r>
            <a:r>
              <a:rPr lang="pl-PL" dirty="0"/>
              <a:t> </a:t>
            </a:r>
            <a:r>
              <a:rPr lang="en-US" dirty="0"/>
              <a:t>      (622021243045)</a:t>
            </a:r>
          </a:p>
          <a:p>
            <a:pPr algn="just">
              <a:defRPr>
                <a:latin typeface="Times New Roman"/>
                <a:ea typeface="Times New Roman"/>
                <a:cs typeface="Times New Roman"/>
                <a:sym typeface="Times New Roman"/>
              </a:defRPr>
            </a:pPr>
            <a:r>
              <a:rPr lang="en-US" dirty="0"/>
              <a:t>HARI KRISHNA K        (622021243301)</a:t>
            </a:r>
            <a:endParaRPr lang="en-IN" dirty="0"/>
          </a:p>
        </p:txBody>
      </p:sp>
    </p:spTree>
    <p:extLst>
      <p:ext uri="{BB962C8B-B14F-4D97-AF65-F5344CB8AC3E}">
        <p14:creationId xmlns:p14="http://schemas.microsoft.com/office/powerpoint/2010/main" val="420039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What is open cv ?</a:t>
            </a:r>
          </a:p>
        </p:txBody>
      </p:sp>
      <p:sp>
        <p:nvSpPr>
          <p:cNvPr id="3" name="Content Placeholder 2"/>
          <p:cNvSpPr>
            <a:spLocks noGrp="1"/>
          </p:cNvSpPr>
          <p:nvPr>
            <p:ph idx="1"/>
          </p:nvPr>
        </p:nvSpPr>
        <p:spPr>
          <a:xfrm>
            <a:off x="838200" y="1395857"/>
            <a:ext cx="10515600" cy="4351338"/>
          </a:xfrm>
        </p:spPr>
        <p:txBody>
          <a:bodyPr>
            <a:normAutofit/>
          </a:bodyPr>
          <a:lstStyle/>
          <a:p>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Python is nothing but a wrapper class for the original C++ library to be used with Python.</a:t>
            </a:r>
          </a:p>
          <a:p>
            <a:r>
              <a:rPr lang="en-US" sz="2400" dirty="0">
                <a:latin typeface="Times New Roman" panose="02020603050405020304" pitchFamily="18" charset="0"/>
                <a:cs typeface="Times New Roman" panose="02020603050405020304" pitchFamily="18" charset="0"/>
              </a:rPr>
              <a:t> Using this, all of the </a:t>
            </a:r>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array structures </a:t>
            </a:r>
            <a:r>
              <a:rPr lang="en-US" sz="2400" b="1" dirty="0">
                <a:latin typeface="Times New Roman" panose="02020603050405020304" pitchFamily="18" charset="0"/>
                <a:cs typeface="Times New Roman" panose="02020603050405020304" pitchFamily="18" charset="0"/>
              </a:rPr>
              <a:t>gets converted to/from </a:t>
            </a:r>
            <a:r>
              <a:rPr lang="en-US" sz="2400" b="1" dirty="0" err="1">
                <a:latin typeface="Times New Roman" panose="02020603050405020304" pitchFamily="18" charset="0"/>
                <a:cs typeface="Times New Roman" panose="02020603050405020304" pitchFamily="18" charset="0"/>
              </a:rPr>
              <a:t>NumPy</a:t>
            </a:r>
            <a:r>
              <a:rPr lang="en-US" sz="2400" b="1" dirty="0">
                <a:latin typeface="Times New Roman" panose="02020603050405020304" pitchFamily="18" charset="0"/>
                <a:cs typeface="Times New Roman" panose="02020603050405020304" pitchFamily="18" charset="0"/>
              </a:rPr>
              <a:t> arrays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This makes it easier to integrate it with other libraries which use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For example, libraries such as </a:t>
            </a:r>
            <a:r>
              <a:rPr lang="en-US" sz="2400" dirty="0" err="1">
                <a:latin typeface="Times New Roman" panose="02020603050405020304" pitchFamily="18" charset="0"/>
                <a:cs typeface="Times New Roman" panose="02020603050405020304" pitchFamily="18" charset="0"/>
              </a:rPr>
              <a:t>SciPy</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Matplotlib</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It can process images and videos to identify objects, faces, or even the handwriting of a human.</a:t>
            </a:r>
          </a:p>
        </p:txBody>
      </p:sp>
    </p:spTree>
    <p:extLst>
      <p:ext uri="{BB962C8B-B14F-4D97-AF65-F5344CB8AC3E}">
        <p14:creationId xmlns:p14="http://schemas.microsoft.com/office/powerpoint/2010/main" val="298336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BLOCK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505" y="1540563"/>
            <a:ext cx="8276450" cy="5059692"/>
          </a:xfrm>
          <a:solidFill>
            <a:schemeClr val="tx1">
              <a:lumMod val="50000"/>
              <a:lumOff val="50000"/>
            </a:schemeClr>
          </a:solidFill>
        </p:spPr>
      </p:pic>
      <p:sp>
        <p:nvSpPr>
          <p:cNvPr id="6" name="Rectangle 5"/>
          <p:cNvSpPr/>
          <p:nvPr/>
        </p:nvSpPr>
        <p:spPr>
          <a:xfrm>
            <a:off x="2088107" y="4476466"/>
            <a:ext cx="1023584" cy="73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camera</a:t>
            </a:r>
          </a:p>
        </p:txBody>
      </p:sp>
    </p:spTree>
    <p:extLst>
      <p:ext uri="{BB962C8B-B14F-4D97-AF65-F5344CB8AC3E}">
        <p14:creationId xmlns:p14="http://schemas.microsoft.com/office/powerpoint/2010/main" val="299670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1017916"/>
            <a:ext cx="8801100" cy="4358756"/>
          </a:xfrm>
        </p:spPr>
      </p:pic>
    </p:spTree>
    <p:extLst>
      <p:ext uri="{BB962C8B-B14F-4D97-AF65-F5344CB8AC3E}">
        <p14:creationId xmlns:p14="http://schemas.microsoft.com/office/powerpoint/2010/main" val="311796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FLOW DIAGRAM:</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3767" y="1825624"/>
            <a:ext cx="6769290" cy="4561527"/>
          </a:xfrm>
        </p:spPr>
      </p:pic>
    </p:spTree>
    <p:extLst>
      <p:ext uri="{BB962C8B-B14F-4D97-AF65-F5344CB8AC3E}">
        <p14:creationId xmlns:p14="http://schemas.microsoft.com/office/powerpoint/2010/main" val="363318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HOG ALGORITHM:</a:t>
            </a:r>
          </a:p>
        </p:txBody>
      </p:sp>
      <p:sp>
        <p:nvSpPr>
          <p:cNvPr id="3" name="Content Placeholder 2"/>
          <p:cNvSpPr>
            <a:spLocks noGrp="1"/>
          </p:cNvSpPr>
          <p:nvPr>
            <p:ph idx="1"/>
          </p:nvPr>
        </p:nvSpPr>
        <p:spPr>
          <a:xfrm>
            <a:off x="838200" y="1487297"/>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Initially, the faces are detected using a </a:t>
            </a:r>
            <a:r>
              <a:rPr lang="en-US" sz="2400" dirty="0" err="1">
                <a:latin typeface="Times New Roman" panose="02020603050405020304" pitchFamily="18" charset="0"/>
                <a:cs typeface="Times New Roman" panose="02020603050405020304" pitchFamily="18" charset="0"/>
              </a:rPr>
              <a:t>Haar</a:t>
            </a:r>
            <a:r>
              <a:rPr lang="en-US" sz="2400" dirty="0">
                <a:latin typeface="Times New Roman" panose="02020603050405020304" pitchFamily="18" charset="0"/>
                <a:cs typeface="Times New Roman" panose="02020603050405020304" pitchFamily="18" charset="0"/>
              </a:rPr>
              <a:t> Cascade Classifier on an image in conjunction with the cropping of the cardinal section of the face.</a:t>
            </a:r>
          </a:p>
          <a:p>
            <a:r>
              <a:rPr lang="en-US" sz="2400" dirty="0">
                <a:latin typeface="Times New Roman" panose="02020603050405020304" pitchFamily="18" charset="0"/>
                <a:cs typeface="Times New Roman" panose="02020603050405020304" pitchFamily="18" charset="0"/>
              </a:rPr>
              <a:t>The H.O.G(Histogram of Oriented Gradients) is </a:t>
            </a:r>
            <a:r>
              <a:rPr lang="en-US" sz="2400" b="1" dirty="0">
                <a:latin typeface="Times New Roman" panose="02020603050405020304" pitchFamily="18" charset="0"/>
                <a:cs typeface="Times New Roman" panose="02020603050405020304" pitchFamily="18" charset="0"/>
              </a:rPr>
              <a:t>a feature descriptor used in computer vision for image processing for the purpose of object detection.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HOG, or Histogram of Oriented Gradients, is </a:t>
            </a:r>
            <a:r>
              <a:rPr lang="en-US" sz="2400" b="1" dirty="0">
                <a:latin typeface="Times New Roman" panose="02020603050405020304" pitchFamily="18" charset="0"/>
                <a:cs typeface="Times New Roman" panose="02020603050405020304" pitchFamily="18" charset="0"/>
              </a:rPr>
              <a:t>a feature descriptor that is often used to extract features from image data</a:t>
            </a:r>
            <a:r>
              <a:rPr lang="en-US" sz="2400" dirty="0">
                <a:latin typeface="Times New Roman" panose="02020603050405020304" pitchFamily="18" charset="0"/>
                <a:cs typeface="Times New Roman" panose="02020603050405020304" pitchFamily="18" charset="0"/>
              </a:rPr>
              <a:t>. It is widely used in computer vision tasks for object detection.</a:t>
            </a:r>
          </a:p>
          <a:p>
            <a:r>
              <a:rPr lang="en-US" sz="2400" dirty="0">
                <a:latin typeface="Times New Roman" panose="02020603050405020304" pitchFamily="18" charset="0"/>
                <a:cs typeface="Times New Roman" panose="02020603050405020304" pitchFamily="18" charset="0"/>
              </a:rPr>
              <a:t>This is done by extracting the gradient and orientation (or you can say magnitude and direction) of the edges.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70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666" y="1127744"/>
            <a:ext cx="10515600" cy="4351338"/>
          </a:xfrm>
        </p:spPr>
        <p:txBody>
          <a:bodyPr/>
          <a:lstStyle/>
          <a:p>
            <a:r>
              <a:rPr lang="en-US" sz="2400" dirty="0">
                <a:latin typeface="Times New Roman" panose="02020603050405020304" pitchFamily="18" charset="0"/>
                <a:cs typeface="Times New Roman" panose="02020603050405020304" pitchFamily="18" charset="0"/>
              </a:rPr>
              <a:t>The eye aspect  Ratio is </a:t>
            </a:r>
            <a:r>
              <a:rPr lang="en-US" sz="2400" b="1" dirty="0">
                <a:latin typeface="Times New Roman" panose="02020603050405020304" pitchFamily="18" charset="0"/>
                <a:cs typeface="Times New Roman" panose="02020603050405020304" pitchFamily="18" charset="0"/>
              </a:rPr>
              <a:t>an estimate of the eye opening state</a:t>
            </a:r>
            <a:r>
              <a:rPr lang="en-US" sz="2400" dirty="0">
                <a:latin typeface="Times New Roman" panose="02020603050405020304" pitchFamily="18" charset="0"/>
                <a:cs typeface="Times New Roman" panose="02020603050405020304" pitchFamily="18" charset="0"/>
              </a:rPr>
              <a:t>. Based on Figure 2, the eye aspect ratio can be defined by the below equation.</a:t>
            </a:r>
          </a:p>
          <a:p>
            <a:r>
              <a:rPr lang="en-US" sz="2400" dirty="0">
                <a:latin typeface="Times New Roman" panose="02020603050405020304" pitchFamily="18" charset="0"/>
                <a:cs typeface="Times New Roman" panose="02020603050405020304" pitchFamily="18" charset="0"/>
              </a:rPr>
              <a:t>A program can determine if a person's eyes are closed if the Eye Aspect Ratio falls below a certain threshold</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550" y="3091276"/>
            <a:ext cx="4152900" cy="2638980"/>
          </a:xfrm>
          <a:prstGeom prst="rect">
            <a:avLst/>
          </a:prstGeom>
        </p:spPr>
      </p:pic>
    </p:spTree>
    <p:extLst>
      <p:ext uri="{BB962C8B-B14F-4D97-AF65-F5344CB8AC3E}">
        <p14:creationId xmlns:p14="http://schemas.microsoft.com/office/powerpoint/2010/main" val="2802982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0" y="392420"/>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SOFTWARE REQUIREMENTS</a:t>
            </a:r>
          </a:p>
        </p:txBody>
      </p:sp>
      <p:sp>
        <p:nvSpPr>
          <p:cNvPr id="3" name="Content Placeholder 2"/>
          <p:cNvSpPr>
            <a:spLocks noGrp="1"/>
          </p:cNvSpPr>
          <p:nvPr>
            <p:ph idx="1"/>
          </p:nvPr>
        </p:nvSpPr>
        <p:spPr>
          <a:xfrm>
            <a:off x="838200" y="1395857"/>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Operating system: Windows 7(Basic)</a:t>
            </a:r>
          </a:p>
          <a:p>
            <a:r>
              <a:rPr lang="en-US" sz="2400" dirty="0">
                <a:latin typeface="Times New Roman" panose="02020603050405020304" pitchFamily="18" charset="0"/>
                <a:cs typeface="Times New Roman" panose="02020603050405020304" pitchFamily="18" charset="0"/>
              </a:rPr>
              <a:t>Coding Language: python</a:t>
            </a:r>
          </a:p>
          <a:p>
            <a:r>
              <a:rPr lang="en-US" sz="2400" dirty="0">
                <a:latin typeface="Times New Roman" panose="02020603050405020304" pitchFamily="18" charset="0"/>
                <a:cs typeface="Times New Roman" panose="02020603050405020304" pitchFamily="18" charset="0"/>
              </a:rPr>
              <a:t>Libraries Used</a:t>
            </a:r>
          </a:p>
          <a:p>
            <a:pPr>
              <a:buFont typeface="Wingdings" pitchFamily="2" charset="2"/>
              <a:buChar char="ü"/>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t>
            </a:r>
          </a:p>
          <a:p>
            <a:pPr>
              <a:buFont typeface="Wingdings" pitchFamily="2" charset="2"/>
              <a:buChar char="ü"/>
            </a:pPr>
            <a:r>
              <a:rPr lang="en-US" sz="2400" dirty="0" err="1">
                <a:latin typeface="Times New Roman" panose="02020603050405020304" pitchFamily="18" charset="0"/>
                <a:cs typeface="Times New Roman" panose="02020603050405020304" pitchFamily="18" charset="0"/>
              </a:rPr>
              <a:t>Scipy</a:t>
            </a:r>
            <a:r>
              <a:rPr lang="en-US" sz="2400" dirty="0">
                <a:latin typeface="Times New Roman" panose="02020603050405020304" pitchFamily="18" charset="0"/>
                <a:cs typeface="Times New Roman" panose="02020603050405020304" pitchFamily="18" charset="0"/>
              </a:rPr>
              <a:t> </a:t>
            </a:r>
          </a:p>
          <a:p>
            <a:pPr>
              <a:buFont typeface="Wingdings" pitchFamily="2" charset="2"/>
              <a:buChar char="ü"/>
            </a:pPr>
            <a:r>
              <a:rPr lang="en-US" sz="2400" dirty="0" err="1">
                <a:latin typeface="Times New Roman" panose="02020603050405020304" pitchFamily="18" charset="0"/>
                <a:cs typeface="Times New Roman" panose="02020603050405020304" pitchFamily="18" charset="0"/>
              </a:rPr>
              <a:t>Playsound</a:t>
            </a:r>
            <a:r>
              <a:rPr lang="en-US" sz="2400" dirty="0">
                <a:latin typeface="Times New Roman" panose="02020603050405020304" pitchFamily="18" charset="0"/>
                <a:cs typeface="Times New Roman" panose="02020603050405020304" pitchFamily="18" charset="0"/>
              </a:rPr>
              <a:t> </a:t>
            </a:r>
          </a:p>
          <a:p>
            <a:pPr>
              <a:buFont typeface="Wingdings" pitchFamily="2" charset="2"/>
              <a:buChar char="ü"/>
            </a:pPr>
            <a:r>
              <a:rPr lang="en-US" sz="2400" dirty="0" err="1">
                <a:latin typeface="Times New Roman" panose="02020603050405020304" pitchFamily="18" charset="0"/>
                <a:cs typeface="Times New Roman" panose="02020603050405020304" pitchFamily="18" charset="0"/>
              </a:rPr>
              <a:t>Dlib</a:t>
            </a: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ü"/>
            </a:pPr>
            <a:r>
              <a:rPr lang="en-US" sz="2400" dirty="0" err="1">
                <a:latin typeface="Times New Roman" panose="02020603050405020304" pitchFamily="18" charset="0"/>
                <a:cs typeface="Times New Roman" panose="02020603050405020304" pitchFamily="18" charset="0"/>
              </a:rPr>
              <a:t>Tensorflow</a:t>
            </a: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ü"/>
            </a:pPr>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Matplotlib, etc.</a:t>
            </a:r>
          </a:p>
          <a:p>
            <a:r>
              <a:rPr lang="en-US" sz="2400" dirty="0">
                <a:latin typeface="Times New Roman" panose="02020603050405020304" pitchFamily="18" charset="0"/>
                <a:cs typeface="Times New Roman" panose="02020603050405020304" pitchFamily="18" charset="0"/>
              </a:rPr>
              <a:t>Tool: </a:t>
            </a:r>
            <a:r>
              <a:rPr lang="en-US" sz="2400" dirty="0" err="1">
                <a:latin typeface="Times New Roman" panose="02020603050405020304" pitchFamily="18" charset="0"/>
                <a:cs typeface="Times New Roman" panose="02020603050405020304" pitchFamily="18" charset="0"/>
              </a:rPr>
              <a:t>pycham</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03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HARDWARE REQUIREMENTS: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9009"/>
            <a:ext cx="10515600" cy="4351338"/>
          </a:xfrm>
        </p:spPr>
        <p:txBody>
          <a:bodyPr/>
          <a:lstStyle/>
          <a:p>
            <a:r>
              <a:rPr lang="en-US" sz="2400" dirty="0">
                <a:latin typeface="Times New Roman" panose="02020603050405020304" pitchFamily="18" charset="0"/>
                <a:cs typeface="Times New Roman" panose="02020603050405020304" pitchFamily="18" charset="0"/>
              </a:rPr>
              <a:t>Processor : Pentium processer of 400 MHz or higher.</a:t>
            </a:r>
          </a:p>
          <a:p>
            <a:r>
              <a:rPr lang="en-US" sz="2400" dirty="0">
                <a:latin typeface="Times New Roman" panose="02020603050405020304" pitchFamily="18" charset="0"/>
                <a:cs typeface="Times New Roman" panose="02020603050405020304" pitchFamily="18" charset="0"/>
              </a:rPr>
              <a:t>RAM : minimum 64MB primary memory</a:t>
            </a:r>
          </a:p>
          <a:p>
            <a:r>
              <a:rPr lang="en-US" sz="2400" dirty="0">
                <a:latin typeface="Times New Roman" panose="02020603050405020304" pitchFamily="18" charset="0"/>
                <a:cs typeface="Times New Roman" panose="02020603050405020304" pitchFamily="18" charset="0"/>
              </a:rPr>
              <a:t>Hard disk : minimum 1 GB hard disk space.</a:t>
            </a:r>
          </a:p>
          <a:p>
            <a:r>
              <a:rPr lang="en-US" sz="2400" dirty="0">
                <a:latin typeface="Times New Roman" panose="02020603050405020304" pitchFamily="18" charset="0"/>
                <a:cs typeface="Times New Roman" panose="02020603050405020304" pitchFamily="18" charset="0"/>
              </a:rPr>
              <a:t>Monitor : preferable color monitor (16 bit color) and above.</a:t>
            </a:r>
          </a:p>
          <a:p>
            <a:r>
              <a:rPr lang="en-US" sz="2400" dirty="0">
                <a:latin typeface="Times New Roman" panose="02020603050405020304" pitchFamily="18" charset="0"/>
                <a:cs typeface="Times New Roman" panose="02020603050405020304" pitchFamily="18" charset="0"/>
              </a:rPr>
              <a:t>Web camera</a:t>
            </a:r>
          </a:p>
          <a:p>
            <a:r>
              <a:rPr lang="en-US" sz="2400" dirty="0">
                <a:latin typeface="Times New Roman" panose="02020603050405020304" pitchFamily="18" charset="0"/>
                <a:cs typeface="Times New Roman" panose="02020603050405020304" pitchFamily="18" charset="0"/>
              </a:rPr>
              <a:t>Compact disk drive</a:t>
            </a:r>
          </a:p>
          <a:p>
            <a:r>
              <a:rPr lang="en-US" sz="2400" dirty="0">
                <a:latin typeface="Times New Roman" panose="02020603050405020304" pitchFamily="18" charset="0"/>
                <a:cs typeface="Times New Roman" panose="02020603050405020304" pitchFamily="18" charset="0"/>
              </a:rPr>
              <a:t>A keyboard and mouse.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900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EYE ASPECT RATIO:</a:t>
            </a:r>
          </a:p>
        </p:txBody>
      </p:sp>
      <p:sp>
        <p:nvSpPr>
          <p:cNvPr id="3" name="Content Placeholder 2"/>
          <p:cNvSpPr>
            <a:spLocks noGrp="1"/>
          </p:cNvSpPr>
          <p:nvPr>
            <p:ph idx="1"/>
          </p:nvPr>
        </p:nvSpPr>
        <p:spPr>
          <a:xfrm>
            <a:off x="838200" y="1441577"/>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The Eye Aspect Ratio is </a:t>
            </a:r>
            <a:r>
              <a:rPr lang="en-US" sz="2400" b="1" dirty="0">
                <a:latin typeface="Times New Roman" panose="02020603050405020304" pitchFamily="18" charset="0"/>
                <a:cs typeface="Times New Roman" panose="02020603050405020304" pitchFamily="18" charset="0"/>
              </a:rPr>
              <a:t>an estimate of the eye opening state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the eye aspect ratio can be defined by the below equation. ... A program can determine if a person's eyes are closed if the Eye Aspect Ratio falls below a certain threshold. </a:t>
            </a:r>
          </a:p>
          <a:p>
            <a:r>
              <a:rPr lang="en-US" sz="2400" dirty="0">
                <a:latin typeface="Times New Roman" panose="02020603050405020304" pitchFamily="18" charset="0"/>
                <a:cs typeface="Times New Roman" panose="02020603050405020304" pitchFamily="18" charset="0"/>
              </a:rPr>
              <a:t>Clmtrackr is another facial landmark plotter</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FORMULA</a:t>
            </a:r>
          </a:p>
          <a:p>
            <a:pPr marL="0" indent="0">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EAR=      </a:t>
            </a:r>
            <a:r>
              <a:rPr lang="en-US" sz="2400" u="sng" dirty="0">
                <a:latin typeface="Times New Roman" panose="02020603050405020304" pitchFamily="18" charset="0"/>
                <a:cs typeface="Times New Roman" panose="02020603050405020304" pitchFamily="18" charset="0"/>
              </a:rPr>
              <a:t>||P2-P6||+||P3-P5||</a:t>
            </a:r>
          </a:p>
          <a:p>
            <a:pPr marL="0" indent="0" algn="ctr">
              <a:buNone/>
            </a:pPr>
            <a:r>
              <a:rPr lang="en-US" sz="2400" dirty="0">
                <a:latin typeface="Times New Roman" panose="02020603050405020304" pitchFamily="18" charset="0"/>
                <a:cs typeface="Times New Roman" panose="02020603050405020304" pitchFamily="18" charset="0"/>
              </a:rPr>
              <a:t>2||P1-P4||</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13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ye blinking E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0235" y="1214651"/>
            <a:ext cx="2136349" cy="20424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ye blinking EAR dlib openc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372" y="3379350"/>
            <a:ext cx="9008423"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55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1429"/>
            <a:ext cx="10515600" cy="841375"/>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509712"/>
            <a:ext cx="10515600" cy="4983163"/>
          </a:xfrm>
        </p:spPr>
        <p:txBody>
          <a:bodyPr>
            <a:noAutofit/>
          </a:bodyPr>
          <a:lstStyle/>
          <a:p>
            <a:pPr algn="just"/>
            <a:r>
              <a:rPr lang="en-US" sz="2400" dirty="0">
                <a:latin typeface="Times New Roman" panose="02020603050405020304" pitchFamily="18" charset="0"/>
                <a:cs typeface="Times New Roman" panose="02020603050405020304" pitchFamily="18" charset="0"/>
              </a:rPr>
              <a:t>In recent years, an increase in the demand for modern transportation necessitates a faster car growth. At present, the automobile is an essential mode of transportation for people.</a:t>
            </a:r>
          </a:p>
          <a:p>
            <a:pPr algn="just"/>
            <a:r>
              <a:rPr lang="en-US" sz="2400" dirty="0">
                <a:latin typeface="Times New Roman" panose="02020603050405020304" pitchFamily="18" charset="0"/>
                <a:cs typeface="Times New Roman" panose="02020603050405020304" pitchFamily="18" charset="0"/>
              </a:rPr>
              <a:t>The automobile has changed people’s lifestyle and improved the convenience of conducting daily activities, it is also associated with numerous negative effects, such as traffic accidents.</a:t>
            </a:r>
          </a:p>
          <a:p>
            <a:pPr algn="just"/>
            <a:r>
              <a:rPr lang="en-US" sz="2400" dirty="0">
                <a:latin typeface="Times New Roman" panose="02020603050405020304" pitchFamily="18" charset="0"/>
                <a:cs typeface="Times New Roman" panose="02020603050405020304" pitchFamily="18" charset="0"/>
              </a:rPr>
              <a:t>Fatigued driving is a significant and latent danger in traffic accidents. In recent years, the fatigue-driving-detection system has become a hot research topic. </a:t>
            </a:r>
          </a:p>
          <a:p>
            <a:pPr algn="just"/>
            <a:r>
              <a:rPr lang="en-US" sz="2400" dirty="0">
                <a:latin typeface="Times New Roman" panose="02020603050405020304" pitchFamily="18" charset="0"/>
                <a:cs typeface="Times New Roman" panose="02020603050405020304" pitchFamily="18" charset="0"/>
              </a:rPr>
              <a:t>Then, these data are used to estimate the vehicles being driven by tired drivers, assisting the drivers to plan their schedules accordingly.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FACIAL LANDMARK:</a:t>
            </a:r>
          </a:p>
        </p:txBody>
      </p:sp>
      <p:sp>
        <p:nvSpPr>
          <p:cNvPr id="3" name="Content Placeholder 2"/>
          <p:cNvSpPr>
            <a:spLocks noGrp="1"/>
          </p:cNvSpPr>
          <p:nvPr>
            <p:ph idx="1"/>
          </p:nvPr>
        </p:nvSpPr>
        <p:spPr>
          <a:xfrm>
            <a:off x="838200" y="1405001"/>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Facial Landmark- It is a inbuilt HOG SVM classifier used to determine the position of 68(x, y) coordinates that map to facial structures on the face</a:t>
            </a:r>
          </a:p>
          <a:p>
            <a:r>
              <a:rPr lang="en-US" sz="2400" dirty="0">
                <a:latin typeface="Times New Roman" panose="02020603050405020304" pitchFamily="18" charset="0"/>
                <a:cs typeface="Times New Roman" panose="02020603050405020304" pitchFamily="18" charset="0"/>
              </a:rPr>
              <a:t>It is mainly used for image or video processing and also analysis including object detection, face detection, etc.</a:t>
            </a:r>
          </a:p>
          <a:p>
            <a:r>
              <a:rPr lang="en-US" sz="2400" dirty="0">
                <a:latin typeface="Times New Roman" panose="02020603050405020304" pitchFamily="18" charset="0"/>
                <a:cs typeface="Times New Roman" panose="02020603050405020304" pitchFamily="18" charset="0"/>
              </a:rPr>
              <a:t> Facial landmarks are </a:t>
            </a:r>
            <a:r>
              <a:rPr lang="en-US" sz="2400" b="1" dirty="0">
                <a:latin typeface="Times New Roman" panose="02020603050405020304" pitchFamily="18" charset="0"/>
                <a:cs typeface="Times New Roman" panose="02020603050405020304" pitchFamily="18" charset="0"/>
              </a:rPr>
              <a:t>used to localize</a:t>
            </a:r>
            <a:r>
              <a:rPr lang="en-US" sz="2400" dirty="0">
                <a:latin typeface="Times New Roman" panose="02020603050405020304" pitchFamily="18" charset="0"/>
                <a:cs typeface="Times New Roman" panose="02020603050405020304" pitchFamily="18" charset="0"/>
              </a:rPr>
              <a:t> and represent important regions of the face, such as: · Mouth. · Eyes. · Eyebrows.</a:t>
            </a:r>
          </a:p>
        </p:txBody>
      </p:sp>
    </p:spTree>
    <p:extLst>
      <p:ext uri="{BB962C8B-B14F-4D97-AF65-F5344CB8AC3E}">
        <p14:creationId xmlns:p14="http://schemas.microsoft.com/office/powerpoint/2010/main" val="761475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FACIAL LANDMARK:</a:t>
            </a:r>
          </a:p>
        </p:txBody>
      </p:sp>
      <p:pic>
        <p:nvPicPr>
          <p:cNvPr id="3074" name="Picture 2" descr="https://lh4.googleusercontent.com/xolQSgnvCzqWTHM45UIj3mW1aIIzRsHrv-g7rDhtDXSiqsI6nvCLBkhTWJ8QMCwt2vwdpTYRggaULEUpAMl17pp_Siudj3q8PEUv9Vc2bXO9OcZHy34zODBuZSn1ygmdu4nZFwE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4836" y="1866569"/>
            <a:ext cx="68573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67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MAR (MOUTH ASPECT RATIO):</a:t>
            </a:r>
          </a:p>
        </p:txBody>
      </p:sp>
      <p:sp>
        <p:nvSpPr>
          <p:cNvPr id="4" name="Content Placeholder 3"/>
          <p:cNvSpPr>
            <a:spLocks noGrp="1"/>
          </p:cNvSpPr>
          <p:nvPr>
            <p:ph idx="1"/>
          </p:nvPr>
        </p:nvSpPr>
        <p:spPr>
          <a:xfrm>
            <a:off x="838200" y="1441577"/>
            <a:ext cx="10515600" cy="4351338"/>
          </a:xfrm>
        </p:spPr>
        <p:txBody>
          <a:bodyPr/>
          <a:lstStyle/>
          <a:p>
            <a:r>
              <a:rPr lang="en-US" sz="2400" dirty="0">
                <a:latin typeface="Times New Roman" panose="02020603050405020304" pitchFamily="18" charset="0"/>
                <a:cs typeface="Times New Roman" panose="02020603050405020304" pitchFamily="18" charset="0"/>
              </a:rPr>
              <a:t>Using this concept, we have calculated the Mouth Aspect Ratio: Representing the face with 68-(</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coordinates.</a:t>
            </a:r>
          </a:p>
          <a:p>
            <a:r>
              <a:rPr lang="en-US" sz="2400" dirty="0">
                <a:latin typeface="Times New Roman" panose="02020603050405020304" pitchFamily="18" charset="0"/>
                <a:cs typeface="Times New Roman" panose="02020603050405020304" pitchFamily="18" charset="0"/>
              </a:rPr>
              <a:t> As we see that the mouth is represented by a set of 20-(</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coordinates.</a:t>
            </a:r>
          </a:p>
          <a:p>
            <a:r>
              <a:rPr lang="en-US" sz="2400" dirty="0">
                <a:latin typeface="Times New Roman" panose="02020603050405020304" pitchFamily="18" charset="0"/>
                <a:cs typeface="Times New Roman" panose="02020603050405020304" pitchFamily="18" charset="0"/>
              </a:rPr>
              <a:t>So, we have used coordinates 62, 64, 66, and 68 to calculate the distance </a:t>
            </a:r>
            <a:r>
              <a:rPr lang="en-US" sz="2400" b="1" dirty="0">
                <a:latin typeface="Times New Roman" panose="02020603050405020304" pitchFamily="18" charset="0"/>
                <a:cs typeface="Times New Roman" panose="02020603050405020304" pitchFamily="18" charset="0"/>
              </a:rPr>
              <a:t>between then in</a:t>
            </a:r>
            <a:r>
              <a:rPr lang="en-US" sz="2400" dirty="0">
                <a:latin typeface="Times New Roman" panose="02020603050405020304" pitchFamily="18" charset="0"/>
                <a:cs typeface="Times New Roman" panose="02020603050405020304" pitchFamily="18" charset="0"/>
              </a:rPr>
              <a:t> the same way as EAR Calculation.</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MAR =    </a:t>
            </a:r>
            <a:r>
              <a:rPr lang="en-US" sz="2400" u="sng" dirty="0">
                <a:latin typeface="Times New Roman" panose="02020603050405020304" pitchFamily="18" charset="0"/>
                <a:cs typeface="Times New Roman" panose="02020603050405020304" pitchFamily="18" charset="0"/>
              </a:rPr>
              <a:t>|CD| + |EF| + |GH|</a:t>
            </a:r>
          </a:p>
          <a:p>
            <a:pPr marL="0" indent="0">
              <a:buNone/>
            </a:pPr>
            <a:r>
              <a:rPr lang="en-US" sz="2400" dirty="0">
                <a:latin typeface="Times New Roman" panose="02020603050405020304" pitchFamily="18" charset="0"/>
                <a:cs typeface="Times New Roman" panose="02020603050405020304" pitchFamily="18" charset="0"/>
              </a:rPr>
              <a:t>                                         	            3 * |AB| </a:t>
            </a:r>
          </a:p>
        </p:txBody>
      </p:sp>
    </p:spTree>
    <p:extLst>
      <p:ext uri="{BB962C8B-B14F-4D97-AF65-F5344CB8AC3E}">
        <p14:creationId xmlns:p14="http://schemas.microsoft.com/office/powerpoint/2010/main" val="4154805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Diagram:</a:t>
            </a:r>
          </a:p>
        </p:txBody>
      </p:sp>
      <p:pic>
        <p:nvPicPr>
          <p:cNvPr id="5122" name="Picture 2" descr="https://miro.medium.com/max/700/1*J92GDZOs589HUbXB7Flo1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9100" y="3015456"/>
            <a:ext cx="85725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RESULTS AND DISCUSSION:</a:t>
            </a:r>
          </a:p>
        </p:txBody>
      </p:sp>
      <p:sp>
        <p:nvSpPr>
          <p:cNvPr id="3" name="Content Placeholder 2"/>
          <p:cNvSpPr>
            <a:spLocks noGrp="1"/>
          </p:cNvSpPr>
          <p:nvPr>
            <p:ph idx="1"/>
          </p:nvPr>
        </p:nvSpPr>
        <p:spPr>
          <a:xfrm>
            <a:off x="838200" y="1478152"/>
            <a:ext cx="10515600" cy="4474591"/>
          </a:xfrm>
        </p:spPr>
        <p:txBody>
          <a:bodyPr>
            <a:noAutofit/>
          </a:bodyPr>
          <a:lstStyle/>
          <a:p>
            <a:pPr algn="just">
              <a:lnSpc>
                <a:spcPct val="120000"/>
              </a:lnSpc>
            </a:pPr>
            <a:r>
              <a:rPr lang="en-US" sz="2400" dirty="0">
                <a:latin typeface="Times New Roman" panose="02020603050405020304" pitchFamily="18" charset="0"/>
                <a:cs typeface="Times New Roman" panose="02020603050405020304" pitchFamily="18" charset="0"/>
              </a:rPr>
              <a:t>The driver anomaly observing framework created is able of identifying laziness, intoxicated and careless practices of driver in a brief time.</a:t>
            </a:r>
          </a:p>
          <a:p>
            <a:pPr algn="just">
              <a:lnSpc>
                <a:spcPct val="120000"/>
              </a:lnSpc>
            </a:pPr>
            <a:r>
              <a:rPr lang="en-US" sz="2400" dirty="0">
                <a:latin typeface="Times New Roman" panose="02020603050405020304" pitchFamily="18" charset="0"/>
                <a:cs typeface="Times New Roman" panose="02020603050405020304" pitchFamily="18" charset="0"/>
              </a:rPr>
              <a:t> The Laziness Detecting Framework created based on eye closure of the driver can separate ordinary eye flicker and tiredness and distinguish the laziness while driving.</a:t>
            </a:r>
          </a:p>
          <a:p>
            <a:pPr algn="just">
              <a:lnSpc>
                <a:spcPct val="120000"/>
              </a:lnSpc>
            </a:pPr>
            <a:r>
              <a:rPr lang="en-US" sz="2400" dirty="0">
                <a:latin typeface="Times New Roman" panose="02020603050405020304" pitchFamily="18" charset="0"/>
                <a:cs typeface="Times New Roman" panose="02020603050405020304" pitchFamily="18" charset="0"/>
              </a:rPr>
              <a:t>During the monitoring, the system is able to figure out if the eyes are opened or closed.</a:t>
            </a:r>
          </a:p>
          <a:p>
            <a:pPr algn="just">
              <a:lnSpc>
                <a:spcPct val="120000"/>
              </a:lnSpc>
            </a:pPr>
            <a:r>
              <a:rPr lang="en-US" sz="2400" dirty="0">
                <a:latin typeface="Times New Roman" panose="02020603050405020304" pitchFamily="18" charset="0"/>
                <a:cs typeface="Times New Roman" panose="02020603050405020304" pitchFamily="18" charset="0"/>
              </a:rPr>
              <a:t> When the eyes have been closed for too long, a warning sign is issued. processing judges the driver’s alertness level on the groundwork of continuous eye closures</a:t>
            </a:r>
          </a:p>
        </p:txBody>
      </p:sp>
    </p:spTree>
    <p:extLst>
      <p:ext uri="{BB962C8B-B14F-4D97-AF65-F5344CB8AC3E}">
        <p14:creationId xmlns:p14="http://schemas.microsoft.com/office/powerpoint/2010/main" val="3145291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5001"/>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As a result beep sound is heard when the driver yawn and closes the eye lid. This helps to alert the driver.</a:t>
            </a:r>
          </a:p>
          <a:p>
            <a:r>
              <a:rPr lang="en-US" sz="2400" dirty="0">
                <a:latin typeface="Times New Roman" panose="02020603050405020304" pitchFamily="18" charset="0"/>
                <a:cs typeface="Times New Roman" panose="02020603050405020304" pitchFamily="18" charset="0"/>
              </a:rPr>
              <a:t>Also self driving mode starts when the driver eye is closed for more than 60 seconds.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Result(Attached your own output</a:t>
            </a:r>
            <a:r>
              <a:rPr lang="en-US" sz="3200" dirty="0">
                <a:latin typeface="Times New Roman" panose="02020603050405020304" pitchFamily="18" charset="0"/>
                <a:cs typeface="Times New Roman" panose="02020603050405020304" pitchFamily="18"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0063" y="1787525"/>
            <a:ext cx="5811874" cy="4351338"/>
          </a:xfrm>
        </p:spPr>
      </p:pic>
    </p:spTree>
    <p:extLst>
      <p:ext uri="{BB962C8B-B14F-4D97-AF65-F5344CB8AC3E}">
        <p14:creationId xmlns:p14="http://schemas.microsoft.com/office/powerpoint/2010/main" val="302486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414145"/>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The driver anomaly observing framework created is able of identifying laziness, intoxicated and careless practices of driver in a brief time. </a:t>
            </a:r>
          </a:p>
          <a:p>
            <a:pPr algn="just"/>
            <a:r>
              <a:rPr lang="en-US" sz="2400" dirty="0">
                <a:latin typeface="Times New Roman" panose="02020603050405020304" pitchFamily="18" charset="0"/>
                <a:cs typeface="Times New Roman" panose="02020603050405020304" pitchFamily="18" charset="0"/>
              </a:rPr>
              <a:t>The Laziness Detecting Framework created based on eye closure of the driver can separate ordinary eye flicker and tiredness and distinguish the laziness while driving.</a:t>
            </a:r>
          </a:p>
          <a:p>
            <a:pPr algn="just"/>
            <a:r>
              <a:rPr lang="en-US" sz="2400" dirty="0">
                <a:latin typeface="Times New Roman" panose="02020603050405020304" pitchFamily="18" charset="0"/>
                <a:cs typeface="Times New Roman" panose="02020603050405020304" pitchFamily="18" charset="0"/>
              </a:rPr>
              <a:t> The suggested device is able to avoid the incidents when driving due to sleepiness. </a:t>
            </a:r>
          </a:p>
          <a:p>
            <a:pPr algn="just"/>
            <a:r>
              <a:rPr lang="en-US" sz="2400" dirty="0">
                <a:latin typeface="Times New Roman" panose="02020603050405020304" pitchFamily="18" charset="0"/>
                <a:cs typeface="Times New Roman" panose="02020603050405020304" pitchFamily="18" charset="0"/>
              </a:rPr>
              <a:t>The system works properly even in case of drivers sporting spectacles and even below low light stipulations if the digital camera offers higher output.</a:t>
            </a:r>
          </a:p>
          <a:p>
            <a:pPr algn="just"/>
            <a:r>
              <a:rPr lang="en-US" sz="2400" dirty="0">
                <a:latin typeface="Times New Roman" panose="02020603050405020304" pitchFamily="18" charset="0"/>
                <a:cs typeface="Times New Roman" panose="02020603050405020304" pitchFamily="18" charset="0"/>
              </a:rPr>
              <a:t>processing judges the driver’s alertness level on the groundwork of continuous eye closures</a:t>
            </a:r>
          </a:p>
        </p:txBody>
      </p:sp>
    </p:spTree>
    <p:extLst>
      <p:ext uri="{BB962C8B-B14F-4D97-AF65-F5344CB8AC3E}">
        <p14:creationId xmlns:p14="http://schemas.microsoft.com/office/powerpoint/2010/main" val="3556277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395857"/>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The model can be improved incrementally by using other parameter blinking  rate ,state of the cars , etc.</a:t>
            </a:r>
          </a:p>
          <a:p>
            <a:r>
              <a:rPr lang="en-US" sz="2400" dirty="0">
                <a:latin typeface="Times New Roman" panose="02020603050405020304" pitchFamily="18" charset="0"/>
                <a:cs typeface="Times New Roman" panose="02020603050405020304" pitchFamily="18" charset="0"/>
              </a:rPr>
              <a:t>If all these parameter are used it can improve the accuracy by lot.</a:t>
            </a:r>
          </a:p>
          <a:p>
            <a:r>
              <a:rPr lang="en-US" sz="2400" dirty="0">
                <a:latin typeface="Times New Roman" panose="02020603050405020304" pitchFamily="18" charset="0"/>
                <a:cs typeface="Times New Roman" panose="02020603050405020304" pitchFamily="18" charset="0"/>
              </a:rPr>
              <a:t>We plan to future work on the project by adding a sensor to o track the heart rate in order to prevent the accident caused due to sudden heart attack to driver.</a:t>
            </a:r>
          </a:p>
          <a:p>
            <a:r>
              <a:rPr lang="en-US" sz="2400" dirty="0">
                <a:latin typeface="Times New Roman" panose="02020603050405020304" pitchFamily="18" charset="0"/>
                <a:cs typeface="Times New Roman" panose="02020603050405020304" pitchFamily="18" charset="0"/>
              </a:rPr>
              <a:t>Same model and techniques can be used for various other uses like Netflix and other streaming services can detect when is asleep and stop the video accordingly .</a:t>
            </a:r>
          </a:p>
          <a:p>
            <a:r>
              <a:rPr lang="en-US" sz="2400" dirty="0">
                <a:latin typeface="Times New Roman" panose="02020603050405020304" pitchFamily="18" charset="0"/>
                <a:cs typeface="Times New Roman" panose="02020603050405020304" pitchFamily="18" charset="0"/>
              </a:rPr>
              <a:t>It can also be used in application that prevent user from sleeping</a:t>
            </a:r>
          </a:p>
        </p:txBody>
      </p:sp>
    </p:spTree>
    <p:extLst>
      <p:ext uri="{BB962C8B-B14F-4D97-AF65-F5344CB8AC3E}">
        <p14:creationId xmlns:p14="http://schemas.microsoft.com/office/powerpoint/2010/main" val="2664046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REFERENCE PAPERS:</a:t>
            </a:r>
          </a:p>
        </p:txBody>
      </p:sp>
      <p:sp>
        <p:nvSpPr>
          <p:cNvPr id="3" name="Content Placeholder 2"/>
          <p:cNvSpPr>
            <a:spLocks noGrp="1"/>
          </p:cNvSpPr>
          <p:nvPr>
            <p:ph idx="1"/>
          </p:nvPr>
        </p:nvSpPr>
        <p:spPr>
          <a:xfrm>
            <a:off x="838200" y="1506136"/>
            <a:ext cx="10515600" cy="4351338"/>
          </a:xfrm>
        </p:spPr>
        <p:txBody>
          <a:bodyPr>
            <a:noAutofit/>
          </a:bodyPr>
          <a:lstStyle/>
          <a:p>
            <a:r>
              <a:rPr lang="en-US" sz="2400" dirty="0">
                <a:latin typeface="Times New Roman" pitchFamily="18" charset="0"/>
                <a:cs typeface="Times New Roman" pitchFamily="18" charset="0"/>
              </a:rPr>
              <a:t>Jagbeer Singh, Ritika Kanojia, Rishika Singh, Rishita Bansal, Sakshi Bansal, Computer Science and Engineering Dept, Meerut Institute of  Engineering and Technology, Meerut, India DOI: 10.47750/pnr.2022.13.S10.361</a:t>
            </a:r>
          </a:p>
          <a:p>
            <a:r>
              <a:rPr lang="en-US" sz="2400" dirty="0">
                <a:latin typeface="Times New Roman" pitchFamily="18" charset="0"/>
                <a:cs typeface="Times New Roman" pitchFamily="18" charset="0"/>
              </a:rPr>
              <a:t>Dr. R. Kayalvizhi  Assistant Professor, Dept. of Computer Science &amp; Engineering SRM Institute of Science &amp; Technology, Kattankulathur Chennai, India-603203 603203ISSN, Published by: </a:t>
            </a:r>
            <a:r>
              <a:rPr lang="en-US" sz="2400" dirty="0">
                <a:latin typeface="Times New Roman" pitchFamily="18" charset="0"/>
                <a:cs typeface="Times New Roman" pitchFamily="18" charset="0"/>
                <a:hlinkClick r:id="rId2"/>
              </a:rPr>
              <a:t>www.ijert.org</a:t>
            </a:r>
            <a:r>
              <a:rPr lang="en-US" sz="2400" dirty="0">
                <a:latin typeface="Times New Roman" pitchFamily="18" charset="0"/>
                <a:cs typeface="Times New Roman" pitchFamily="18" charset="0"/>
              </a:rPr>
              <a:t> , Vol. 10 Issue 05, May-2021</a:t>
            </a:r>
          </a:p>
          <a:p>
            <a:r>
              <a:rPr lang="en-IN" sz="2400" dirty="0"/>
              <a:t>Biswarup Ganguly, MIEEE Department of Electrical Engineering Jadavpur University Kolkata- 700032, India IEEE VLSI Device, Circuit and System Conference 2022 (IEEE VLSI DCS 2022), 26-27 February 2022, IEEE ED MSIT SBC, Kolkata, India</a:t>
            </a:r>
          </a:p>
        </p:txBody>
      </p:sp>
    </p:spTree>
    <p:extLst>
      <p:ext uri="{BB962C8B-B14F-4D97-AF65-F5344CB8AC3E}">
        <p14:creationId xmlns:p14="http://schemas.microsoft.com/office/powerpoint/2010/main" val="53366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OBJECTIVE: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1061"/>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Driver drowsiness detection is a car safety technology which helps to save the life of the driver by preventing accidents when the driver is getting drowsy.</a:t>
            </a:r>
          </a:p>
          <a:p>
            <a:r>
              <a:rPr lang="en-US" sz="2400" dirty="0">
                <a:latin typeface="Times New Roman" panose="02020603050405020304" pitchFamily="18" charset="0"/>
                <a:cs typeface="Times New Roman" panose="02020603050405020304" pitchFamily="18" charset="0"/>
              </a:rPr>
              <a:t>The main objective is to first design a system to detect driver’s drowsiness by continuously monitoring retina of the eye.</a:t>
            </a:r>
          </a:p>
          <a:p>
            <a:r>
              <a:rPr lang="en-US" sz="2400" dirty="0">
                <a:latin typeface="Times New Roman" panose="02020603050405020304" pitchFamily="18" charset="0"/>
                <a:cs typeface="Times New Roman" panose="02020603050405020304" pitchFamily="18" charset="0"/>
              </a:rPr>
              <a:t>The system works in spite of driver wearing spectacles and in various lighting conditions.</a:t>
            </a:r>
          </a:p>
          <a:p>
            <a:r>
              <a:rPr lang="en-US" sz="2400" dirty="0">
                <a:latin typeface="Times New Roman" panose="02020603050405020304" pitchFamily="18" charset="0"/>
                <a:cs typeface="Times New Roman" panose="02020603050405020304" pitchFamily="18" charset="0"/>
              </a:rPr>
              <a:t>To alert the driver on the detection of drowsiness by using buzzer or alarm.</a:t>
            </a:r>
          </a:p>
          <a:p>
            <a:r>
              <a:rPr lang="en-US" sz="2400" dirty="0">
                <a:latin typeface="Times New Roman" panose="02020603050405020304" pitchFamily="18" charset="0"/>
                <a:cs typeface="Times New Roman" panose="02020603050405020304" pitchFamily="18" charset="0"/>
              </a:rPr>
              <a:t>Speed of the vehicle can be reduced.</a:t>
            </a:r>
          </a:p>
          <a:p>
            <a:r>
              <a:rPr lang="en-US" sz="2400" dirty="0">
                <a:latin typeface="Times New Roman" panose="02020603050405020304" pitchFamily="18" charset="0"/>
                <a:cs typeface="Times New Roman" panose="02020603050405020304" pitchFamily="18" charset="0"/>
              </a:rPr>
              <a:t>Traffic management can be maintained by reducing the accidents</a:t>
            </a:r>
          </a:p>
        </p:txBody>
      </p:sp>
    </p:spTree>
    <p:extLst>
      <p:ext uri="{BB962C8B-B14F-4D97-AF65-F5344CB8AC3E}">
        <p14:creationId xmlns:p14="http://schemas.microsoft.com/office/powerpoint/2010/main" val="976954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14F5C-8E11-27AF-215C-F5F5BF924524}"/>
              </a:ext>
            </a:extLst>
          </p:cNvPr>
          <p:cNvSpPr txBox="1"/>
          <p:nvPr/>
        </p:nvSpPr>
        <p:spPr>
          <a:xfrm>
            <a:off x="2276857" y="2368296"/>
            <a:ext cx="7799832" cy="1708160"/>
          </a:xfrm>
          <a:prstGeom prst="rect">
            <a:avLst/>
          </a:prstGeom>
          <a:noFill/>
        </p:spPr>
        <p:txBody>
          <a:bodyPr wrap="square" rtlCol="0">
            <a:spAutoFit/>
          </a:bodyPr>
          <a:lstStyle/>
          <a:p>
            <a:r>
              <a:rPr lang="en-IN" sz="10500" dirty="0">
                <a:latin typeface="Algerian" panose="04020705040A02060702" pitchFamily="82" charset="0"/>
              </a:rPr>
              <a:t>THANK YOU</a:t>
            </a:r>
          </a:p>
        </p:txBody>
      </p:sp>
    </p:spTree>
    <p:extLst>
      <p:ext uri="{BB962C8B-B14F-4D97-AF65-F5344CB8AC3E}">
        <p14:creationId xmlns:p14="http://schemas.microsoft.com/office/powerpoint/2010/main" val="27291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ABSTARCT:</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331"/>
            <a:ext cx="10515600" cy="4351338"/>
          </a:xfrm>
        </p:spPr>
        <p:txBody>
          <a:bodyPr>
            <a:noAutofit/>
          </a:bodyPr>
          <a:lstStyle/>
          <a:p>
            <a:pPr algn="just"/>
            <a:r>
              <a:rPr lang="en-US" sz="2400" dirty="0">
                <a:latin typeface="Times New Roman" panose="02020603050405020304" pitchFamily="18" charset="0"/>
                <a:cs typeface="Times New Roman" panose="02020603050405020304" pitchFamily="18" charset="0"/>
              </a:rPr>
              <a:t>The face, an important part of the body, conveys a lot of information. When a driver is in a state of fatigue, the facial expressions, e.g., the frequency of blinking and yawning, are different from those in the normal state.</a:t>
            </a:r>
          </a:p>
          <a:p>
            <a:pPr algn="just"/>
            <a:r>
              <a:rPr lang="en-US" sz="2400" dirty="0">
                <a:latin typeface="Times New Roman" panose="02020603050405020304" pitchFamily="18" charset="0"/>
                <a:cs typeface="Times New Roman" panose="02020603050405020304" pitchFamily="18" charset="0"/>
              </a:rPr>
              <a:t>In this study, we propose a computer vision based method to detect driver’s drowsiness from a video taken by a camera. The method attempts to recognize the face and then detecting the eye in every frame.</a:t>
            </a:r>
          </a:p>
          <a:p>
            <a:pPr algn="just"/>
            <a:r>
              <a:rPr lang="en-US" sz="2400" dirty="0">
                <a:latin typeface="Times New Roman" panose="02020603050405020304" pitchFamily="18" charset="0"/>
                <a:cs typeface="Times New Roman" panose="02020603050405020304" pitchFamily="18" charset="0"/>
              </a:rPr>
              <a:t>Further, we designed a new detection method for facial regions based on 68 key points. Then we use these facial regions to evaluate the drivers' state. </a:t>
            </a:r>
          </a:p>
          <a:p>
            <a:pPr algn="just"/>
            <a:r>
              <a:rPr lang="en-US" sz="2400" dirty="0">
                <a:latin typeface="Times New Roman" panose="02020603050405020304" pitchFamily="18" charset="0"/>
                <a:cs typeface="Times New Roman" panose="02020603050405020304" pitchFamily="18" charset="0"/>
              </a:rPr>
              <a:t>By combining the features of the eyes and mouth, we can alert the driver using a fatigue warning with the alarm sound.  </a:t>
            </a:r>
            <a:endParaRPr lang="en-IN" sz="2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89397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EXISTING SYSTEM:</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331"/>
            <a:ext cx="10515600" cy="4351338"/>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paper's motive is to demonstrate the implementation of a driver’s drowsiness detection using MATLAB through image processing.</a:t>
            </a:r>
          </a:p>
          <a:p>
            <a:pPr algn="just"/>
            <a:r>
              <a:rPr lang="en-US" sz="2400" dirty="0">
                <a:latin typeface="Times New Roman" panose="02020603050405020304" pitchFamily="18" charset="0"/>
                <a:cs typeface="Times New Roman" panose="02020603050405020304" pitchFamily="18" charset="0"/>
              </a:rPr>
              <a:t>Studies suggest that about one-fourth of all serious road accidents occur because of the vehicle drivers' drowsiness where they need to take, confirming that drowsiness gives rise to more road accidents than accidents occur through Drink and Drive. </a:t>
            </a:r>
          </a:p>
          <a:p>
            <a:pPr algn="just"/>
            <a:r>
              <a:rPr lang="en-US" sz="2400" dirty="0">
                <a:latin typeface="Times New Roman" panose="02020603050405020304" pitchFamily="18" charset="0"/>
                <a:cs typeface="Times New Roman" panose="02020603050405020304" pitchFamily="18" charset="0"/>
              </a:rPr>
              <a:t>Drowsiness Detection System is designed by employing vision-based concepts. The system’s main component is a small camera pointing towards the driver's face scan and monitoring the driver's eyes to detect drowsiness</a:t>
            </a:r>
          </a:p>
          <a:p>
            <a:pPr algn="just"/>
            <a:r>
              <a:rPr lang="en-US" sz="2400" dirty="0">
                <a:latin typeface="Times New Roman" panose="02020603050405020304" pitchFamily="18" charset="0"/>
                <a:cs typeface="Times New Roman" panose="02020603050405020304" pitchFamily="18" charset="0"/>
              </a:rPr>
              <a:t>There are various methods like detecting objects which are near to vehicle and front and rear cameras for detecting vehicles approaching near to vehicle and airbag system which can save lives after an accident is accorded.</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37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368425"/>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Fatigue is a safety problem that has not yet been deeply tackled by any country in the world mainly because of its nature. Fatigue, in general, is very difficult to measure or observe unlike alcohol and drugs, which have clear key indicators and tests that are available easily. </a:t>
            </a:r>
          </a:p>
          <a:p>
            <a:pPr algn="just"/>
            <a:r>
              <a:rPr lang="en-US" sz="2400" dirty="0">
                <a:latin typeface="Times New Roman" panose="02020603050405020304" pitchFamily="18" charset="0"/>
                <a:cs typeface="Times New Roman" panose="02020603050405020304" pitchFamily="18" charset="0"/>
              </a:rPr>
              <a:t>Most of the existing systems use external factors and inform the user about the problem and save users after an accident is accord but from research most of the accidents are due to faults in users like drowsiness, sleeping while driving.</a:t>
            </a:r>
          </a:p>
          <a:p>
            <a:pPr algn="just"/>
            <a:r>
              <a:rPr lang="en-US" sz="2400" dirty="0">
                <a:latin typeface="Times New Roman" panose="02020603050405020304" pitchFamily="18" charset="0"/>
                <a:cs typeface="Times New Roman" panose="02020603050405020304" pitchFamily="18" charset="0"/>
              </a:rPr>
              <a:t>These methods can’t able to  detect the facial expressions, yawning head nods, and majorly on eye blink frequencies.</a:t>
            </a:r>
          </a:p>
          <a:p>
            <a:pPr algn="just"/>
            <a:r>
              <a:rPr lang="en-US" sz="2400" dirty="0">
                <a:latin typeface="Times New Roman" panose="02020603050405020304" pitchFamily="18" charset="0"/>
                <a:cs typeface="Times New Roman" panose="02020603050405020304" pitchFamily="18" charset="0"/>
              </a:rPr>
              <a:t>Accuracy of the existing method is not good when </a:t>
            </a:r>
            <a:r>
              <a:rPr lang="en-US" sz="2400" dirty="0" err="1">
                <a:latin typeface="Times New Roman" panose="02020603050405020304" pitchFamily="18" charset="0"/>
                <a:cs typeface="Times New Roman" panose="02020603050405020304" pitchFamily="18" charset="0"/>
              </a:rPr>
              <a:t>comapred</a:t>
            </a:r>
            <a:r>
              <a:rPr lang="en-US" sz="2400" dirty="0">
                <a:latin typeface="Times New Roman" panose="02020603050405020304" pitchFamily="18" charset="0"/>
                <a:cs typeface="Times New Roman" panose="02020603050405020304" pitchFamily="18" charset="0"/>
              </a:rPr>
              <a:t> to the proposed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35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172" y="567531"/>
            <a:ext cx="10515600" cy="1019175"/>
          </a:xfrm>
        </p:spPr>
        <p:txBody>
          <a:bodyPr>
            <a:normAutofit/>
          </a:bodyPr>
          <a:lstStyle/>
          <a:p>
            <a:r>
              <a:rPr lang="en-IN" sz="3200" b="1" dirty="0">
                <a:latin typeface="Times New Roman" panose="02020603050405020304" pitchFamily="18" charset="0"/>
                <a:cs typeface="Times New Roman" panose="02020603050405020304" pitchFamily="18" charset="0"/>
              </a:rPr>
              <a:t>PROPSOED SYTEM:</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8145" y="1384300"/>
            <a:ext cx="10445655" cy="3886994"/>
          </a:xfrm>
        </p:spPr>
        <p:txBody>
          <a:bodyPr>
            <a:noAutofit/>
          </a:bodyPr>
          <a:lstStyle/>
          <a:p>
            <a:pPr algn="just"/>
            <a:r>
              <a:rPr lang="en-US" sz="2400" dirty="0">
                <a:latin typeface="Times New Roman" panose="02020603050405020304" pitchFamily="18" charset="0"/>
                <a:cs typeface="Times New Roman" panose="02020603050405020304" pitchFamily="18" charset="0"/>
              </a:rPr>
              <a:t>Visual object tracking</a:t>
            </a:r>
          </a:p>
          <a:p>
            <a:pPr algn="just"/>
            <a:r>
              <a:rPr lang="en-US" sz="2400" dirty="0">
                <a:latin typeface="Times New Roman" panose="02020603050405020304" pitchFamily="18" charset="0"/>
                <a:cs typeface="Times New Roman" panose="02020603050405020304" pitchFamily="18" charset="0"/>
              </a:rPr>
              <a:t>Facial landmarks recognition &amp; Driver drowsiness detection</a:t>
            </a:r>
          </a:p>
          <a:p>
            <a:pPr algn="just"/>
            <a:r>
              <a:rPr lang="en-US" sz="2400" dirty="0">
                <a:latin typeface="Times New Roman" panose="02020603050405020304" pitchFamily="18" charset="0"/>
                <a:cs typeface="Times New Roman" panose="02020603050405020304" pitchFamily="18" charset="0"/>
              </a:rPr>
              <a:t>Determination of eyes and mouth regions : The region of the eyes, Evaluation of the driver’s fatigue state</a:t>
            </a:r>
          </a:p>
          <a:p>
            <a:pPr algn="just"/>
            <a:r>
              <a:rPr lang="en-US" sz="2400" dirty="0">
                <a:latin typeface="Times New Roman" panose="02020603050405020304" pitchFamily="18" charset="0"/>
                <a:cs typeface="Times New Roman" panose="02020603050405020304" pitchFamily="18" charset="0"/>
              </a:rPr>
              <a:t>Eye status recognition: (Recognition based on CNN and recognition based on angle)</a:t>
            </a:r>
          </a:p>
          <a:p>
            <a:pPr algn="just"/>
            <a:r>
              <a:rPr lang="en-US" sz="2400" dirty="0">
                <a:latin typeface="Times New Roman" panose="02020603050405020304" pitchFamily="18" charset="0"/>
                <a:cs typeface="Times New Roman" panose="02020603050405020304" pitchFamily="18" charset="0"/>
              </a:rPr>
              <a:t>Mouth status recognition , Alarm Sound &amp; Self Mode alert</a:t>
            </a:r>
            <a:endParaRPr lang="en-IN"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21" y="4705652"/>
            <a:ext cx="78390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52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TECHNOLOGY USED:</a:t>
            </a:r>
          </a:p>
        </p:txBody>
      </p:sp>
      <p:sp>
        <p:nvSpPr>
          <p:cNvPr id="3" name="Content Placeholder 2"/>
          <p:cNvSpPr>
            <a:spLocks noGrp="1"/>
          </p:cNvSpPr>
          <p:nvPr>
            <p:ph idx="1"/>
          </p:nvPr>
        </p:nvSpPr>
        <p:spPr>
          <a:xfrm>
            <a:off x="838200" y="1478153"/>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PYTHON - Python is an interpreted, high-level, general-purpose programming language. Python's design philosophy emphasizes code readability with its notable use of significant whitespace. </a:t>
            </a:r>
          </a:p>
          <a:p>
            <a:pPr algn="just"/>
            <a:r>
              <a:rPr lang="en-US" sz="2400" dirty="0">
                <a:latin typeface="Times New Roman" panose="02020603050405020304" pitchFamily="18" charset="0"/>
                <a:cs typeface="Times New Roman" panose="02020603050405020304" pitchFamily="18" charset="0"/>
              </a:rPr>
              <a:t>VS Code IDE- created to develop open-source software, open-standards, and services for interactive computing across dozens of programming languages. </a:t>
            </a:r>
          </a:p>
          <a:p>
            <a:pPr algn="just"/>
            <a:r>
              <a:rPr lang="en-US" sz="2400" dirty="0">
                <a:latin typeface="Times New Roman" panose="02020603050405020304" pitchFamily="18" charset="0"/>
                <a:cs typeface="Times New Roman" panose="02020603050405020304" pitchFamily="18" charset="0"/>
              </a:rPr>
              <a:t>IMAGE PROCESSING - In computer science, digital image processing is the use of computer algorithms to perform image processing on digital images.</a:t>
            </a:r>
          </a:p>
          <a:p>
            <a:pPr algn="just"/>
            <a:r>
              <a:rPr lang="en-US" sz="2400" dirty="0">
                <a:latin typeface="Times New Roman" panose="02020603050405020304" pitchFamily="18" charset="0"/>
                <a:cs typeface="Times New Roman" panose="02020603050405020304" pitchFamily="18" charset="0"/>
              </a:rPr>
              <a:t>MACHINE LEARNING - Machine learning is the scientific study of algorithms and statistical models that computer systems use in order to perform a specific task effectively without using explicit instructions, relying on patterns and inference instead.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latin typeface="Times New Roman" panose="02020603050405020304" pitchFamily="18" charset="0"/>
                <a:cs typeface="Times New Roman" panose="02020603050405020304" pitchFamily="18" charset="0"/>
              </a:rPr>
              <a:t> </a:t>
            </a:r>
            <a:br>
              <a:rPr lang="en-IN" sz="3200"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ADVANTAGES:</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14145"/>
            <a:ext cx="10515600" cy="4351338"/>
          </a:xfrm>
        </p:spPr>
        <p:txBody>
          <a:bodyPr/>
          <a:lstStyle/>
          <a:p>
            <a:r>
              <a:rPr lang="en-US" sz="2400" dirty="0">
                <a:latin typeface="Times New Roman" panose="02020603050405020304" pitchFamily="18" charset="0"/>
                <a:cs typeface="Times New Roman" panose="02020603050405020304" pitchFamily="18" charset="0"/>
              </a:rPr>
              <a:t>This method will detect a problem before any problem accord and inform the driver and other passengers by raising an alert.</a:t>
            </a:r>
          </a:p>
          <a:p>
            <a:r>
              <a:rPr lang="en-US" sz="2400" dirty="0">
                <a:latin typeface="Times New Roman" panose="02020603050405020304" pitchFamily="18" charset="0"/>
                <a:cs typeface="Times New Roman" panose="02020603050405020304" pitchFamily="18" charset="0"/>
              </a:rPr>
              <a:t>In this OpenCV based machine learning techniques are used for automatic detection of drowsiness.</a:t>
            </a:r>
          </a:p>
          <a:p>
            <a:endParaRPr lang="en-IN" dirty="0">
              <a:latin typeface="Times New Roman" panose="02020603050405020304" pitchFamily="18" charset="0"/>
              <a:cs typeface="Times New Roman" panose="02020603050405020304" pitchFamily="18" charset="0"/>
            </a:endParaRPr>
          </a:p>
        </p:txBody>
      </p:sp>
      <p:sp>
        <p:nvSpPr>
          <p:cNvPr id="4" name="AutoShape 2" descr="https://static-01.hindawi.com/articles/cin/volume-2020/7251280/figures/7251280.fig.007.svg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31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2029</Words>
  <Application>Microsoft Office PowerPoint</Application>
  <PresentationFormat>Widescreen</PresentationFormat>
  <Paragraphs>134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Algerian</vt:lpstr>
      <vt:lpstr>Arial</vt:lpstr>
      <vt:lpstr>Calibri</vt:lpstr>
      <vt:lpstr>Calibri Light</vt:lpstr>
      <vt:lpstr>Times New Roman</vt:lpstr>
      <vt:lpstr>Wingdings</vt:lpstr>
      <vt:lpstr>Office Theme</vt:lpstr>
      <vt:lpstr>PAAVAI COLLEGE OF ENGINEERING Approved By AICTE Government of India | Affiliated to Anna University, Chennai.     Department of Artificial Intelligence &amp; Data Science </vt:lpstr>
      <vt:lpstr>INTRODUCTION:</vt:lpstr>
      <vt:lpstr>OBJECTIVE:</vt:lpstr>
      <vt:lpstr>ABSTARCT: </vt:lpstr>
      <vt:lpstr>EXISTING SYSTEM: </vt:lpstr>
      <vt:lpstr>PROBLEM STATEMENT:</vt:lpstr>
      <vt:lpstr>PROPSOED SYTEM: </vt:lpstr>
      <vt:lpstr>TECHNOLOGY USED:</vt:lpstr>
      <vt:lpstr>  ADVANTAGES: </vt:lpstr>
      <vt:lpstr>What is open cv ?</vt:lpstr>
      <vt:lpstr>BLOCK DIAGRAM:</vt:lpstr>
      <vt:lpstr>PowerPoint Presentation</vt:lpstr>
      <vt:lpstr>FLOW DIAGRAM:</vt:lpstr>
      <vt:lpstr>HOG ALGORITHM:</vt:lpstr>
      <vt:lpstr>PowerPoint Presentation</vt:lpstr>
      <vt:lpstr>SOFTWARE REQUIREMENTS</vt:lpstr>
      <vt:lpstr>HARDWARE REQUIREMENTS:</vt:lpstr>
      <vt:lpstr>EYE ASPECT RATIO:</vt:lpstr>
      <vt:lpstr>PowerPoint Presentation</vt:lpstr>
      <vt:lpstr>FACIAL LANDMARK:</vt:lpstr>
      <vt:lpstr>FACIAL LANDMARK:</vt:lpstr>
      <vt:lpstr>MAR (MOUTH ASPECT RATIO):</vt:lpstr>
      <vt:lpstr>Diagram:</vt:lpstr>
      <vt:lpstr>RESULTS AND DISCUSSION:</vt:lpstr>
      <vt:lpstr>PowerPoint Presentation</vt:lpstr>
      <vt:lpstr>Result(Attached your own output):</vt:lpstr>
      <vt:lpstr>CONCLUSION:</vt:lpstr>
      <vt:lpstr>Future scope:</vt:lpstr>
      <vt:lpstr>REFERENCE PAPERS: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IMPLEMENTATION OF SECURITY SYSTEM FOR VEHICLE MONITORING USING NUMBER PLATE DETECTION AND RFID</dc:title>
  <dc:creator>GTT-CS-001</dc:creator>
  <cp:lastModifiedBy>Rathiswaran K</cp:lastModifiedBy>
  <cp:revision>55</cp:revision>
  <dcterms:created xsi:type="dcterms:W3CDTF">2017-07-09T12:29:03Z</dcterms:created>
  <dcterms:modified xsi:type="dcterms:W3CDTF">2025-02-25T05:15:33Z</dcterms:modified>
</cp:coreProperties>
</file>