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0"/>
  </p:normalViewPr>
  <p:slideViewPr>
    <p:cSldViewPr snapToGrid="0" snapToObjects="1">
      <p:cViewPr varScale="1">
        <p:scale>
          <a:sx n="111" d="100"/>
          <a:sy n="111" d="100"/>
        </p:scale>
        <p:origin x="63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56FCB8-9312-4704-9AF1-BE98555DC1C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1D829E1-0B3E-4B9A-ACF8-4AAF1FA3C94D}">
      <dgm:prSet custT="1"/>
      <dgm:spPr/>
      <dgm:t>
        <a:bodyPr/>
        <a:lstStyle/>
        <a:p>
          <a:pPr>
            <a:lnSpc>
              <a:spcPct val="100000"/>
            </a:lnSpc>
          </a:pPr>
          <a:r>
            <a:rPr lang="en-US" sz="2400" dirty="0"/>
            <a:t>The step of capturing patterns from data is called </a:t>
          </a:r>
          <a:r>
            <a:rPr lang="en-US" sz="2400" b="1" dirty="0"/>
            <a:t>fitting</a:t>
          </a:r>
          <a:r>
            <a:rPr lang="en-US" sz="2400" dirty="0"/>
            <a:t> or </a:t>
          </a:r>
          <a:r>
            <a:rPr lang="en-US" sz="2400" b="1" dirty="0"/>
            <a:t>training</a:t>
          </a:r>
          <a:r>
            <a:rPr lang="en-US" sz="2400" dirty="0"/>
            <a:t> the model. </a:t>
          </a:r>
        </a:p>
      </dgm:t>
    </dgm:pt>
    <dgm:pt modelId="{80B146BA-9F90-4B63-97DB-F035D4A6EA91}" type="parTrans" cxnId="{BF307076-02D0-4F7B-A619-49C6334EE0F6}">
      <dgm:prSet/>
      <dgm:spPr/>
      <dgm:t>
        <a:bodyPr/>
        <a:lstStyle/>
        <a:p>
          <a:endParaRPr lang="en-US"/>
        </a:p>
      </dgm:t>
    </dgm:pt>
    <dgm:pt modelId="{5B48E163-AE0F-4354-97FC-4567344D8D8B}" type="sibTrans" cxnId="{BF307076-02D0-4F7B-A619-49C6334EE0F6}">
      <dgm:prSet/>
      <dgm:spPr/>
      <dgm:t>
        <a:bodyPr/>
        <a:lstStyle/>
        <a:p>
          <a:endParaRPr lang="en-US"/>
        </a:p>
      </dgm:t>
    </dgm:pt>
    <dgm:pt modelId="{BD7E5066-08FD-4DC7-9C9F-BEC9FB39A41A}">
      <dgm:prSet custT="1"/>
      <dgm:spPr/>
      <dgm:t>
        <a:bodyPr/>
        <a:lstStyle/>
        <a:p>
          <a:pPr>
            <a:lnSpc>
              <a:spcPct val="100000"/>
            </a:lnSpc>
          </a:pPr>
          <a:r>
            <a:rPr lang="en-US" sz="2400" dirty="0"/>
            <a:t>The data used to </a:t>
          </a:r>
          <a:r>
            <a:rPr lang="en-US" sz="2400" b="1" dirty="0"/>
            <a:t>fit</a:t>
          </a:r>
          <a:r>
            <a:rPr lang="en-US" sz="2400" dirty="0"/>
            <a:t> the model is called the </a:t>
          </a:r>
          <a:r>
            <a:rPr lang="en-US" sz="2400" b="1" dirty="0"/>
            <a:t>training data</a:t>
          </a:r>
          <a:r>
            <a:rPr lang="en-US" sz="2400" dirty="0"/>
            <a:t>.</a:t>
          </a:r>
        </a:p>
      </dgm:t>
    </dgm:pt>
    <dgm:pt modelId="{625D6E19-102C-4AC5-8E00-2FC58124DAC6}" type="parTrans" cxnId="{605F5467-31B1-4C8B-9D6A-92252113D3AC}">
      <dgm:prSet/>
      <dgm:spPr/>
      <dgm:t>
        <a:bodyPr/>
        <a:lstStyle/>
        <a:p>
          <a:endParaRPr lang="en-US"/>
        </a:p>
      </dgm:t>
    </dgm:pt>
    <dgm:pt modelId="{0F6D9EE1-7CA6-42B8-859D-6E4C6939FF0D}" type="sibTrans" cxnId="{605F5467-31B1-4C8B-9D6A-92252113D3AC}">
      <dgm:prSet/>
      <dgm:spPr/>
      <dgm:t>
        <a:bodyPr/>
        <a:lstStyle/>
        <a:p>
          <a:endParaRPr lang="en-US"/>
        </a:p>
      </dgm:t>
    </dgm:pt>
    <dgm:pt modelId="{845D056F-1D77-4D8E-B2A0-48FDFDB4F427}">
      <dgm:prSet custT="1"/>
      <dgm:spPr/>
      <dgm:t>
        <a:bodyPr/>
        <a:lstStyle/>
        <a:p>
          <a:pPr>
            <a:lnSpc>
              <a:spcPct val="100000"/>
            </a:lnSpc>
          </a:pPr>
          <a:r>
            <a:rPr lang="en-US" sz="2000" dirty="0"/>
            <a:t>After the model has been fit, you can apply it to new data to </a:t>
          </a:r>
          <a:r>
            <a:rPr lang="en-US" sz="2000" b="1" dirty="0"/>
            <a:t>predict</a:t>
          </a:r>
          <a:r>
            <a:rPr lang="en-US" sz="2000" dirty="0"/>
            <a:t> prices of additional homes.</a:t>
          </a:r>
        </a:p>
      </dgm:t>
    </dgm:pt>
    <dgm:pt modelId="{F75DA11C-362C-4D29-BE85-1DB0A6900100}" type="parTrans" cxnId="{5182BD5B-C48A-484A-838E-BC0EFBF64FC4}">
      <dgm:prSet/>
      <dgm:spPr/>
      <dgm:t>
        <a:bodyPr/>
        <a:lstStyle/>
        <a:p>
          <a:endParaRPr lang="en-US"/>
        </a:p>
      </dgm:t>
    </dgm:pt>
    <dgm:pt modelId="{C3006434-5FEB-4D93-A399-70575CDC9826}" type="sibTrans" cxnId="{5182BD5B-C48A-484A-838E-BC0EFBF64FC4}">
      <dgm:prSet/>
      <dgm:spPr/>
      <dgm:t>
        <a:bodyPr/>
        <a:lstStyle/>
        <a:p>
          <a:endParaRPr lang="en-US"/>
        </a:p>
      </dgm:t>
    </dgm:pt>
    <dgm:pt modelId="{4DB180A8-9363-47C3-8DBF-B24919FC6BBF}">
      <dgm:prSet custT="1"/>
      <dgm:spPr/>
      <dgm:t>
        <a:bodyPr/>
        <a:lstStyle/>
        <a:p>
          <a:pPr>
            <a:lnSpc>
              <a:spcPct val="100000"/>
            </a:lnSpc>
          </a:pPr>
          <a:r>
            <a:rPr lang="en-US" sz="2400" dirty="0"/>
            <a:t>One type of model is - </a:t>
          </a:r>
          <a:r>
            <a:rPr lang="en-US" sz="2400" b="1" dirty="0"/>
            <a:t>Decision Tree.</a:t>
          </a:r>
          <a:endParaRPr lang="en-US" sz="2400" dirty="0"/>
        </a:p>
      </dgm:t>
    </dgm:pt>
    <dgm:pt modelId="{6B232D72-490B-423F-8E95-670635FA3AB2}" type="parTrans" cxnId="{EF7403BC-0FBA-4DBD-86C5-2E581B65EDE0}">
      <dgm:prSet/>
      <dgm:spPr/>
      <dgm:t>
        <a:bodyPr/>
        <a:lstStyle/>
        <a:p>
          <a:endParaRPr lang="en-US"/>
        </a:p>
      </dgm:t>
    </dgm:pt>
    <dgm:pt modelId="{DD2F2765-98F5-4142-AA58-CEB06CAF0771}" type="sibTrans" cxnId="{EF7403BC-0FBA-4DBD-86C5-2E581B65EDE0}">
      <dgm:prSet/>
      <dgm:spPr/>
      <dgm:t>
        <a:bodyPr/>
        <a:lstStyle/>
        <a:p>
          <a:endParaRPr lang="en-US"/>
        </a:p>
      </dgm:t>
    </dgm:pt>
    <dgm:pt modelId="{57F07FC9-6065-47F0-BA7F-7126B8FEABFB}">
      <dgm:prSet/>
      <dgm:spPr/>
      <dgm:t>
        <a:bodyPr/>
        <a:lstStyle/>
        <a:p>
          <a:pPr>
            <a:lnSpc>
              <a:spcPct val="100000"/>
            </a:lnSpc>
          </a:pPr>
          <a:r>
            <a:rPr lang="en-US" dirty="0"/>
            <a:t>In decision tree, you can capture more factors using a tree that has more </a:t>
          </a:r>
          <a:r>
            <a:rPr lang="en-US" b="1" dirty="0"/>
            <a:t>"splits." </a:t>
          </a:r>
          <a:r>
            <a:rPr lang="en-US" dirty="0"/>
            <a:t>These are called </a:t>
          </a:r>
          <a:r>
            <a:rPr lang="en-US" b="1" dirty="0"/>
            <a:t>"deeper" </a:t>
          </a:r>
          <a:r>
            <a:rPr lang="en-US" dirty="0"/>
            <a:t>trees.</a:t>
          </a:r>
        </a:p>
      </dgm:t>
    </dgm:pt>
    <dgm:pt modelId="{8D0D8C34-F421-491D-9CF5-4BB3C89D9D16}" type="parTrans" cxnId="{4F0923E0-D8E8-4AC4-8513-6368AB12251C}">
      <dgm:prSet/>
      <dgm:spPr/>
      <dgm:t>
        <a:bodyPr/>
        <a:lstStyle/>
        <a:p>
          <a:endParaRPr lang="en-US"/>
        </a:p>
      </dgm:t>
    </dgm:pt>
    <dgm:pt modelId="{7A967996-7EFB-4E0A-B257-5566ACAE27F8}" type="sibTrans" cxnId="{4F0923E0-D8E8-4AC4-8513-6368AB12251C}">
      <dgm:prSet/>
      <dgm:spPr/>
      <dgm:t>
        <a:bodyPr/>
        <a:lstStyle/>
        <a:p>
          <a:endParaRPr lang="en-US"/>
        </a:p>
      </dgm:t>
    </dgm:pt>
    <dgm:pt modelId="{5A9F3DA1-A040-4B73-B5C8-A05E6D40E246}" type="pres">
      <dgm:prSet presAssocID="{0456FCB8-9312-4704-9AF1-BE98555DC1CC}" presName="root" presStyleCnt="0">
        <dgm:presLayoutVars>
          <dgm:dir/>
          <dgm:resizeHandles val="exact"/>
        </dgm:presLayoutVars>
      </dgm:prSet>
      <dgm:spPr/>
    </dgm:pt>
    <dgm:pt modelId="{7A70249B-A953-4B51-803D-DED7EF71679C}" type="pres">
      <dgm:prSet presAssocID="{61D829E1-0B3E-4B9A-ACF8-4AAF1FA3C94D}" presName="compNode" presStyleCnt="0"/>
      <dgm:spPr/>
    </dgm:pt>
    <dgm:pt modelId="{874B7B17-8611-41FE-9DE6-017342615EA6}" type="pres">
      <dgm:prSet presAssocID="{61D829E1-0B3E-4B9A-ACF8-4AAF1FA3C94D}" presName="bgRect" presStyleLbl="bgShp" presStyleIdx="0" presStyleCnt="5"/>
      <dgm:spPr/>
    </dgm:pt>
    <dgm:pt modelId="{00ED5EEF-B036-4CC0-B162-AC7567799375}" type="pres">
      <dgm:prSet presAssocID="{61D829E1-0B3E-4B9A-ACF8-4AAF1FA3C94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4FFE3F7A-996D-4E5B-80EC-4263E73E8E77}" type="pres">
      <dgm:prSet presAssocID="{61D829E1-0B3E-4B9A-ACF8-4AAF1FA3C94D}" presName="spaceRect" presStyleCnt="0"/>
      <dgm:spPr/>
    </dgm:pt>
    <dgm:pt modelId="{5EC2E611-7776-407F-8003-E8683A4B190A}" type="pres">
      <dgm:prSet presAssocID="{61D829E1-0B3E-4B9A-ACF8-4AAF1FA3C94D}" presName="parTx" presStyleLbl="revTx" presStyleIdx="0" presStyleCnt="5">
        <dgm:presLayoutVars>
          <dgm:chMax val="0"/>
          <dgm:chPref val="0"/>
        </dgm:presLayoutVars>
      </dgm:prSet>
      <dgm:spPr/>
    </dgm:pt>
    <dgm:pt modelId="{1797CFB5-2E30-43B8-AD8A-72BD82ED5DD9}" type="pres">
      <dgm:prSet presAssocID="{5B48E163-AE0F-4354-97FC-4567344D8D8B}" presName="sibTrans" presStyleCnt="0"/>
      <dgm:spPr/>
    </dgm:pt>
    <dgm:pt modelId="{4303FFCD-6B62-46F4-9526-30600EECDE82}" type="pres">
      <dgm:prSet presAssocID="{BD7E5066-08FD-4DC7-9C9F-BEC9FB39A41A}" presName="compNode" presStyleCnt="0"/>
      <dgm:spPr/>
    </dgm:pt>
    <dgm:pt modelId="{97CCCEA2-B319-4B20-A93C-3047BED4F05B}" type="pres">
      <dgm:prSet presAssocID="{BD7E5066-08FD-4DC7-9C9F-BEC9FB39A41A}" presName="bgRect" presStyleLbl="bgShp" presStyleIdx="1" presStyleCnt="5"/>
      <dgm:spPr/>
    </dgm:pt>
    <dgm:pt modelId="{96AAB645-0083-4734-A612-08C9489AD83C}" type="pres">
      <dgm:prSet presAssocID="{BD7E5066-08FD-4DC7-9C9F-BEC9FB39A41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3FEEFABC-5D53-4FF5-BBDF-E1E8CC778E83}" type="pres">
      <dgm:prSet presAssocID="{BD7E5066-08FD-4DC7-9C9F-BEC9FB39A41A}" presName="spaceRect" presStyleCnt="0"/>
      <dgm:spPr/>
    </dgm:pt>
    <dgm:pt modelId="{0C2AE627-CB0A-4C98-938A-AF4FE384FB7C}" type="pres">
      <dgm:prSet presAssocID="{BD7E5066-08FD-4DC7-9C9F-BEC9FB39A41A}" presName="parTx" presStyleLbl="revTx" presStyleIdx="1" presStyleCnt="5">
        <dgm:presLayoutVars>
          <dgm:chMax val="0"/>
          <dgm:chPref val="0"/>
        </dgm:presLayoutVars>
      </dgm:prSet>
      <dgm:spPr/>
    </dgm:pt>
    <dgm:pt modelId="{9DC98861-A914-48CA-B211-F3709EEA807C}" type="pres">
      <dgm:prSet presAssocID="{0F6D9EE1-7CA6-42B8-859D-6E4C6939FF0D}" presName="sibTrans" presStyleCnt="0"/>
      <dgm:spPr/>
    </dgm:pt>
    <dgm:pt modelId="{8763E6FF-9BFA-464B-B531-BCE890B95465}" type="pres">
      <dgm:prSet presAssocID="{845D056F-1D77-4D8E-B2A0-48FDFDB4F427}" presName="compNode" presStyleCnt="0"/>
      <dgm:spPr/>
    </dgm:pt>
    <dgm:pt modelId="{204CC120-99D8-4AED-B8E6-5369B7021194}" type="pres">
      <dgm:prSet presAssocID="{845D056F-1D77-4D8E-B2A0-48FDFDB4F427}" presName="bgRect" presStyleLbl="bgShp" presStyleIdx="2" presStyleCnt="5"/>
      <dgm:spPr/>
    </dgm:pt>
    <dgm:pt modelId="{E2FF9710-2FA8-4FA7-ADFE-5279F2455CBB}" type="pres">
      <dgm:prSet presAssocID="{845D056F-1D77-4D8E-B2A0-48FDFDB4F42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EAFD4126-AE3D-4EE3-9ADC-D483CA41A343}" type="pres">
      <dgm:prSet presAssocID="{845D056F-1D77-4D8E-B2A0-48FDFDB4F427}" presName="spaceRect" presStyleCnt="0"/>
      <dgm:spPr/>
    </dgm:pt>
    <dgm:pt modelId="{38F17C8D-5755-455C-BD5A-9524FC30E715}" type="pres">
      <dgm:prSet presAssocID="{845D056F-1D77-4D8E-B2A0-48FDFDB4F427}" presName="parTx" presStyleLbl="revTx" presStyleIdx="2" presStyleCnt="5">
        <dgm:presLayoutVars>
          <dgm:chMax val="0"/>
          <dgm:chPref val="0"/>
        </dgm:presLayoutVars>
      </dgm:prSet>
      <dgm:spPr/>
    </dgm:pt>
    <dgm:pt modelId="{6FA6CDDE-8979-4FF2-A5BA-434C8CC70537}" type="pres">
      <dgm:prSet presAssocID="{C3006434-5FEB-4D93-A399-70575CDC9826}" presName="sibTrans" presStyleCnt="0"/>
      <dgm:spPr/>
    </dgm:pt>
    <dgm:pt modelId="{F60086EF-42C1-4500-9D2A-CCC67454A48C}" type="pres">
      <dgm:prSet presAssocID="{4DB180A8-9363-47C3-8DBF-B24919FC6BBF}" presName="compNode" presStyleCnt="0"/>
      <dgm:spPr/>
    </dgm:pt>
    <dgm:pt modelId="{2FD4DC91-6254-4743-A59B-ED9FD66D5078}" type="pres">
      <dgm:prSet presAssocID="{4DB180A8-9363-47C3-8DBF-B24919FC6BBF}" presName="bgRect" presStyleLbl="bgShp" presStyleIdx="3" presStyleCnt="5"/>
      <dgm:spPr/>
    </dgm:pt>
    <dgm:pt modelId="{AC7B2939-14B8-4103-8AC1-7778FE906C5D}" type="pres">
      <dgm:prSet presAssocID="{4DB180A8-9363-47C3-8DBF-B24919FC6BB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ecision chart"/>
        </a:ext>
      </dgm:extLst>
    </dgm:pt>
    <dgm:pt modelId="{F859BD4B-C034-42B2-A377-A4E829BBBC95}" type="pres">
      <dgm:prSet presAssocID="{4DB180A8-9363-47C3-8DBF-B24919FC6BBF}" presName="spaceRect" presStyleCnt="0"/>
      <dgm:spPr/>
    </dgm:pt>
    <dgm:pt modelId="{D74232B2-2C97-4846-B821-DB50BB904301}" type="pres">
      <dgm:prSet presAssocID="{4DB180A8-9363-47C3-8DBF-B24919FC6BBF}" presName="parTx" presStyleLbl="revTx" presStyleIdx="3" presStyleCnt="5">
        <dgm:presLayoutVars>
          <dgm:chMax val="0"/>
          <dgm:chPref val="0"/>
        </dgm:presLayoutVars>
      </dgm:prSet>
      <dgm:spPr/>
    </dgm:pt>
    <dgm:pt modelId="{0D8B27E2-CBCF-4325-967E-4EC381B1F7A7}" type="pres">
      <dgm:prSet presAssocID="{DD2F2765-98F5-4142-AA58-CEB06CAF0771}" presName="sibTrans" presStyleCnt="0"/>
      <dgm:spPr/>
    </dgm:pt>
    <dgm:pt modelId="{223A2914-7032-437A-83AB-395F022DA3EC}" type="pres">
      <dgm:prSet presAssocID="{57F07FC9-6065-47F0-BA7F-7126B8FEABFB}" presName="compNode" presStyleCnt="0"/>
      <dgm:spPr/>
    </dgm:pt>
    <dgm:pt modelId="{41E29EDB-6194-4A1A-BB6F-930468D96207}" type="pres">
      <dgm:prSet presAssocID="{57F07FC9-6065-47F0-BA7F-7126B8FEABFB}" presName="bgRect" presStyleLbl="bgShp" presStyleIdx="4" presStyleCnt="5"/>
      <dgm:spPr/>
    </dgm:pt>
    <dgm:pt modelId="{6299BD8B-4B6E-44B0-87C0-5CDC72F3A78C}" type="pres">
      <dgm:prSet presAssocID="{57F07FC9-6065-47F0-BA7F-7126B8FEABF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Open Hand with Plant"/>
        </a:ext>
      </dgm:extLst>
    </dgm:pt>
    <dgm:pt modelId="{4570F980-40B1-441F-84C6-364861A32A08}" type="pres">
      <dgm:prSet presAssocID="{57F07FC9-6065-47F0-BA7F-7126B8FEABFB}" presName="spaceRect" presStyleCnt="0"/>
      <dgm:spPr/>
    </dgm:pt>
    <dgm:pt modelId="{63ED5D5B-017B-435B-B047-B4C04A4CB694}" type="pres">
      <dgm:prSet presAssocID="{57F07FC9-6065-47F0-BA7F-7126B8FEABFB}" presName="parTx" presStyleLbl="revTx" presStyleIdx="4" presStyleCnt="5">
        <dgm:presLayoutVars>
          <dgm:chMax val="0"/>
          <dgm:chPref val="0"/>
        </dgm:presLayoutVars>
      </dgm:prSet>
      <dgm:spPr/>
    </dgm:pt>
  </dgm:ptLst>
  <dgm:cxnLst>
    <dgm:cxn modelId="{5182BD5B-C48A-484A-838E-BC0EFBF64FC4}" srcId="{0456FCB8-9312-4704-9AF1-BE98555DC1CC}" destId="{845D056F-1D77-4D8E-B2A0-48FDFDB4F427}" srcOrd="2" destOrd="0" parTransId="{F75DA11C-362C-4D29-BE85-1DB0A6900100}" sibTransId="{C3006434-5FEB-4D93-A399-70575CDC9826}"/>
    <dgm:cxn modelId="{605F5467-31B1-4C8B-9D6A-92252113D3AC}" srcId="{0456FCB8-9312-4704-9AF1-BE98555DC1CC}" destId="{BD7E5066-08FD-4DC7-9C9F-BEC9FB39A41A}" srcOrd="1" destOrd="0" parTransId="{625D6E19-102C-4AC5-8E00-2FC58124DAC6}" sibTransId="{0F6D9EE1-7CA6-42B8-859D-6E4C6939FF0D}"/>
    <dgm:cxn modelId="{BF307076-02D0-4F7B-A619-49C6334EE0F6}" srcId="{0456FCB8-9312-4704-9AF1-BE98555DC1CC}" destId="{61D829E1-0B3E-4B9A-ACF8-4AAF1FA3C94D}" srcOrd="0" destOrd="0" parTransId="{80B146BA-9F90-4B63-97DB-F035D4A6EA91}" sibTransId="{5B48E163-AE0F-4354-97FC-4567344D8D8B}"/>
    <dgm:cxn modelId="{B84BE67F-BAA0-4BDD-AD84-0A76B1F3329A}" type="presOf" srcId="{845D056F-1D77-4D8E-B2A0-48FDFDB4F427}" destId="{38F17C8D-5755-455C-BD5A-9524FC30E715}" srcOrd="0" destOrd="0" presId="urn:microsoft.com/office/officeart/2018/2/layout/IconVerticalSolidList"/>
    <dgm:cxn modelId="{592997A7-E43A-4377-9288-6C6CE2D154FB}" type="presOf" srcId="{0456FCB8-9312-4704-9AF1-BE98555DC1CC}" destId="{5A9F3DA1-A040-4B73-B5C8-A05E6D40E246}" srcOrd="0" destOrd="0" presId="urn:microsoft.com/office/officeart/2018/2/layout/IconVerticalSolidList"/>
    <dgm:cxn modelId="{8F0B9EBA-622D-4E37-953B-87D216FDB962}" type="presOf" srcId="{57F07FC9-6065-47F0-BA7F-7126B8FEABFB}" destId="{63ED5D5B-017B-435B-B047-B4C04A4CB694}" srcOrd="0" destOrd="0" presId="urn:microsoft.com/office/officeart/2018/2/layout/IconVerticalSolidList"/>
    <dgm:cxn modelId="{C4261CBB-66A9-4351-8BB8-58614F369E28}" type="presOf" srcId="{4DB180A8-9363-47C3-8DBF-B24919FC6BBF}" destId="{D74232B2-2C97-4846-B821-DB50BB904301}" srcOrd="0" destOrd="0" presId="urn:microsoft.com/office/officeart/2018/2/layout/IconVerticalSolidList"/>
    <dgm:cxn modelId="{EF7403BC-0FBA-4DBD-86C5-2E581B65EDE0}" srcId="{0456FCB8-9312-4704-9AF1-BE98555DC1CC}" destId="{4DB180A8-9363-47C3-8DBF-B24919FC6BBF}" srcOrd="3" destOrd="0" parTransId="{6B232D72-490B-423F-8E95-670635FA3AB2}" sibTransId="{DD2F2765-98F5-4142-AA58-CEB06CAF0771}"/>
    <dgm:cxn modelId="{44E17DD1-0142-4911-9B90-6370F4265BA5}" type="presOf" srcId="{61D829E1-0B3E-4B9A-ACF8-4AAF1FA3C94D}" destId="{5EC2E611-7776-407F-8003-E8683A4B190A}" srcOrd="0" destOrd="0" presId="urn:microsoft.com/office/officeart/2018/2/layout/IconVerticalSolidList"/>
    <dgm:cxn modelId="{2F624CDD-B833-4352-9145-4002879709C0}" type="presOf" srcId="{BD7E5066-08FD-4DC7-9C9F-BEC9FB39A41A}" destId="{0C2AE627-CB0A-4C98-938A-AF4FE384FB7C}" srcOrd="0" destOrd="0" presId="urn:microsoft.com/office/officeart/2018/2/layout/IconVerticalSolidList"/>
    <dgm:cxn modelId="{4F0923E0-D8E8-4AC4-8513-6368AB12251C}" srcId="{0456FCB8-9312-4704-9AF1-BE98555DC1CC}" destId="{57F07FC9-6065-47F0-BA7F-7126B8FEABFB}" srcOrd="4" destOrd="0" parTransId="{8D0D8C34-F421-491D-9CF5-4BB3C89D9D16}" sibTransId="{7A967996-7EFB-4E0A-B257-5566ACAE27F8}"/>
    <dgm:cxn modelId="{3FEF8C5D-E98E-4919-B139-BA1912C4E813}" type="presParOf" srcId="{5A9F3DA1-A040-4B73-B5C8-A05E6D40E246}" destId="{7A70249B-A953-4B51-803D-DED7EF71679C}" srcOrd="0" destOrd="0" presId="urn:microsoft.com/office/officeart/2018/2/layout/IconVerticalSolidList"/>
    <dgm:cxn modelId="{D89C7E54-DE94-475E-B931-1FF75D35BFCF}" type="presParOf" srcId="{7A70249B-A953-4B51-803D-DED7EF71679C}" destId="{874B7B17-8611-41FE-9DE6-017342615EA6}" srcOrd="0" destOrd="0" presId="urn:microsoft.com/office/officeart/2018/2/layout/IconVerticalSolidList"/>
    <dgm:cxn modelId="{9BB5DC3F-4D80-4ED7-9E84-C171060DE934}" type="presParOf" srcId="{7A70249B-A953-4B51-803D-DED7EF71679C}" destId="{00ED5EEF-B036-4CC0-B162-AC7567799375}" srcOrd="1" destOrd="0" presId="urn:microsoft.com/office/officeart/2018/2/layout/IconVerticalSolidList"/>
    <dgm:cxn modelId="{2B53E67F-37A0-45C3-8F6E-77565C5A89E5}" type="presParOf" srcId="{7A70249B-A953-4B51-803D-DED7EF71679C}" destId="{4FFE3F7A-996D-4E5B-80EC-4263E73E8E77}" srcOrd="2" destOrd="0" presId="urn:microsoft.com/office/officeart/2018/2/layout/IconVerticalSolidList"/>
    <dgm:cxn modelId="{07C0A1ED-95A1-4CFB-9340-546124BF7061}" type="presParOf" srcId="{7A70249B-A953-4B51-803D-DED7EF71679C}" destId="{5EC2E611-7776-407F-8003-E8683A4B190A}" srcOrd="3" destOrd="0" presId="urn:microsoft.com/office/officeart/2018/2/layout/IconVerticalSolidList"/>
    <dgm:cxn modelId="{121C919B-B2A4-4EBF-A22B-9F449EB5B516}" type="presParOf" srcId="{5A9F3DA1-A040-4B73-B5C8-A05E6D40E246}" destId="{1797CFB5-2E30-43B8-AD8A-72BD82ED5DD9}" srcOrd="1" destOrd="0" presId="urn:microsoft.com/office/officeart/2018/2/layout/IconVerticalSolidList"/>
    <dgm:cxn modelId="{BCCE39FB-AB2C-47EA-B798-C95D7D04DA1A}" type="presParOf" srcId="{5A9F3DA1-A040-4B73-B5C8-A05E6D40E246}" destId="{4303FFCD-6B62-46F4-9526-30600EECDE82}" srcOrd="2" destOrd="0" presId="urn:microsoft.com/office/officeart/2018/2/layout/IconVerticalSolidList"/>
    <dgm:cxn modelId="{802F1ECA-9C7F-4E78-90F6-EBC626FEB965}" type="presParOf" srcId="{4303FFCD-6B62-46F4-9526-30600EECDE82}" destId="{97CCCEA2-B319-4B20-A93C-3047BED4F05B}" srcOrd="0" destOrd="0" presId="urn:microsoft.com/office/officeart/2018/2/layout/IconVerticalSolidList"/>
    <dgm:cxn modelId="{A7B725BB-A4DC-4FE5-AC45-A9B54E93F430}" type="presParOf" srcId="{4303FFCD-6B62-46F4-9526-30600EECDE82}" destId="{96AAB645-0083-4734-A612-08C9489AD83C}" srcOrd="1" destOrd="0" presId="urn:microsoft.com/office/officeart/2018/2/layout/IconVerticalSolidList"/>
    <dgm:cxn modelId="{479DE26F-F09B-4421-AA03-B0FD75689069}" type="presParOf" srcId="{4303FFCD-6B62-46F4-9526-30600EECDE82}" destId="{3FEEFABC-5D53-4FF5-BBDF-E1E8CC778E83}" srcOrd="2" destOrd="0" presId="urn:microsoft.com/office/officeart/2018/2/layout/IconVerticalSolidList"/>
    <dgm:cxn modelId="{0746F125-A3EF-4744-B5E1-24D2DF775F30}" type="presParOf" srcId="{4303FFCD-6B62-46F4-9526-30600EECDE82}" destId="{0C2AE627-CB0A-4C98-938A-AF4FE384FB7C}" srcOrd="3" destOrd="0" presId="urn:microsoft.com/office/officeart/2018/2/layout/IconVerticalSolidList"/>
    <dgm:cxn modelId="{A4DAB3B0-C089-4FD2-ADDA-2A2CE636C6CD}" type="presParOf" srcId="{5A9F3DA1-A040-4B73-B5C8-A05E6D40E246}" destId="{9DC98861-A914-48CA-B211-F3709EEA807C}" srcOrd="3" destOrd="0" presId="urn:microsoft.com/office/officeart/2018/2/layout/IconVerticalSolidList"/>
    <dgm:cxn modelId="{6AA53CEA-66F1-4022-9308-D9EB34BF5E83}" type="presParOf" srcId="{5A9F3DA1-A040-4B73-B5C8-A05E6D40E246}" destId="{8763E6FF-9BFA-464B-B531-BCE890B95465}" srcOrd="4" destOrd="0" presId="urn:microsoft.com/office/officeart/2018/2/layout/IconVerticalSolidList"/>
    <dgm:cxn modelId="{70011EEA-589E-4D80-AFB7-DEB4433BBCD8}" type="presParOf" srcId="{8763E6FF-9BFA-464B-B531-BCE890B95465}" destId="{204CC120-99D8-4AED-B8E6-5369B7021194}" srcOrd="0" destOrd="0" presId="urn:microsoft.com/office/officeart/2018/2/layout/IconVerticalSolidList"/>
    <dgm:cxn modelId="{A142786A-72E4-450E-A145-38AF7BF48CED}" type="presParOf" srcId="{8763E6FF-9BFA-464B-B531-BCE890B95465}" destId="{E2FF9710-2FA8-4FA7-ADFE-5279F2455CBB}" srcOrd="1" destOrd="0" presId="urn:microsoft.com/office/officeart/2018/2/layout/IconVerticalSolidList"/>
    <dgm:cxn modelId="{DA8915AD-104F-4A9F-B0C2-B7F8373D58AF}" type="presParOf" srcId="{8763E6FF-9BFA-464B-B531-BCE890B95465}" destId="{EAFD4126-AE3D-4EE3-9ADC-D483CA41A343}" srcOrd="2" destOrd="0" presId="urn:microsoft.com/office/officeart/2018/2/layout/IconVerticalSolidList"/>
    <dgm:cxn modelId="{11D9699A-0596-420D-891C-8BE2F033D3DE}" type="presParOf" srcId="{8763E6FF-9BFA-464B-B531-BCE890B95465}" destId="{38F17C8D-5755-455C-BD5A-9524FC30E715}" srcOrd="3" destOrd="0" presId="urn:microsoft.com/office/officeart/2018/2/layout/IconVerticalSolidList"/>
    <dgm:cxn modelId="{EA75EE50-A6ED-454F-A69D-742B7391E942}" type="presParOf" srcId="{5A9F3DA1-A040-4B73-B5C8-A05E6D40E246}" destId="{6FA6CDDE-8979-4FF2-A5BA-434C8CC70537}" srcOrd="5" destOrd="0" presId="urn:microsoft.com/office/officeart/2018/2/layout/IconVerticalSolidList"/>
    <dgm:cxn modelId="{F241BA6B-B04B-464F-A60A-99EBE5E126CC}" type="presParOf" srcId="{5A9F3DA1-A040-4B73-B5C8-A05E6D40E246}" destId="{F60086EF-42C1-4500-9D2A-CCC67454A48C}" srcOrd="6" destOrd="0" presId="urn:microsoft.com/office/officeart/2018/2/layout/IconVerticalSolidList"/>
    <dgm:cxn modelId="{DD7EEC06-F210-44DB-802E-A78A93D834D2}" type="presParOf" srcId="{F60086EF-42C1-4500-9D2A-CCC67454A48C}" destId="{2FD4DC91-6254-4743-A59B-ED9FD66D5078}" srcOrd="0" destOrd="0" presId="urn:microsoft.com/office/officeart/2018/2/layout/IconVerticalSolidList"/>
    <dgm:cxn modelId="{C1EECBCD-4392-465D-AAE4-EFDD1E8400F3}" type="presParOf" srcId="{F60086EF-42C1-4500-9D2A-CCC67454A48C}" destId="{AC7B2939-14B8-4103-8AC1-7778FE906C5D}" srcOrd="1" destOrd="0" presId="urn:microsoft.com/office/officeart/2018/2/layout/IconVerticalSolidList"/>
    <dgm:cxn modelId="{BA435216-010D-4D92-A669-7D36FF59D182}" type="presParOf" srcId="{F60086EF-42C1-4500-9D2A-CCC67454A48C}" destId="{F859BD4B-C034-42B2-A377-A4E829BBBC95}" srcOrd="2" destOrd="0" presId="urn:microsoft.com/office/officeart/2018/2/layout/IconVerticalSolidList"/>
    <dgm:cxn modelId="{9401D66E-3C0B-437E-90D5-C6843479DCC6}" type="presParOf" srcId="{F60086EF-42C1-4500-9D2A-CCC67454A48C}" destId="{D74232B2-2C97-4846-B821-DB50BB904301}" srcOrd="3" destOrd="0" presId="urn:microsoft.com/office/officeart/2018/2/layout/IconVerticalSolidList"/>
    <dgm:cxn modelId="{3EA3CBF7-17F4-4DE0-9E8C-45F0BFFD452F}" type="presParOf" srcId="{5A9F3DA1-A040-4B73-B5C8-A05E6D40E246}" destId="{0D8B27E2-CBCF-4325-967E-4EC381B1F7A7}" srcOrd="7" destOrd="0" presId="urn:microsoft.com/office/officeart/2018/2/layout/IconVerticalSolidList"/>
    <dgm:cxn modelId="{63431077-8F3F-450B-94B6-9E1105B4B8F1}" type="presParOf" srcId="{5A9F3DA1-A040-4B73-B5C8-A05E6D40E246}" destId="{223A2914-7032-437A-83AB-395F022DA3EC}" srcOrd="8" destOrd="0" presId="urn:microsoft.com/office/officeart/2018/2/layout/IconVerticalSolidList"/>
    <dgm:cxn modelId="{F74D75FA-4305-474C-81AB-1ABD75870004}" type="presParOf" srcId="{223A2914-7032-437A-83AB-395F022DA3EC}" destId="{41E29EDB-6194-4A1A-BB6F-930468D96207}" srcOrd="0" destOrd="0" presId="urn:microsoft.com/office/officeart/2018/2/layout/IconVerticalSolidList"/>
    <dgm:cxn modelId="{F87F46EF-3529-4E51-BD76-13F808A53584}" type="presParOf" srcId="{223A2914-7032-437A-83AB-395F022DA3EC}" destId="{6299BD8B-4B6E-44B0-87C0-5CDC72F3A78C}" srcOrd="1" destOrd="0" presId="urn:microsoft.com/office/officeart/2018/2/layout/IconVerticalSolidList"/>
    <dgm:cxn modelId="{6E761975-864F-486B-ACC0-631BD144E698}" type="presParOf" srcId="{223A2914-7032-437A-83AB-395F022DA3EC}" destId="{4570F980-40B1-441F-84C6-364861A32A08}" srcOrd="2" destOrd="0" presId="urn:microsoft.com/office/officeart/2018/2/layout/IconVerticalSolidList"/>
    <dgm:cxn modelId="{C2B59F22-AA06-4BA4-B252-E836F2EFDA32}" type="presParOf" srcId="{223A2914-7032-437A-83AB-395F022DA3EC}" destId="{63ED5D5B-017B-435B-B047-B4C04A4CB6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4B7B17-8611-41FE-9DE6-017342615EA6}">
      <dsp:nvSpPr>
        <dsp:cNvPr id="0" name=""/>
        <dsp:cNvSpPr/>
      </dsp:nvSpPr>
      <dsp:spPr>
        <a:xfrm>
          <a:off x="0" y="5520"/>
          <a:ext cx="10794357" cy="6613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ED5EEF-B036-4CC0-B162-AC7567799375}">
      <dsp:nvSpPr>
        <dsp:cNvPr id="0" name=""/>
        <dsp:cNvSpPr/>
      </dsp:nvSpPr>
      <dsp:spPr>
        <a:xfrm>
          <a:off x="200066" y="154330"/>
          <a:ext cx="364113" cy="3637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C2E611-7776-407F-8003-E8683A4B190A}">
      <dsp:nvSpPr>
        <dsp:cNvPr id="0" name=""/>
        <dsp:cNvSpPr/>
      </dsp:nvSpPr>
      <dsp:spPr>
        <a:xfrm>
          <a:off x="764247" y="5520"/>
          <a:ext cx="9995582"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1066800">
            <a:lnSpc>
              <a:spcPct val="100000"/>
            </a:lnSpc>
            <a:spcBef>
              <a:spcPct val="0"/>
            </a:spcBef>
            <a:spcAft>
              <a:spcPct val="35000"/>
            </a:spcAft>
            <a:buNone/>
          </a:pPr>
          <a:r>
            <a:rPr lang="en-US" sz="2400" kern="1200" dirty="0"/>
            <a:t>The step of capturing patterns from data is called </a:t>
          </a:r>
          <a:r>
            <a:rPr lang="en-US" sz="2400" b="1" kern="1200" dirty="0"/>
            <a:t>fitting</a:t>
          </a:r>
          <a:r>
            <a:rPr lang="en-US" sz="2400" kern="1200" dirty="0"/>
            <a:t> or </a:t>
          </a:r>
          <a:r>
            <a:rPr lang="en-US" sz="2400" b="1" kern="1200" dirty="0"/>
            <a:t>training</a:t>
          </a:r>
          <a:r>
            <a:rPr lang="en-US" sz="2400" kern="1200" dirty="0"/>
            <a:t> the model. </a:t>
          </a:r>
        </a:p>
      </dsp:txBody>
      <dsp:txXfrm>
        <a:off x="764247" y="5520"/>
        <a:ext cx="9995582" cy="723382"/>
      </dsp:txXfrm>
    </dsp:sp>
    <dsp:sp modelId="{97CCCEA2-B319-4B20-A93C-3047BED4F05B}">
      <dsp:nvSpPr>
        <dsp:cNvPr id="0" name=""/>
        <dsp:cNvSpPr/>
      </dsp:nvSpPr>
      <dsp:spPr>
        <a:xfrm>
          <a:off x="0" y="909749"/>
          <a:ext cx="10794357" cy="6613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AAB645-0083-4734-A612-08C9489AD83C}">
      <dsp:nvSpPr>
        <dsp:cNvPr id="0" name=""/>
        <dsp:cNvSpPr/>
      </dsp:nvSpPr>
      <dsp:spPr>
        <a:xfrm>
          <a:off x="200066" y="1058559"/>
          <a:ext cx="364113" cy="3637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2AE627-CB0A-4C98-938A-AF4FE384FB7C}">
      <dsp:nvSpPr>
        <dsp:cNvPr id="0" name=""/>
        <dsp:cNvSpPr/>
      </dsp:nvSpPr>
      <dsp:spPr>
        <a:xfrm>
          <a:off x="764247" y="909749"/>
          <a:ext cx="9995582"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1066800">
            <a:lnSpc>
              <a:spcPct val="100000"/>
            </a:lnSpc>
            <a:spcBef>
              <a:spcPct val="0"/>
            </a:spcBef>
            <a:spcAft>
              <a:spcPct val="35000"/>
            </a:spcAft>
            <a:buNone/>
          </a:pPr>
          <a:r>
            <a:rPr lang="en-US" sz="2400" kern="1200" dirty="0"/>
            <a:t>The data used to </a:t>
          </a:r>
          <a:r>
            <a:rPr lang="en-US" sz="2400" b="1" kern="1200" dirty="0"/>
            <a:t>fit</a:t>
          </a:r>
          <a:r>
            <a:rPr lang="en-US" sz="2400" kern="1200" dirty="0"/>
            <a:t> the model is called the </a:t>
          </a:r>
          <a:r>
            <a:rPr lang="en-US" sz="2400" b="1" kern="1200" dirty="0"/>
            <a:t>training data</a:t>
          </a:r>
          <a:r>
            <a:rPr lang="en-US" sz="2400" kern="1200" dirty="0"/>
            <a:t>.</a:t>
          </a:r>
        </a:p>
      </dsp:txBody>
      <dsp:txXfrm>
        <a:off x="764247" y="909749"/>
        <a:ext cx="9995582" cy="723382"/>
      </dsp:txXfrm>
    </dsp:sp>
    <dsp:sp modelId="{204CC120-99D8-4AED-B8E6-5369B7021194}">
      <dsp:nvSpPr>
        <dsp:cNvPr id="0" name=""/>
        <dsp:cNvSpPr/>
      </dsp:nvSpPr>
      <dsp:spPr>
        <a:xfrm>
          <a:off x="0" y="1813977"/>
          <a:ext cx="10794357" cy="6613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FF9710-2FA8-4FA7-ADFE-5279F2455CBB}">
      <dsp:nvSpPr>
        <dsp:cNvPr id="0" name=""/>
        <dsp:cNvSpPr/>
      </dsp:nvSpPr>
      <dsp:spPr>
        <a:xfrm>
          <a:off x="200066" y="1962787"/>
          <a:ext cx="364113" cy="3637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F17C8D-5755-455C-BD5A-9524FC30E715}">
      <dsp:nvSpPr>
        <dsp:cNvPr id="0" name=""/>
        <dsp:cNvSpPr/>
      </dsp:nvSpPr>
      <dsp:spPr>
        <a:xfrm>
          <a:off x="764247" y="1813977"/>
          <a:ext cx="9995582"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889000">
            <a:lnSpc>
              <a:spcPct val="100000"/>
            </a:lnSpc>
            <a:spcBef>
              <a:spcPct val="0"/>
            </a:spcBef>
            <a:spcAft>
              <a:spcPct val="35000"/>
            </a:spcAft>
            <a:buNone/>
          </a:pPr>
          <a:r>
            <a:rPr lang="en-US" sz="2000" kern="1200" dirty="0"/>
            <a:t>After the model has been fit, you can apply it to new data to </a:t>
          </a:r>
          <a:r>
            <a:rPr lang="en-US" sz="2000" b="1" kern="1200" dirty="0"/>
            <a:t>predict</a:t>
          </a:r>
          <a:r>
            <a:rPr lang="en-US" sz="2000" kern="1200" dirty="0"/>
            <a:t> prices of additional homes.</a:t>
          </a:r>
        </a:p>
      </dsp:txBody>
      <dsp:txXfrm>
        <a:off x="764247" y="1813977"/>
        <a:ext cx="9995582" cy="723382"/>
      </dsp:txXfrm>
    </dsp:sp>
    <dsp:sp modelId="{2FD4DC91-6254-4743-A59B-ED9FD66D5078}">
      <dsp:nvSpPr>
        <dsp:cNvPr id="0" name=""/>
        <dsp:cNvSpPr/>
      </dsp:nvSpPr>
      <dsp:spPr>
        <a:xfrm>
          <a:off x="0" y="2718206"/>
          <a:ext cx="10794357" cy="6613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7B2939-14B8-4103-8AC1-7778FE906C5D}">
      <dsp:nvSpPr>
        <dsp:cNvPr id="0" name=""/>
        <dsp:cNvSpPr/>
      </dsp:nvSpPr>
      <dsp:spPr>
        <a:xfrm>
          <a:off x="200066" y="2867016"/>
          <a:ext cx="364113" cy="3637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4232B2-2C97-4846-B821-DB50BB904301}">
      <dsp:nvSpPr>
        <dsp:cNvPr id="0" name=""/>
        <dsp:cNvSpPr/>
      </dsp:nvSpPr>
      <dsp:spPr>
        <a:xfrm>
          <a:off x="764247" y="2718206"/>
          <a:ext cx="9995582"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1066800">
            <a:lnSpc>
              <a:spcPct val="100000"/>
            </a:lnSpc>
            <a:spcBef>
              <a:spcPct val="0"/>
            </a:spcBef>
            <a:spcAft>
              <a:spcPct val="35000"/>
            </a:spcAft>
            <a:buNone/>
          </a:pPr>
          <a:r>
            <a:rPr lang="en-US" sz="2400" kern="1200" dirty="0"/>
            <a:t>One type of model is - </a:t>
          </a:r>
          <a:r>
            <a:rPr lang="en-US" sz="2400" b="1" kern="1200" dirty="0"/>
            <a:t>Decision Tree.</a:t>
          </a:r>
          <a:endParaRPr lang="en-US" sz="2400" kern="1200" dirty="0"/>
        </a:p>
      </dsp:txBody>
      <dsp:txXfrm>
        <a:off x="764247" y="2718206"/>
        <a:ext cx="9995582" cy="723382"/>
      </dsp:txXfrm>
    </dsp:sp>
    <dsp:sp modelId="{41E29EDB-6194-4A1A-BB6F-930468D96207}">
      <dsp:nvSpPr>
        <dsp:cNvPr id="0" name=""/>
        <dsp:cNvSpPr/>
      </dsp:nvSpPr>
      <dsp:spPr>
        <a:xfrm>
          <a:off x="0" y="3622434"/>
          <a:ext cx="10794357" cy="6613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99BD8B-4B6E-44B0-87C0-5CDC72F3A78C}">
      <dsp:nvSpPr>
        <dsp:cNvPr id="0" name=""/>
        <dsp:cNvSpPr/>
      </dsp:nvSpPr>
      <dsp:spPr>
        <a:xfrm>
          <a:off x="200066" y="3771244"/>
          <a:ext cx="364113" cy="36375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ED5D5B-017B-435B-B047-B4C04A4CB694}">
      <dsp:nvSpPr>
        <dsp:cNvPr id="0" name=""/>
        <dsp:cNvSpPr/>
      </dsp:nvSpPr>
      <dsp:spPr>
        <a:xfrm>
          <a:off x="764247" y="3622434"/>
          <a:ext cx="9995582"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800100">
            <a:lnSpc>
              <a:spcPct val="100000"/>
            </a:lnSpc>
            <a:spcBef>
              <a:spcPct val="0"/>
            </a:spcBef>
            <a:spcAft>
              <a:spcPct val="35000"/>
            </a:spcAft>
            <a:buNone/>
          </a:pPr>
          <a:r>
            <a:rPr lang="en-US" sz="1800" kern="1200" dirty="0"/>
            <a:t>In decision tree, you can capture more factors using a tree that has more </a:t>
          </a:r>
          <a:r>
            <a:rPr lang="en-US" sz="1800" b="1" kern="1200" dirty="0"/>
            <a:t>"splits." </a:t>
          </a:r>
          <a:r>
            <a:rPr lang="en-US" sz="1800" kern="1200" dirty="0"/>
            <a:t>These are called </a:t>
          </a:r>
          <a:r>
            <a:rPr lang="en-US" sz="1800" b="1" kern="1200" dirty="0"/>
            <a:t>"deeper" </a:t>
          </a:r>
          <a:r>
            <a:rPr lang="en-US" sz="1800" kern="1200" dirty="0"/>
            <a:t>trees.</a:t>
          </a:r>
        </a:p>
      </dsp:txBody>
      <dsp:txXfrm>
        <a:off x="764247" y="3622434"/>
        <a:ext cx="9995582" cy="7233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95B93-F33D-014D-8C75-1ED0C858A5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A11745-1DA4-B943-9FB0-330CA58F6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FC58E1-B049-1C41-97D8-D3F5F6D5C6D9}"/>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5" name="Footer Placeholder 4">
            <a:extLst>
              <a:ext uri="{FF2B5EF4-FFF2-40B4-BE49-F238E27FC236}">
                <a16:creationId xmlns:a16="http://schemas.microsoft.com/office/drawing/2014/main" id="{E476AD88-5F3F-B840-8F44-BE0FBAEADA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CE01C-A041-F148-89F8-70DA9EEBCF6A}"/>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423258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C7D3-EC14-344C-9AA7-FBA9274AA2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C6E47E-127A-2A4A-88E6-8895FBF7FE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8E2419-1F19-0A4F-AFDD-C656876B9438}"/>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5" name="Footer Placeholder 4">
            <a:extLst>
              <a:ext uri="{FF2B5EF4-FFF2-40B4-BE49-F238E27FC236}">
                <a16:creationId xmlns:a16="http://schemas.microsoft.com/office/drawing/2014/main" id="{01E3E86A-209B-164C-BEB7-4593DE032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B8BEB-4699-5745-8CF7-AA480783EB24}"/>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122742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40DB84-FEC7-474E-94CC-C3A414ED3D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006E25-73F6-0A4C-BF6A-57503339D4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7B49F-6581-6C42-9C5A-EE654C6170C1}"/>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5" name="Footer Placeholder 4">
            <a:extLst>
              <a:ext uri="{FF2B5EF4-FFF2-40B4-BE49-F238E27FC236}">
                <a16:creationId xmlns:a16="http://schemas.microsoft.com/office/drawing/2014/main" id="{EC321A47-D95F-6F46-B5D8-7C3BBCF09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DAFE49-3DBA-7744-8BF3-8771B702E615}"/>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348888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D1FC1-248C-864F-8C46-994D3710EC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5852E5-59E0-BC47-B39A-819B37C955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E15E51-E430-294E-8749-B22874DAB8EF}"/>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5" name="Footer Placeholder 4">
            <a:extLst>
              <a:ext uri="{FF2B5EF4-FFF2-40B4-BE49-F238E27FC236}">
                <a16:creationId xmlns:a16="http://schemas.microsoft.com/office/drawing/2014/main" id="{39764942-4940-024E-891C-79B75DB5D6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E28E2-5337-9847-8252-CAA270AC2C04}"/>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63824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DE3E9-B6DD-4F44-8506-9C1F7C43B8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25D54B-F22B-5E43-9E9B-13D81B23B9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C64421-7A42-ED49-907C-D6ABAB8C0B97}"/>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5" name="Footer Placeholder 4">
            <a:extLst>
              <a:ext uri="{FF2B5EF4-FFF2-40B4-BE49-F238E27FC236}">
                <a16:creationId xmlns:a16="http://schemas.microsoft.com/office/drawing/2014/main" id="{8261AB69-6FED-874B-95F0-059989803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9D41D-E103-854D-8E93-E67035B37C72}"/>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3857350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F1813-A35D-9547-9126-AB3D7568A8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FAA8FC-FE47-8543-8F34-9F8EF45997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9AEECC-54B3-654E-BE6F-3335A88934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869200-3A84-9E40-8749-9EE12EF26259}"/>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6" name="Footer Placeholder 5">
            <a:extLst>
              <a:ext uri="{FF2B5EF4-FFF2-40B4-BE49-F238E27FC236}">
                <a16:creationId xmlns:a16="http://schemas.microsoft.com/office/drawing/2014/main" id="{399E12CC-8EA7-D545-B5EE-6873380A89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70EFE2-C8F8-354D-B346-16F10E9BAC37}"/>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3171168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A2CB9-1814-7B4A-B2C6-8B938C5A32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B61087-85BF-C148-81D5-33204E753A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5FFA9C-F520-CB4B-B124-67A2E715F5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CB6373-6F3A-9B4B-B3F2-E87701A6E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2178F2-8871-1548-8D2C-7AFE0D04A3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11E31F-EDE9-9A40-B725-FA7103207622}"/>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8" name="Footer Placeholder 7">
            <a:extLst>
              <a:ext uri="{FF2B5EF4-FFF2-40B4-BE49-F238E27FC236}">
                <a16:creationId xmlns:a16="http://schemas.microsoft.com/office/drawing/2014/main" id="{4903802F-8511-2042-8DE5-23DF42E6A1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87B2C9-21A1-2547-8FB6-0CDF6A4D414F}"/>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572617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83562-8205-904D-8E3A-4A71308113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F6AFD0-CE0E-7640-8983-1185E206BB67}"/>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4" name="Footer Placeholder 3">
            <a:extLst>
              <a:ext uri="{FF2B5EF4-FFF2-40B4-BE49-F238E27FC236}">
                <a16:creationId xmlns:a16="http://schemas.microsoft.com/office/drawing/2014/main" id="{1698D626-BEAD-0241-8AAB-7D5317931F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8849FF-ABAA-5548-91A3-6BECB67BE937}"/>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2265057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72677B-E068-BA49-B577-EF5CBE8DB61F}"/>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3" name="Footer Placeholder 2">
            <a:extLst>
              <a:ext uri="{FF2B5EF4-FFF2-40B4-BE49-F238E27FC236}">
                <a16:creationId xmlns:a16="http://schemas.microsoft.com/office/drawing/2014/main" id="{B7A20380-FDED-5144-8D08-F982A3E9CB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B9AA99-70EA-C04A-87E4-6AA35AE50C41}"/>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701679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83F5A-A9EE-8648-938B-1E725D20DC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0C2DBA-58CE-F74A-949E-D60B976FC4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D293A2-C6CA-EA44-8295-63CE3B3CA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FC230E-DF61-0740-A7F1-47229C0F4552}"/>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6" name="Footer Placeholder 5">
            <a:extLst>
              <a:ext uri="{FF2B5EF4-FFF2-40B4-BE49-F238E27FC236}">
                <a16:creationId xmlns:a16="http://schemas.microsoft.com/office/drawing/2014/main" id="{4D8D0A9B-8F99-9448-A65B-8A41B7317E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4EF48B-5746-0C42-824F-F4B895D757B9}"/>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3581591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686B-0A4D-7241-8B5A-88793A9313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E4C64C-FCF8-174D-83D4-7FECBD8476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9859C7-02FD-4B42-B672-1E3EA7995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BF2578-177D-B742-8435-1D4625A0E8B5}"/>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6" name="Footer Placeholder 5">
            <a:extLst>
              <a:ext uri="{FF2B5EF4-FFF2-40B4-BE49-F238E27FC236}">
                <a16:creationId xmlns:a16="http://schemas.microsoft.com/office/drawing/2014/main" id="{1E054406-BD0A-B645-B2D4-46099BCD53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80BA0-FDB7-4549-B955-193FA1151B87}"/>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2411674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DC6F7A-D288-B541-9E4D-B168F22A8B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C91DBF-874C-2E46-AA29-AF19EE79A7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BF265-5422-AA42-BB0F-7B6BA67EF8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C36159-6644-524D-B0EC-C78EFC642358}" type="datetimeFigureOut">
              <a:rPr lang="en-US" smtClean="0"/>
              <a:t>1/28/22</a:t>
            </a:fld>
            <a:endParaRPr lang="en-US"/>
          </a:p>
        </p:txBody>
      </p:sp>
      <p:sp>
        <p:nvSpPr>
          <p:cNvPr id="5" name="Footer Placeholder 4">
            <a:extLst>
              <a:ext uri="{FF2B5EF4-FFF2-40B4-BE49-F238E27FC236}">
                <a16:creationId xmlns:a16="http://schemas.microsoft.com/office/drawing/2014/main" id="{439649F6-ED90-9443-833D-A1C82C3F2B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82F440-18E1-084A-9386-B30566D7FD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106828-9B8F-4449-BD28-523F72DFE7F1}" type="slidenum">
              <a:rPr lang="en-US" smtClean="0"/>
              <a:t>‹#›</a:t>
            </a:fld>
            <a:endParaRPr lang="en-US"/>
          </a:p>
        </p:txBody>
      </p:sp>
    </p:spTree>
    <p:extLst>
      <p:ext uri="{BB962C8B-B14F-4D97-AF65-F5344CB8AC3E}">
        <p14:creationId xmlns:p14="http://schemas.microsoft.com/office/powerpoint/2010/main" val="557020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27F22-213F-7446-A164-4C059C2E8AFF}"/>
              </a:ext>
            </a:extLst>
          </p:cNvPr>
          <p:cNvSpPr>
            <a:spLocks noGrp="1"/>
          </p:cNvSpPr>
          <p:nvPr>
            <p:ph type="ctrTitle"/>
          </p:nvPr>
        </p:nvSpPr>
        <p:spPr>
          <a:xfrm>
            <a:off x="1285241" y="1008993"/>
            <a:ext cx="9231410" cy="3542045"/>
          </a:xfrm>
        </p:spPr>
        <p:txBody>
          <a:bodyPr anchor="b">
            <a:normAutofit/>
          </a:bodyPr>
          <a:lstStyle/>
          <a:p>
            <a:pPr algn="l"/>
            <a:r>
              <a:rPr lang="en-US" sz="8100"/>
              <a:t>Kaggle</a:t>
            </a:r>
            <a:br>
              <a:rPr lang="en-US" sz="8100"/>
            </a:br>
            <a:r>
              <a:rPr lang="en-US" sz="8100"/>
              <a:t>Intro to Machine Learning </a:t>
            </a:r>
          </a:p>
        </p:txBody>
      </p:sp>
    </p:spTree>
    <p:extLst>
      <p:ext uri="{BB962C8B-B14F-4D97-AF65-F5344CB8AC3E}">
        <p14:creationId xmlns:p14="http://schemas.microsoft.com/office/powerpoint/2010/main" val="108233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94AB-8E5A-AE4E-85DE-3BEB959EA871}"/>
              </a:ext>
            </a:extLst>
          </p:cNvPr>
          <p:cNvSpPr>
            <a:spLocks noGrp="1"/>
          </p:cNvSpPr>
          <p:nvPr>
            <p:ph type="title"/>
          </p:nvPr>
        </p:nvSpPr>
        <p:spPr/>
        <p:txBody>
          <a:bodyPr/>
          <a:lstStyle/>
          <a:p>
            <a:pPr algn="ctr"/>
            <a:r>
              <a:rPr lang="en-US" b="1" dirty="0"/>
              <a:t>Lesson 1: How Models Work</a:t>
            </a:r>
          </a:p>
        </p:txBody>
      </p:sp>
      <p:graphicFrame>
        <p:nvGraphicFramePr>
          <p:cNvPr id="5" name="Content Placeholder 2">
            <a:extLst>
              <a:ext uri="{FF2B5EF4-FFF2-40B4-BE49-F238E27FC236}">
                <a16:creationId xmlns:a16="http://schemas.microsoft.com/office/drawing/2014/main" id="{D67168D1-FFEA-40C6-BE46-D83DAE016819}"/>
              </a:ext>
            </a:extLst>
          </p:cNvPr>
          <p:cNvGraphicFramePr>
            <a:graphicFrameLocks noGrp="1"/>
          </p:cNvGraphicFramePr>
          <p:nvPr>
            <p:ph idx="1"/>
            <p:extLst>
              <p:ext uri="{D42A27DB-BD31-4B8C-83A1-F6EECF244321}">
                <p14:modId xmlns:p14="http://schemas.microsoft.com/office/powerpoint/2010/main" val="2959238440"/>
              </p:ext>
            </p:extLst>
          </p:nvPr>
        </p:nvGraphicFramePr>
        <p:xfrm>
          <a:off x="838199" y="1825625"/>
          <a:ext cx="1079435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9908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3F7E5E46-5912-6245-906C-362C25C90A6B}"/>
              </a:ext>
            </a:extLst>
          </p:cNvPr>
          <p:cNvSpPr txBox="1"/>
          <p:nvPr/>
        </p:nvSpPr>
        <p:spPr>
          <a:xfrm>
            <a:off x="428625" y="1214438"/>
            <a:ext cx="5146445" cy="4888249"/>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sz="2800" dirty="0"/>
              <a:t>You predict the price of any house by tracing through the decision tree, always picking the path corresponding to that house's characteristics.</a:t>
            </a:r>
          </a:p>
          <a:p>
            <a:pPr indent="-228600">
              <a:lnSpc>
                <a:spcPct val="90000"/>
              </a:lnSpc>
              <a:spcAft>
                <a:spcPts val="600"/>
              </a:spcAft>
              <a:buFont typeface="Arial" panose="020B0604020202020204" pitchFamily="34" charset="0"/>
              <a:buChar char="•"/>
            </a:pPr>
            <a:endParaRPr lang="en-US" sz="2800" dirty="0"/>
          </a:p>
          <a:p>
            <a:pPr indent="-228600">
              <a:lnSpc>
                <a:spcPct val="90000"/>
              </a:lnSpc>
              <a:spcAft>
                <a:spcPts val="600"/>
              </a:spcAft>
              <a:buFont typeface="Arial" panose="020B0604020202020204" pitchFamily="34" charset="0"/>
              <a:buChar char="•"/>
            </a:pPr>
            <a:r>
              <a:rPr lang="en-US" sz="2800" dirty="0"/>
              <a:t>The predicted price for the house is at the bottom of the tree. </a:t>
            </a:r>
          </a:p>
          <a:p>
            <a:pPr indent="-228600">
              <a:lnSpc>
                <a:spcPct val="90000"/>
              </a:lnSpc>
              <a:spcAft>
                <a:spcPts val="600"/>
              </a:spcAft>
              <a:buFont typeface="Arial" panose="020B0604020202020204" pitchFamily="34" charset="0"/>
              <a:buChar char="•"/>
            </a:pPr>
            <a:endParaRPr lang="en-US" sz="2800" dirty="0"/>
          </a:p>
          <a:p>
            <a:pPr indent="-228600">
              <a:lnSpc>
                <a:spcPct val="90000"/>
              </a:lnSpc>
              <a:spcAft>
                <a:spcPts val="600"/>
              </a:spcAft>
              <a:buFont typeface="Arial" panose="020B0604020202020204" pitchFamily="34" charset="0"/>
              <a:buChar char="•"/>
            </a:pPr>
            <a:r>
              <a:rPr lang="en-US" sz="2800" dirty="0"/>
              <a:t>The point at the bottom where we make a prediction is called a </a:t>
            </a:r>
            <a:r>
              <a:rPr lang="en-US" sz="2800" b="1" dirty="0"/>
              <a:t>leaf.</a:t>
            </a:r>
            <a:endParaRPr lang="en-US" sz="2800" dirty="0"/>
          </a:p>
        </p:txBody>
      </p:sp>
      <p:pic>
        <p:nvPicPr>
          <p:cNvPr id="2050" name="Picture 2" descr="Depth 2 Tree">
            <a:extLst>
              <a:ext uri="{FF2B5EF4-FFF2-40B4-BE49-F238E27FC236}">
                <a16:creationId xmlns:a16="http://schemas.microsoft.com/office/drawing/2014/main" id="{400D944A-8DDD-3946-A270-D27D44EDBB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308699" y="1445932"/>
            <a:ext cx="5883301" cy="4352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512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4DA107-22D1-4B4E-9E6D-2AB5E960BC92}"/>
              </a:ext>
            </a:extLst>
          </p:cNvPr>
          <p:cNvSpPr>
            <a:spLocks noGrp="1"/>
          </p:cNvSpPr>
          <p:nvPr>
            <p:ph type="title"/>
          </p:nvPr>
        </p:nvSpPr>
        <p:spPr>
          <a:xfrm>
            <a:off x="1115568" y="548640"/>
            <a:ext cx="10168128" cy="1179576"/>
          </a:xfrm>
        </p:spPr>
        <p:txBody>
          <a:bodyPr>
            <a:normAutofit/>
          </a:bodyPr>
          <a:lstStyle/>
          <a:p>
            <a:r>
              <a:rPr lang="en-US" sz="4000" b="1"/>
              <a:t>Lesson</a:t>
            </a:r>
            <a:r>
              <a:rPr lang="en-US" sz="4000"/>
              <a:t> </a:t>
            </a:r>
            <a:r>
              <a:rPr lang="en-US" sz="4000" b="1"/>
              <a:t>2</a:t>
            </a:r>
            <a:r>
              <a:rPr lang="en-US" sz="4000"/>
              <a:t> : </a:t>
            </a:r>
            <a:r>
              <a:rPr lang="en-US" sz="4000" b="1"/>
              <a:t>Basic Data Exploration</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BFB166-70D6-9A4A-8BB5-232DCAC347A7}"/>
              </a:ext>
            </a:extLst>
          </p:cNvPr>
          <p:cNvSpPr>
            <a:spLocks noGrp="1"/>
          </p:cNvSpPr>
          <p:nvPr>
            <p:ph idx="1"/>
          </p:nvPr>
        </p:nvSpPr>
        <p:spPr>
          <a:xfrm>
            <a:off x="1115568" y="2481943"/>
            <a:ext cx="10168128" cy="3695020"/>
          </a:xfrm>
        </p:spPr>
        <p:txBody>
          <a:bodyPr>
            <a:normAutofit/>
          </a:bodyPr>
          <a:lstStyle/>
          <a:p>
            <a:pPr marL="0" indent="0" algn="ctr">
              <a:buNone/>
            </a:pPr>
            <a:r>
              <a:rPr lang="en-US" sz="2400" b="1" dirty="0"/>
              <a:t>Using Pandas to Get Familiar With Your Data</a:t>
            </a:r>
          </a:p>
          <a:p>
            <a:endParaRPr lang="en-US" sz="2400" dirty="0"/>
          </a:p>
          <a:p>
            <a:r>
              <a:rPr lang="en-US" sz="2400" dirty="0"/>
              <a:t>Pandas is the primary tool data scientists use for </a:t>
            </a:r>
            <a:r>
              <a:rPr lang="en-US" sz="2400" b="1" dirty="0"/>
              <a:t>exploring and manipulating data</a:t>
            </a:r>
            <a:r>
              <a:rPr lang="en-US" sz="2400" dirty="0"/>
              <a:t>. </a:t>
            </a:r>
          </a:p>
          <a:p>
            <a:r>
              <a:rPr lang="en-US" sz="2400" dirty="0"/>
              <a:t>Most people abbreviate pandas in their code as pd.</a:t>
            </a:r>
          </a:p>
          <a:p>
            <a:pPr marL="0" indent="0">
              <a:buNone/>
            </a:pPr>
            <a:r>
              <a:rPr lang="en-US" sz="2400" dirty="0"/>
              <a:t> </a:t>
            </a:r>
          </a:p>
          <a:p>
            <a:r>
              <a:rPr lang="en-US" sz="2400" dirty="0"/>
              <a:t>We do this with the command.</a:t>
            </a:r>
          </a:p>
          <a:p>
            <a:pPr marL="0" indent="0" algn="ctr">
              <a:buNone/>
            </a:pPr>
            <a:r>
              <a:rPr lang="en-US" sz="2400" b="1" dirty="0"/>
              <a:t>import </a:t>
            </a:r>
            <a:r>
              <a:rPr lang="en-US" sz="2400" b="1" dirty="0">
                <a:effectLst/>
              </a:rPr>
              <a:t>pandas</a:t>
            </a:r>
            <a:r>
              <a:rPr lang="en-US" sz="2400" b="1" dirty="0"/>
              <a:t> as </a:t>
            </a:r>
            <a:r>
              <a:rPr lang="en-US" sz="2400" b="1" u="none" strike="noStrike" dirty="0">
                <a:effectLst/>
              </a:rPr>
              <a:t>pd</a:t>
            </a:r>
            <a:endParaRPr lang="en-US" sz="2400" b="1" dirty="0"/>
          </a:p>
        </p:txBody>
      </p:sp>
    </p:spTree>
    <p:extLst>
      <p:ext uri="{BB962C8B-B14F-4D97-AF65-F5344CB8AC3E}">
        <p14:creationId xmlns:p14="http://schemas.microsoft.com/office/powerpoint/2010/main" val="3803323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3855BA2-6111-4849-9BF3-9B5C36F5483A}"/>
              </a:ext>
            </a:extLst>
          </p:cNvPr>
          <p:cNvSpPr>
            <a:spLocks noGrp="1"/>
          </p:cNvSpPr>
          <p:nvPr>
            <p:ph idx="1"/>
          </p:nvPr>
        </p:nvSpPr>
        <p:spPr>
          <a:xfrm>
            <a:off x="347241" y="477998"/>
            <a:ext cx="11620982" cy="5698965"/>
          </a:xfrm>
        </p:spPr>
        <p:txBody>
          <a:bodyPr>
            <a:normAutofit lnSpcReduction="10000"/>
          </a:bodyPr>
          <a:lstStyle/>
          <a:p>
            <a:r>
              <a:rPr lang="en-US" sz="2400" dirty="0"/>
              <a:t>The most important part of the Pandas library is the DataFrame.</a:t>
            </a:r>
          </a:p>
          <a:p>
            <a:pPr marL="0" indent="0">
              <a:buNone/>
            </a:pPr>
            <a:r>
              <a:rPr lang="en-US" sz="2400" dirty="0"/>
              <a:t> </a:t>
            </a:r>
          </a:p>
          <a:p>
            <a:r>
              <a:rPr lang="en-US" sz="2400" dirty="0"/>
              <a:t>A DataFrame holds the type of data you might think of as a table. This is similar to a sheet in Excel, or a table in a SQL database.</a:t>
            </a:r>
          </a:p>
          <a:p>
            <a:endParaRPr lang="en-US" sz="2400" dirty="0"/>
          </a:p>
          <a:p>
            <a:r>
              <a:rPr lang="en-US" sz="2400" b="0" i="1" dirty="0">
                <a:effectLst/>
              </a:rPr>
              <a:t># save </a:t>
            </a:r>
            <a:r>
              <a:rPr lang="en-US" sz="2400" b="0" i="1" dirty="0" err="1">
                <a:effectLst/>
              </a:rPr>
              <a:t>filepath</a:t>
            </a:r>
            <a:r>
              <a:rPr lang="en-US" sz="2400" b="0" i="1" dirty="0">
                <a:effectLst/>
              </a:rPr>
              <a:t> to variable for easier access</a:t>
            </a:r>
            <a:r>
              <a:rPr lang="en-US" sz="2400" dirty="0"/>
              <a:t> </a:t>
            </a:r>
          </a:p>
          <a:p>
            <a:pPr marL="0" indent="0" algn="ctr">
              <a:buNone/>
            </a:pPr>
            <a:r>
              <a:rPr lang="en-US" sz="2400" b="1" u="none" strike="noStrike" dirty="0" err="1">
                <a:effectLst/>
              </a:rPr>
              <a:t>melbourne_file_path</a:t>
            </a:r>
            <a:r>
              <a:rPr lang="en-US" sz="2400" b="1" dirty="0"/>
              <a:t> = '../input/</a:t>
            </a:r>
            <a:r>
              <a:rPr lang="en-US" sz="2400" b="1" dirty="0" err="1"/>
              <a:t>melbourne</a:t>
            </a:r>
            <a:r>
              <a:rPr lang="en-US" sz="2400" b="1" dirty="0"/>
              <a:t>-housing-snapshot/</a:t>
            </a:r>
            <a:r>
              <a:rPr lang="en-US" sz="2400" b="1" dirty="0" err="1"/>
              <a:t>melb_data.csv</a:t>
            </a:r>
            <a:r>
              <a:rPr lang="en-US" sz="2400" b="1" dirty="0"/>
              <a:t>’ </a:t>
            </a:r>
          </a:p>
          <a:p>
            <a:pPr marL="0" indent="0">
              <a:buNone/>
            </a:pPr>
            <a:endParaRPr lang="en-US" sz="2400" b="0" i="1" dirty="0">
              <a:effectLst/>
            </a:endParaRPr>
          </a:p>
          <a:p>
            <a:r>
              <a:rPr lang="en-US" sz="2400" b="0" i="1" dirty="0">
                <a:effectLst/>
              </a:rPr>
              <a:t># read the data and store data in DataFrame titled </a:t>
            </a:r>
            <a:r>
              <a:rPr lang="en-US" sz="2400" b="0" i="1" dirty="0" err="1">
                <a:effectLst/>
              </a:rPr>
              <a:t>melbourne_data</a:t>
            </a:r>
            <a:endParaRPr lang="en-US" sz="2400" b="0" i="1" dirty="0">
              <a:effectLst/>
            </a:endParaRPr>
          </a:p>
          <a:p>
            <a:pPr marL="0" indent="0" algn="ctr">
              <a:buNone/>
            </a:pPr>
            <a:r>
              <a:rPr lang="en-US" sz="2400" b="1" u="none" strike="noStrike" dirty="0" err="1">
                <a:effectLst/>
              </a:rPr>
              <a:t>melbourne_data</a:t>
            </a:r>
            <a:r>
              <a:rPr lang="en-US" sz="2400" b="1" dirty="0"/>
              <a:t> = </a:t>
            </a:r>
            <a:r>
              <a:rPr lang="en-US" sz="2400" b="1" u="none" strike="noStrike" dirty="0" err="1">
                <a:effectLst/>
              </a:rPr>
              <a:t>pd</a:t>
            </a:r>
            <a:r>
              <a:rPr lang="en-US" sz="2400" b="1" dirty="0" err="1"/>
              <a:t>.</a:t>
            </a:r>
            <a:r>
              <a:rPr lang="en-US" sz="2400" b="1" dirty="0" err="1">
                <a:effectLst/>
              </a:rPr>
              <a:t>read_csv</a:t>
            </a:r>
            <a:r>
              <a:rPr lang="en-US" sz="2400" b="1" dirty="0">
                <a:effectLst/>
              </a:rPr>
              <a:t>(</a:t>
            </a:r>
            <a:r>
              <a:rPr lang="en-US" sz="2400" b="1" u="none" strike="noStrike" dirty="0" err="1">
                <a:effectLst/>
              </a:rPr>
              <a:t>melbourne_file_path</a:t>
            </a:r>
            <a:r>
              <a:rPr lang="en-US" sz="2400" b="1" dirty="0">
                <a:effectLst/>
              </a:rPr>
              <a:t>)</a:t>
            </a:r>
            <a:r>
              <a:rPr lang="en-US" sz="2400" b="1" dirty="0"/>
              <a:t> </a:t>
            </a:r>
          </a:p>
          <a:p>
            <a:pPr marL="0" indent="0">
              <a:buNone/>
            </a:pPr>
            <a:endParaRPr lang="en-US" sz="2400" dirty="0"/>
          </a:p>
          <a:p>
            <a:r>
              <a:rPr lang="en-US" sz="2400" b="0" i="1" dirty="0">
                <a:effectLst/>
              </a:rPr>
              <a:t># print a summary of the data in Melbourne data</a:t>
            </a:r>
          </a:p>
          <a:p>
            <a:pPr marL="0" indent="0" algn="ctr">
              <a:buNone/>
            </a:pPr>
            <a:r>
              <a:rPr lang="en-US" sz="2400" b="1" u="none" strike="noStrike" dirty="0" err="1">
                <a:effectLst/>
              </a:rPr>
              <a:t>melbourne_data</a:t>
            </a:r>
            <a:r>
              <a:rPr lang="en-US" sz="2400" b="1" dirty="0" err="1"/>
              <a:t>.</a:t>
            </a:r>
            <a:r>
              <a:rPr lang="en-US" sz="2400" b="1" dirty="0" err="1">
                <a:effectLst/>
              </a:rPr>
              <a:t>describe</a:t>
            </a:r>
            <a:r>
              <a:rPr lang="en-US" sz="2400" b="1" dirty="0">
                <a:effectLst/>
              </a:rPr>
              <a:t>()</a:t>
            </a:r>
            <a:endParaRPr lang="en-US" sz="2400" b="1" dirty="0"/>
          </a:p>
        </p:txBody>
      </p:sp>
    </p:spTree>
    <p:extLst>
      <p:ext uri="{BB962C8B-B14F-4D97-AF65-F5344CB8AC3E}">
        <p14:creationId xmlns:p14="http://schemas.microsoft.com/office/powerpoint/2010/main" val="4035764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32CE3F4-4887-EA45-ABF6-F11FA7F9794E}"/>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kern="1200" dirty="0">
                <a:solidFill>
                  <a:schemeClr val="tx1"/>
                </a:solidFill>
                <a:latin typeface="+mj-lt"/>
                <a:ea typeface="+mj-ea"/>
                <a:cs typeface="+mj-cs"/>
              </a:rPr>
              <a:t>Building Your Model</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ED81B1F-F1DF-0044-8852-E6878D8BA987}"/>
              </a:ext>
            </a:extLst>
          </p:cNvPr>
          <p:cNvSpPr>
            <a:spLocks noGrp="1"/>
          </p:cNvSpPr>
          <p:nvPr>
            <p:ph idx="1"/>
          </p:nvPr>
        </p:nvSpPr>
        <p:spPr>
          <a:xfrm>
            <a:off x="254643" y="1685684"/>
            <a:ext cx="11609408" cy="4807191"/>
          </a:xfrm>
        </p:spPr>
        <p:txBody>
          <a:bodyPr vert="horz" lIns="91440" tIns="45720" rIns="91440" bIns="45720" rtlCol="0">
            <a:normAutofit fontScale="92500" lnSpcReduction="10000"/>
          </a:bodyPr>
          <a:lstStyle/>
          <a:p>
            <a:r>
              <a:rPr lang="en-US" sz="2400" dirty="0"/>
              <a:t>Choosing "</a:t>
            </a:r>
            <a:r>
              <a:rPr lang="en-US" sz="2400" b="1" dirty="0"/>
              <a:t>Features</a:t>
            </a:r>
            <a:r>
              <a:rPr lang="en-US" sz="2400" dirty="0"/>
              <a:t>"</a:t>
            </a:r>
          </a:p>
          <a:p>
            <a:pPr lvl="1"/>
            <a:r>
              <a:rPr lang="en-US" dirty="0"/>
              <a:t>The columns that are inputted into our model (and later used to make predictions) are called "features." </a:t>
            </a:r>
          </a:p>
          <a:p>
            <a:pPr lvl="1"/>
            <a:endParaRPr lang="en-US" dirty="0"/>
          </a:p>
          <a:p>
            <a:r>
              <a:rPr lang="en-US" b="1" dirty="0"/>
              <a:t>The steps to building and using a model are</a:t>
            </a:r>
            <a:r>
              <a:rPr lang="en-US" dirty="0"/>
              <a:t>:</a:t>
            </a:r>
          </a:p>
          <a:p>
            <a:endParaRPr lang="en-US" sz="2400" dirty="0"/>
          </a:p>
          <a:p>
            <a:pPr lvl="1"/>
            <a:r>
              <a:rPr lang="en-US" b="1" dirty="0"/>
              <a:t>Define:</a:t>
            </a:r>
            <a:r>
              <a:rPr lang="en-US" dirty="0"/>
              <a:t> What type of model will it be? A decision tree? Some other type of model? Some other parameters of the model type are specified too.</a:t>
            </a:r>
          </a:p>
          <a:p>
            <a:pPr lvl="1"/>
            <a:endParaRPr lang="en-US" dirty="0"/>
          </a:p>
          <a:p>
            <a:pPr lvl="1"/>
            <a:r>
              <a:rPr lang="en-US" b="1" dirty="0"/>
              <a:t>Fit:</a:t>
            </a:r>
            <a:r>
              <a:rPr lang="en-US" dirty="0"/>
              <a:t> Capture patterns from provided data. This is the heart of modeling.</a:t>
            </a:r>
          </a:p>
          <a:p>
            <a:pPr lvl="1"/>
            <a:endParaRPr lang="en-US" dirty="0"/>
          </a:p>
          <a:p>
            <a:pPr lvl="1"/>
            <a:r>
              <a:rPr lang="en-US" b="1" dirty="0"/>
              <a:t>Predict:</a:t>
            </a:r>
            <a:r>
              <a:rPr lang="en-US" dirty="0"/>
              <a:t> Just what it sounds like.</a:t>
            </a:r>
          </a:p>
          <a:p>
            <a:pPr lvl="1"/>
            <a:endParaRPr lang="en-US" dirty="0"/>
          </a:p>
          <a:p>
            <a:pPr lvl="1"/>
            <a:r>
              <a:rPr lang="en-US" b="1" dirty="0"/>
              <a:t>Evaluate</a:t>
            </a:r>
            <a:r>
              <a:rPr lang="en-US" dirty="0"/>
              <a:t>: Determine how accurate the model's predictions are.</a:t>
            </a:r>
          </a:p>
          <a:p>
            <a:endParaRPr lang="en-US" sz="2000" dirty="0"/>
          </a:p>
          <a:p>
            <a:endParaRPr lang="en-US" sz="1400" dirty="0"/>
          </a:p>
        </p:txBody>
      </p:sp>
    </p:spTree>
    <p:extLst>
      <p:ext uri="{BB962C8B-B14F-4D97-AF65-F5344CB8AC3E}">
        <p14:creationId xmlns:p14="http://schemas.microsoft.com/office/powerpoint/2010/main" val="2611961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6FD433-A91E-B549-AECE-5582BF62C202}"/>
              </a:ext>
            </a:extLst>
          </p:cNvPr>
          <p:cNvSpPr>
            <a:spLocks noGrp="1"/>
          </p:cNvSpPr>
          <p:nvPr>
            <p:ph type="title"/>
          </p:nvPr>
        </p:nvSpPr>
        <p:spPr>
          <a:xfrm>
            <a:off x="838200" y="365125"/>
            <a:ext cx="10515600" cy="1325563"/>
          </a:xfrm>
        </p:spPr>
        <p:txBody>
          <a:bodyPr>
            <a:normAutofit/>
          </a:bodyPr>
          <a:lstStyle/>
          <a:p>
            <a:r>
              <a:rPr lang="en-US" sz="5400" b="1"/>
              <a:t>Model Validation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0684CB-439A-8548-9AE4-EAEACD88C875}"/>
              </a:ext>
            </a:extLst>
          </p:cNvPr>
          <p:cNvSpPr>
            <a:spLocks noGrp="1"/>
          </p:cNvSpPr>
          <p:nvPr>
            <p:ph idx="1"/>
          </p:nvPr>
        </p:nvSpPr>
        <p:spPr>
          <a:xfrm>
            <a:off x="838200" y="2258915"/>
            <a:ext cx="10515600" cy="4233959"/>
          </a:xfrm>
        </p:spPr>
        <p:txBody>
          <a:bodyPr>
            <a:normAutofit/>
          </a:bodyPr>
          <a:lstStyle/>
          <a:p>
            <a:r>
              <a:rPr lang="en-US" sz="2400" dirty="0"/>
              <a:t>Measuring model quality is the key to iteratively improving your models.</a:t>
            </a:r>
          </a:p>
          <a:p>
            <a:endParaRPr lang="en-US" sz="2400" dirty="0"/>
          </a:p>
          <a:p>
            <a:r>
              <a:rPr lang="en-US" sz="2400" b="1" dirty="0"/>
              <a:t>Mean Absolute Error</a:t>
            </a:r>
            <a:r>
              <a:rPr lang="en-US" sz="2400" dirty="0"/>
              <a:t> (also called </a:t>
            </a:r>
            <a:r>
              <a:rPr lang="en-US" sz="2400" b="1" dirty="0"/>
              <a:t>MAE</a:t>
            </a:r>
            <a:r>
              <a:rPr lang="en-US" sz="2400" dirty="0"/>
              <a:t>). </a:t>
            </a:r>
          </a:p>
          <a:p>
            <a:pPr lvl="1"/>
            <a:r>
              <a:rPr lang="en-US" b="1" dirty="0"/>
              <a:t>error=actual−predicted</a:t>
            </a:r>
          </a:p>
          <a:p>
            <a:pPr lvl="1"/>
            <a:endParaRPr lang="en-US" dirty="0"/>
          </a:p>
          <a:p>
            <a:r>
              <a:rPr lang="en-US" sz="2400" dirty="0"/>
              <a:t>With the MAE metric, we take the absolute value of each error. This converts each error to a positive number. We then take the average of those absolute errors. This is our measure of model quality. In plain English, it can be said as</a:t>
            </a:r>
          </a:p>
          <a:p>
            <a:pPr lvl="1"/>
            <a:r>
              <a:rPr lang="en-US" b="1" dirty="0"/>
              <a:t>On average, our predictions are off by about X</a:t>
            </a:r>
            <a:r>
              <a:rPr lang="en-US" dirty="0"/>
              <a:t>.</a:t>
            </a:r>
          </a:p>
        </p:txBody>
      </p:sp>
    </p:spTree>
    <p:extLst>
      <p:ext uri="{BB962C8B-B14F-4D97-AF65-F5344CB8AC3E}">
        <p14:creationId xmlns:p14="http://schemas.microsoft.com/office/powerpoint/2010/main" val="3232270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6FD433-A91E-B549-AECE-5582BF62C202}"/>
              </a:ext>
            </a:extLst>
          </p:cNvPr>
          <p:cNvSpPr>
            <a:spLocks noGrp="1"/>
          </p:cNvSpPr>
          <p:nvPr>
            <p:ph type="title"/>
          </p:nvPr>
        </p:nvSpPr>
        <p:spPr>
          <a:xfrm>
            <a:off x="838200" y="365125"/>
            <a:ext cx="10515600" cy="1325563"/>
          </a:xfrm>
        </p:spPr>
        <p:txBody>
          <a:bodyPr>
            <a:normAutofit/>
          </a:bodyPr>
          <a:lstStyle/>
          <a:p>
            <a:r>
              <a:rPr lang="en-US" sz="5400" b="1"/>
              <a:t>Model Validation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0684CB-439A-8548-9AE4-EAEACD88C875}"/>
              </a:ext>
            </a:extLst>
          </p:cNvPr>
          <p:cNvSpPr>
            <a:spLocks noGrp="1"/>
          </p:cNvSpPr>
          <p:nvPr>
            <p:ph idx="1"/>
          </p:nvPr>
        </p:nvSpPr>
        <p:spPr>
          <a:xfrm>
            <a:off x="231494" y="1782129"/>
            <a:ext cx="11817752" cy="4966143"/>
          </a:xfrm>
        </p:spPr>
        <p:txBody>
          <a:bodyPr>
            <a:normAutofit fontScale="25000" lnSpcReduction="20000"/>
          </a:bodyPr>
          <a:lstStyle/>
          <a:p>
            <a:pPr marL="0" indent="0" algn="ctr">
              <a:buNone/>
            </a:pPr>
            <a:r>
              <a:rPr lang="en-US" sz="9600" b="1" dirty="0"/>
              <a:t>The Problem with "In-Sample" Scores</a:t>
            </a:r>
            <a:endParaRPr lang="en-US" sz="6400" dirty="0"/>
          </a:p>
          <a:p>
            <a:r>
              <a:rPr lang="en-US" sz="8000" dirty="0"/>
              <a:t>In the sample data you used to build the model, all homes with green doors were very expensive. The model's job is to find patterns that predict home prices, so it will see this pattern, and it will always predict high prices for homes with green doors.</a:t>
            </a:r>
          </a:p>
          <a:p>
            <a:endParaRPr lang="en-US" sz="8000" dirty="0"/>
          </a:p>
          <a:p>
            <a:r>
              <a:rPr lang="en-US" sz="8000" dirty="0"/>
              <a:t>Since this pattern was derived from the training data, the model will appear accurate in the training data.</a:t>
            </a:r>
            <a:endParaRPr lang="en-US" sz="7200" dirty="0"/>
          </a:p>
          <a:p>
            <a:r>
              <a:rPr lang="en-US" sz="8000" dirty="0"/>
              <a:t>But if this pattern doesn't hold when the model sees new data, the model would be very inaccurate when used in practice.</a:t>
            </a:r>
          </a:p>
          <a:p>
            <a:pPr marL="0" indent="0">
              <a:buNone/>
            </a:pPr>
            <a:endParaRPr lang="en-US" sz="7200" dirty="0"/>
          </a:p>
          <a:p>
            <a:r>
              <a:rPr lang="en-US" sz="8000" dirty="0"/>
              <a:t>Since models' practical value come from making predictions on new data, we measure performance on data that wasn't used to build the model. </a:t>
            </a:r>
            <a:endParaRPr lang="en-US" sz="7200" dirty="0"/>
          </a:p>
          <a:p>
            <a:r>
              <a:rPr lang="en-US" sz="8000" dirty="0"/>
              <a:t>The most straightforward way to do this is to exclude some data from the model-building process, and then use those to test the model's accuracy on data it hasn't seen before. This data is called </a:t>
            </a:r>
            <a:r>
              <a:rPr lang="en-US" sz="8000" b="1" dirty="0"/>
              <a:t>validation data</a:t>
            </a:r>
            <a:r>
              <a:rPr lang="en-US" sz="8000" dirty="0"/>
              <a:t>.</a:t>
            </a:r>
          </a:p>
          <a:p>
            <a:endParaRPr lang="en-US" sz="8000" dirty="0"/>
          </a:p>
          <a:p>
            <a:r>
              <a:rPr lang="en-US" sz="7200" dirty="0"/>
              <a:t>The scikit-learn library has a function </a:t>
            </a:r>
            <a:r>
              <a:rPr lang="en-US" sz="7200" b="1" dirty="0" err="1"/>
              <a:t>train_test_spli</a:t>
            </a:r>
            <a:r>
              <a:rPr lang="en-US" sz="7200" dirty="0" err="1"/>
              <a:t>t</a:t>
            </a:r>
            <a:r>
              <a:rPr lang="en-US" sz="2000" dirty="0"/>
              <a:t> </a:t>
            </a:r>
            <a:r>
              <a:rPr lang="en-US" sz="7200" dirty="0"/>
              <a:t> to break up the data into two pieces. We'll use some of that data as training data to fit the model, and we'll use the other data as validation data to calculate </a:t>
            </a:r>
            <a:r>
              <a:rPr lang="en-US" sz="7200" b="1" dirty="0" err="1"/>
              <a:t>mean_absolute_error</a:t>
            </a:r>
            <a:r>
              <a:rPr lang="en-US" sz="7200" dirty="0"/>
              <a:t>.</a:t>
            </a:r>
            <a:r>
              <a:rPr lang="en-US" sz="21600" dirty="0"/>
              <a:t> </a:t>
            </a:r>
            <a:endParaRPr lang="en-US" sz="11200" dirty="0"/>
          </a:p>
          <a:p>
            <a:pPr marL="0" indent="0">
              <a:buNone/>
            </a:pPr>
            <a:br>
              <a:rPr lang="en-US" dirty="0"/>
            </a:br>
            <a:endParaRPr lang="en-US" dirty="0"/>
          </a:p>
          <a:p>
            <a:endParaRPr lang="en-US" dirty="0"/>
          </a:p>
        </p:txBody>
      </p:sp>
    </p:spTree>
    <p:extLst>
      <p:ext uri="{BB962C8B-B14F-4D97-AF65-F5344CB8AC3E}">
        <p14:creationId xmlns:p14="http://schemas.microsoft.com/office/powerpoint/2010/main" val="4191648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727</Words>
  <Application>Microsoft Macintosh PowerPoint</Application>
  <PresentationFormat>Widescreen</PresentationFormat>
  <Paragraphs>65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Kaggle Intro to Machine Learning </vt:lpstr>
      <vt:lpstr>Lesson 1: How Models Work</vt:lpstr>
      <vt:lpstr>PowerPoint Presentation</vt:lpstr>
      <vt:lpstr>Lesson 2 : Basic Data Exploration</vt:lpstr>
      <vt:lpstr>PowerPoint Presentation</vt:lpstr>
      <vt:lpstr>PowerPoint Presentation</vt:lpstr>
      <vt:lpstr>Model Validation</vt:lpstr>
      <vt:lpstr>Model 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 Intro to Machine Learning </dc:title>
  <dc:creator>Shankar, Shubham</dc:creator>
  <cp:lastModifiedBy>Shankar, Shubham</cp:lastModifiedBy>
  <cp:revision>8</cp:revision>
  <dcterms:created xsi:type="dcterms:W3CDTF">2022-01-27T02:34:27Z</dcterms:created>
  <dcterms:modified xsi:type="dcterms:W3CDTF">2022-01-28T14:42:28Z</dcterms:modified>
</cp:coreProperties>
</file>