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2177-3AE1-4438-A9E8-6AA8394FA9EE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F7BBF-AA6A-4078-8579-08CF0EF8B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9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3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4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57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3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6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2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5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C45B-CE57-40E1-BEAF-3BB36B3B8D4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8017-A73B-4EFE-A1EE-5EAC49A0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istricts_and_neighborhoods_of_Los_Angel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6FC7A9-C253-40D5-88B4-AC769BCE08A2}"/>
              </a:ext>
            </a:extLst>
          </p:cNvPr>
          <p:cNvSpPr txBox="1"/>
          <p:nvPr/>
        </p:nvSpPr>
        <p:spPr>
          <a:xfrm>
            <a:off x="1537252" y="1285462"/>
            <a:ext cx="9117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L.A (not so) Confidential – Examining the diversity of downtown L.A neighbourhoods</a:t>
            </a:r>
            <a:endParaRPr lang="en-GB" sz="3600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EB86E-845F-4647-850A-D6F113E467D2}"/>
              </a:ext>
            </a:extLst>
          </p:cNvPr>
          <p:cNvSpPr txBox="1"/>
          <p:nvPr/>
        </p:nvSpPr>
        <p:spPr>
          <a:xfrm>
            <a:off x="1789044" y="5203206"/>
            <a:ext cx="886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‘IBM Data Science Certificate’ Final Capstone Project – Kyriacos Theocharides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94DF-7A61-47FF-8DB5-1E7ABE52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6DDD92C-DF6D-42C0-9EE6-39BCB735C8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15" y="1399805"/>
            <a:ext cx="4923651" cy="405839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12924C-B8C4-4EFB-9722-3DACADBC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51122"/>
              </p:ext>
            </p:extLst>
          </p:nvPr>
        </p:nvGraphicFramePr>
        <p:xfrm>
          <a:off x="848140" y="1399805"/>
          <a:ext cx="3813168" cy="194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6846">
                  <a:extLst>
                    <a:ext uri="{9D8B030D-6E8A-4147-A177-3AD203B41FA5}">
                      <a16:colId xmlns:a16="http://schemas.microsoft.com/office/drawing/2014/main" val="4257088827"/>
                    </a:ext>
                  </a:extLst>
                </a:gridCol>
                <a:gridCol w="1846322">
                  <a:extLst>
                    <a:ext uri="{9D8B030D-6E8A-4147-A177-3AD203B41FA5}">
                      <a16:colId xmlns:a16="http://schemas.microsoft.com/office/drawing/2014/main" val="879486590"/>
                    </a:ext>
                  </a:extLst>
                </a:gridCol>
              </a:tblGrid>
              <a:tr h="388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en-US" sz="1100">
                          <a:effectLst/>
                        </a:rPr>
                        <a:t>Cluster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Colour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819347"/>
                  </a:ext>
                </a:extLst>
              </a:tr>
              <a:tr h="388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9938"/>
                  </a:ext>
                </a:extLst>
              </a:tr>
              <a:tr h="388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Blue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883189"/>
                  </a:ext>
                </a:extLst>
              </a:tr>
              <a:tr h="388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Green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669828"/>
                  </a:ext>
                </a:extLst>
              </a:tr>
              <a:tr h="388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Purple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856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768D4F-59D9-4D0D-9CF5-97442DA22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08180"/>
              </p:ext>
            </p:extLst>
          </p:nvPr>
        </p:nvGraphicFramePr>
        <p:xfrm>
          <a:off x="848140" y="3886852"/>
          <a:ext cx="3813168" cy="194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241">
                  <a:extLst>
                    <a:ext uri="{9D8B030D-6E8A-4147-A177-3AD203B41FA5}">
                      <a16:colId xmlns:a16="http://schemas.microsoft.com/office/drawing/2014/main" val="2063159423"/>
                    </a:ext>
                  </a:extLst>
                </a:gridCol>
                <a:gridCol w="1851927">
                  <a:extLst>
                    <a:ext uri="{9D8B030D-6E8A-4147-A177-3AD203B41FA5}">
                      <a16:colId xmlns:a16="http://schemas.microsoft.com/office/drawing/2014/main" val="2819752927"/>
                    </a:ext>
                  </a:extLst>
                </a:gridCol>
              </a:tblGrid>
              <a:tr h="6581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 of Neigh.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600219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791649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816569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252995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65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BE7E75-8747-4D52-952E-381FB22F3C7E}"/>
              </a:ext>
            </a:extLst>
          </p:cNvPr>
          <p:cNvSpPr txBox="1"/>
          <p:nvPr/>
        </p:nvSpPr>
        <p:spPr>
          <a:xfrm>
            <a:off x="848140" y="3429000"/>
            <a:ext cx="381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– colour pairings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17829-47E9-4E5D-815A-738376249C4F}"/>
              </a:ext>
            </a:extLst>
          </p:cNvPr>
          <p:cNvSpPr txBox="1"/>
          <p:nvPr/>
        </p:nvSpPr>
        <p:spPr>
          <a:xfrm>
            <a:off x="848140" y="6021286"/>
            <a:ext cx="38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neighbourhoods per cluster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57DE2-0E11-41D7-AD2A-AB3C8C1FA164}"/>
              </a:ext>
            </a:extLst>
          </p:cNvPr>
          <p:cNvSpPr txBox="1"/>
          <p:nvPr/>
        </p:nvSpPr>
        <p:spPr>
          <a:xfrm>
            <a:off x="6591015" y="5711687"/>
            <a:ext cx="49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Clustered neighbourhoods in L.A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67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D83F-7017-401B-BA28-D2AC833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venues per cluster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48D2B-90D6-413A-B6BD-F169719739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772311"/>
            <a:ext cx="10944823" cy="3700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C5163-4A0F-43B6-89AB-3E0494CB3F85}"/>
              </a:ext>
            </a:extLst>
          </p:cNvPr>
          <p:cNvSpPr txBox="1"/>
          <p:nvPr/>
        </p:nvSpPr>
        <p:spPr>
          <a:xfrm>
            <a:off x="1205948" y="5711687"/>
            <a:ext cx="712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common venues per cluster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03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43B-90EE-470E-BA25-B13CF220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1C13-DA1E-4AD8-B6BB-02E2686F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90% of neighbourhoods fall under cluster 0</a:t>
            </a:r>
          </a:p>
          <a:p>
            <a:r>
              <a:rPr lang="en-US" dirty="0"/>
              <a:t>Clusters 2 and 3 contain only 1 neighbourhood</a:t>
            </a:r>
          </a:p>
          <a:p>
            <a:r>
              <a:rPr lang="en-US" dirty="0"/>
              <a:t>Clusters 1 &amp; 2 are dominated by food and drink venues</a:t>
            </a:r>
          </a:p>
          <a:p>
            <a:r>
              <a:rPr lang="en-US" dirty="0"/>
              <a:t>Cluster 2 shows a heavy Mexican influence with neighbourhoods ‘grouping’ together</a:t>
            </a:r>
          </a:p>
          <a:p>
            <a:r>
              <a:rPr lang="en-US" dirty="0"/>
              <a:t>Cluster 1 is mostly ‘grab and go’ food and music venues with heavy Mexican, Italian and Asian influence</a:t>
            </a:r>
          </a:p>
          <a:p>
            <a:r>
              <a:rPr lang="en-US" b="1" dirty="0"/>
              <a:t>Lack of diversity </a:t>
            </a:r>
            <a:r>
              <a:rPr lang="en-US" dirty="0"/>
              <a:t>due to huge proportion of cluster 0 neighbourhoods and generic food and drink venues in cluster 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175B-3809-4C61-AEFD-9673EADB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E1F8-E481-48BF-BE8C-429DBEE1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1164"/>
            <a:ext cx="8596668" cy="2623446"/>
          </a:xfrm>
        </p:spPr>
        <p:txBody>
          <a:bodyPr/>
          <a:lstStyle/>
          <a:p>
            <a:r>
              <a:rPr lang="en-US" dirty="0"/>
              <a:t>Increase number of clusters to break down ‘monopoly’ of cluster 0 in to more diverse neighbourhoods</a:t>
            </a:r>
          </a:p>
          <a:p>
            <a:r>
              <a:rPr lang="en-US" dirty="0"/>
              <a:t>Filter all venues other than ethnic restaurants as these are best indicators for demographics in L.A</a:t>
            </a:r>
          </a:p>
          <a:p>
            <a:r>
              <a:rPr lang="en-US" dirty="0"/>
              <a:t>Filter all food and drink venues so that less popular venues such as cinemas or bowling alleys are not overshadowed by popular and generic food and drink venues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00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035F-56B7-4794-8767-F6218DC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4666-5E0D-400E-A06F-245538CB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Original goal:</a:t>
            </a:r>
            <a:r>
              <a:rPr lang="en-US" dirty="0"/>
              <a:t> examine the diversity of L.A neighbourhoods by clustering the neighbourhoods according to the venues they contain and seeing the position of these clusters on a map of L.A.</a:t>
            </a:r>
          </a:p>
          <a:p>
            <a:r>
              <a:rPr lang="en-US" u="sng" dirty="0"/>
              <a:t>Outcome:</a:t>
            </a:r>
            <a:r>
              <a:rPr lang="en-US" dirty="0"/>
              <a:t> L.A is not as diverse as I expected since 90% of neighbourhoods fall under one category and most venues are not very insightful (</a:t>
            </a:r>
            <a:r>
              <a:rPr lang="en-US" dirty="0" err="1"/>
              <a:t>e.g</a:t>
            </a:r>
            <a:r>
              <a:rPr lang="en-US" dirty="0"/>
              <a:t> ‘coffee shop’). L.A does contain a strong Mexican, Italian and Asian influence, but there is little insight into venues other than food &amp; drink.</a:t>
            </a:r>
          </a:p>
          <a:p>
            <a:r>
              <a:rPr lang="en-US" u="sng" dirty="0"/>
              <a:t>Improvements:</a:t>
            </a:r>
            <a:r>
              <a:rPr lang="en-US" dirty="0"/>
              <a:t> Re-run ML model with more clusters; eliminate all venues other than ethnic restaurants; eliminate all food &amp; drink venues to allow less popular venues to be seen which are a better indication of diversity.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00914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A536-21D3-452D-8CC5-BB4AB55F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26A6-BC0F-428D-90CF-6B04083C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Aim:</a:t>
            </a:r>
            <a:r>
              <a:rPr lang="en-US" dirty="0"/>
              <a:t> Investigate the diversity of L.A neighbourhoods by analysing types of venues and their geographic location.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Who can benefit from this?</a:t>
            </a:r>
          </a:p>
          <a:p>
            <a:r>
              <a:rPr lang="en-GB" dirty="0"/>
              <a:t>Tourists wanting to explore L.A</a:t>
            </a:r>
          </a:p>
          <a:p>
            <a:r>
              <a:rPr lang="en-GB" dirty="0"/>
              <a:t>Businessman/Businesswoman wanting to understand L.A’s demographics before opening a new venue</a:t>
            </a:r>
          </a:p>
          <a:p>
            <a:r>
              <a:rPr lang="en-GB" dirty="0"/>
              <a:t>Researcher wanting to investigate the demographics of L.A by observing the types of venues</a:t>
            </a:r>
          </a:p>
        </p:txBody>
      </p:sp>
    </p:spTree>
    <p:extLst>
      <p:ext uri="{BB962C8B-B14F-4D97-AF65-F5344CB8AC3E}">
        <p14:creationId xmlns:p14="http://schemas.microsoft.com/office/powerpoint/2010/main" val="54335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E69A-817E-4FC1-AB0B-ECED74C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021-0F17-45D8-95BD-C9A46A43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2" y="168351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The following data was obtained:</a:t>
            </a:r>
          </a:p>
          <a:p>
            <a:r>
              <a:rPr lang="en-US" dirty="0"/>
              <a:t>Webscraping neighbourhood names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Latitude and Longitude locations of neighbourhoods </a:t>
            </a:r>
          </a:p>
          <a:p>
            <a:r>
              <a:rPr lang="en-US" dirty="0"/>
              <a:t>Obtain venues using Foursquare API. Choose only venue name, category and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u="sng" dirty="0"/>
              <a:t>Important libraries used:</a:t>
            </a:r>
          </a:p>
          <a:p>
            <a:r>
              <a:rPr lang="en-GB" dirty="0" err="1"/>
              <a:t>BeautifulSoup</a:t>
            </a:r>
            <a:endParaRPr lang="en-GB" dirty="0"/>
          </a:p>
          <a:p>
            <a:r>
              <a:rPr lang="en-GB" dirty="0" err="1"/>
              <a:t>Geopy</a:t>
            </a:r>
            <a:endParaRPr lang="en-GB" dirty="0"/>
          </a:p>
          <a:p>
            <a:r>
              <a:rPr lang="en-GB" dirty="0"/>
              <a:t>Folium</a:t>
            </a:r>
          </a:p>
          <a:p>
            <a:r>
              <a:rPr lang="en-GB" dirty="0"/>
              <a:t>Matplotlib</a:t>
            </a:r>
          </a:p>
          <a:p>
            <a:r>
              <a:rPr lang="en-GB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0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92A3-1D19-409A-9861-B8F23947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Webscrape Neighbourhood names</a:t>
            </a:r>
            <a:endParaRPr lang="en-GB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05490-E7C3-4ABE-84B6-D8405B741C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6" y="1698673"/>
            <a:ext cx="5623547" cy="346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73593-886E-4137-A0D2-2D923A4D7E19}"/>
              </a:ext>
            </a:extLst>
          </p:cNvPr>
          <p:cNvSpPr txBox="1"/>
          <p:nvPr/>
        </p:nvSpPr>
        <p:spPr>
          <a:xfrm>
            <a:off x="7433591" y="2730152"/>
            <a:ext cx="382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</a:t>
            </a:r>
            <a:r>
              <a:rPr lang="en-US" u="sng" dirty="0">
                <a:solidFill>
                  <a:srgbClr val="99CA3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https://en.wikipedia.org/wiki/List_of_districts_and_neighborhoods_of_Los_Angeles</a:t>
            </a:r>
            <a:endParaRPr lang="en-US" u="sng" dirty="0">
              <a:solidFill>
                <a:srgbClr val="99CA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 to pandas dataframe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1CAA-6426-4ED5-AC1D-25F56BA35034}"/>
              </a:ext>
            </a:extLst>
          </p:cNvPr>
          <p:cNvSpPr txBox="1"/>
          <p:nvPr/>
        </p:nvSpPr>
        <p:spPr>
          <a:xfrm>
            <a:off x="931996" y="5287617"/>
            <a:ext cx="57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Neighbourhood names and location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4D93-C629-4238-A400-E4D4B784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 (boxplots)</a:t>
            </a:r>
            <a:endParaRPr lang="en-GB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6724DB-B88F-4CC3-BABA-F7522EC645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4569915" cy="321344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E82A2-1C4D-4F91-9482-5093BF560F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398"/>
            <a:ext cx="4721028" cy="3213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6EF82-5F7A-4835-804D-F77755AB5A8E}"/>
              </a:ext>
            </a:extLst>
          </p:cNvPr>
          <p:cNvSpPr txBox="1"/>
          <p:nvPr/>
        </p:nvSpPr>
        <p:spPr>
          <a:xfrm>
            <a:off x="1167618" y="5275385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95F38-8185-4E03-BBAA-A1C4735AE796}"/>
              </a:ext>
            </a:extLst>
          </p:cNvPr>
          <p:cNvSpPr txBox="1"/>
          <p:nvPr/>
        </p:nvSpPr>
        <p:spPr>
          <a:xfrm>
            <a:off x="6620680" y="5441193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8FAF5E6-4C6D-4058-8CE2-0537E4DF26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 r="13899"/>
          <a:stretch/>
        </p:blipFill>
        <p:spPr>
          <a:xfrm>
            <a:off x="903897" y="1930400"/>
            <a:ext cx="4754880" cy="409868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492981A-A798-463A-8D1A-1053C37F746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3086" r="7501" b="10488"/>
          <a:stretch/>
        </p:blipFill>
        <p:spPr bwMode="auto">
          <a:xfrm>
            <a:off x="6533225" y="1930400"/>
            <a:ext cx="5335221" cy="4098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4230C-0AC3-4A8E-B949-5AF3E9B5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Remove outliers (Folium maps)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65476-4739-420E-93AE-C164B822DDA9}"/>
              </a:ext>
            </a:extLst>
          </p:cNvPr>
          <p:cNvSpPr txBox="1"/>
          <p:nvPr/>
        </p:nvSpPr>
        <p:spPr>
          <a:xfrm>
            <a:off x="903897" y="6135757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02614-4235-44CA-BA75-9153A9A726A5}"/>
              </a:ext>
            </a:extLst>
          </p:cNvPr>
          <p:cNvSpPr txBox="1"/>
          <p:nvPr/>
        </p:nvSpPr>
        <p:spPr>
          <a:xfrm>
            <a:off x="6533223" y="6135757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4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DBB7-5F70-4E8C-B08F-F21BCFE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venues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8C8E-4F4B-43F6-AC1B-0CE9CF62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2" y="1930400"/>
            <a:ext cx="3351327" cy="3880773"/>
          </a:xfrm>
        </p:spPr>
        <p:txBody>
          <a:bodyPr/>
          <a:lstStyle/>
          <a:p>
            <a:r>
              <a:rPr lang="en-US" dirty="0"/>
              <a:t>Used Foursquare API</a:t>
            </a:r>
          </a:p>
          <a:p>
            <a:r>
              <a:rPr lang="en-US" dirty="0"/>
              <a:t>Passed Neighbourhood locations to Foursquare</a:t>
            </a:r>
          </a:p>
          <a:p>
            <a:r>
              <a:rPr lang="en-US" dirty="0"/>
              <a:t>Returned JSON with venues </a:t>
            </a:r>
          </a:p>
          <a:p>
            <a:r>
              <a:rPr lang="en-US" dirty="0"/>
              <a:t>Used pandas to make a data frame containing venue and neighbourhood information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BA347-56C3-406C-8494-52864F52DC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62" y="2805171"/>
            <a:ext cx="7798720" cy="124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522CB-9A0C-4870-BB74-9D29FB27FEC0}"/>
              </a:ext>
            </a:extLst>
          </p:cNvPr>
          <p:cNvSpPr txBox="1"/>
          <p:nvPr/>
        </p:nvSpPr>
        <p:spPr>
          <a:xfrm>
            <a:off x="4426226" y="4214191"/>
            <a:ext cx="765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Dataframe ‘LA_venues’ containing all venues from all 138 L.A neighbourhoods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13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FD9-BF6B-4A39-9FA2-DAC7F9F2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neighbourhoods with less than 4 venues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2A60-31FE-4BBB-A58C-FEFD83DD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671" y="2664172"/>
            <a:ext cx="3697356" cy="3880773"/>
          </a:xfrm>
        </p:spPr>
        <p:txBody>
          <a:bodyPr/>
          <a:lstStyle/>
          <a:p>
            <a:r>
              <a:rPr lang="en-US" dirty="0"/>
              <a:t>Number of venues per neighbourhood</a:t>
            </a:r>
          </a:p>
          <a:p>
            <a:r>
              <a:rPr lang="en-US" dirty="0"/>
              <a:t>All neighbourhoods containing less than 4 different venue types were eliminated (circled red)</a:t>
            </a:r>
          </a:p>
          <a:p>
            <a:r>
              <a:rPr lang="en-US" dirty="0"/>
              <a:t>Reason: neighbourhoods were not diverse enough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7887C-71A3-4471-BEA8-F68887308F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2154636"/>
            <a:ext cx="6407936" cy="38807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3CB901-0838-491C-A154-ED363F907265}"/>
              </a:ext>
            </a:extLst>
          </p:cNvPr>
          <p:cNvSpPr/>
          <p:nvPr/>
        </p:nvSpPr>
        <p:spPr>
          <a:xfrm>
            <a:off x="1179444" y="2504862"/>
            <a:ext cx="596348" cy="318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B700C-C4EE-4932-8E5B-4265AB380CB9}"/>
              </a:ext>
            </a:extLst>
          </p:cNvPr>
          <p:cNvSpPr txBox="1"/>
          <p:nvPr/>
        </p:nvSpPr>
        <p:spPr>
          <a:xfrm>
            <a:off x="861391" y="6035409"/>
            <a:ext cx="56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Histogram of number of venues and number of neighbourhoods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9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02A-0F07-4562-B7F8-37134BFE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(last step before </a:t>
            </a:r>
            <a:br>
              <a:rPr lang="en-US" dirty="0"/>
            </a:br>
            <a:r>
              <a:rPr lang="en-US" dirty="0"/>
              <a:t>k-means clustering)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4F385-9AEF-4A99-89FC-F828D0973E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2168915"/>
            <a:ext cx="10747717" cy="382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B8471-5940-4E7E-90FF-F13C7C6054E6}"/>
              </a:ext>
            </a:extLst>
          </p:cNvPr>
          <p:cNvSpPr txBox="1"/>
          <p:nvPr/>
        </p:nvSpPr>
        <p:spPr>
          <a:xfrm>
            <a:off x="677334" y="6175717"/>
            <a:ext cx="100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hot encoding of neighbourhoods and venues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847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636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Introduction</vt:lpstr>
      <vt:lpstr>Data</vt:lpstr>
      <vt:lpstr>Webscrape Neighbourhood names</vt:lpstr>
      <vt:lpstr>Remove outliers (boxplots)</vt:lpstr>
      <vt:lpstr>Remove outliers (Folium maps)</vt:lpstr>
      <vt:lpstr>Importing venues</vt:lpstr>
      <vt:lpstr>Eliminating neighbourhoods with less than 4 venues</vt:lpstr>
      <vt:lpstr>One hot encoding (last step before  k-means clustering)</vt:lpstr>
      <vt:lpstr>K-means clustering</vt:lpstr>
      <vt:lpstr>Most common venues per cluster</vt:lpstr>
      <vt:lpstr>Discussion</vt:lpstr>
      <vt:lpstr>Improvements?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Kyriacos Theocharides</dc:creator>
  <cp:lastModifiedBy>Kyriacos Theocharides</cp:lastModifiedBy>
  <cp:revision>27</cp:revision>
  <dcterms:created xsi:type="dcterms:W3CDTF">2020-07-17T10:24:27Z</dcterms:created>
  <dcterms:modified xsi:type="dcterms:W3CDTF">2020-07-17T19:12:57Z</dcterms:modified>
</cp:coreProperties>
</file>