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9" r:id="rId4"/>
    <p:sldId id="261" r:id="rId5"/>
    <p:sldId id="262" r:id="rId6"/>
    <p:sldId id="259" r:id="rId7"/>
    <p:sldId id="264" r:id="rId8"/>
    <p:sldId id="260" r:id="rId9"/>
    <p:sldId id="270" r:id="rId10"/>
    <p:sldId id="266" r:id="rId11"/>
    <p:sldId id="265" r:id="rId12"/>
    <p:sldId id="268" r:id="rId13"/>
    <p:sldId id="271" r:id="rId14"/>
    <p:sldId id="272" r:id="rId15"/>
    <p:sldId id="273" r:id="rId1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een S Rathnayake" initials="RSR" lastIdx="1" clrIdx="0">
    <p:extLst>
      <p:ext uri="{19B8F6BF-5375-455C-9EA6-DF929625EA0E}">
        <p15:presenceInfo xmlns:p15="http://schemas.microsoft.com/office/powerpoint/2012/main" userId="Raveen S Rathnaya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82424" autoAdjust="0"/>
  </p:normalViewPr>
  <p:slideViewPr>
    <p:cSldViewPr snapToGrid="0">
      <p:cViewPr varScale="1">
        <p:scale>
          <a:sx n="78" d="100"/>
          <a:sy n="78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952C-5198-4390-9993-580F25414A70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A0ED-0D41-4BB3-8F56-3AC2A7F8135D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346E-95F3-48E7-B379-DCCC5B55969C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10AE-6234-42CF-B72C-6E9213974955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59C5-EFAA-4DD7-A917-1998001CAC18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D253-9247-4635-8500-5E28E72B71A9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38C9-BD28-4968-8DD9-77D7D1459F3A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1E1-6CCD-4597-9CA3-C9ED08CF216E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9422-5F3E-4C48-A8A8-51E578418545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3FF64-0145-46ED-8E5D-3CE166B58A3F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FCDA-CCA5-45A0-9C55-DE51470CFC23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9EE5-C110-48F6-B681-C64CD6E43BE4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BDD7-73EF-437A-8306-B37A7D7735F5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B08B-C9C5-4605-83CC-0B08BF03D6FF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A38-E6E4-41C0-B108-E120F8CF2807}" type="datetime1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15BF-FE79-4A33-9CFF-FB69DC274C10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51D-C5FB-4FCD-8813-58A5F6D12F9F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7B1B-EA3A-45D5-86F2-E129032553DF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0189-A29F-4129-A728-4071D4D1F085}" type="datetime1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A9D679-FA3D-4F10-B491-AF8F2B0FF18F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35367" r="14204" b="31025"/>
          <a:stretch/>
        </p:blipFill>
        <p:spPr>
          <a:xfrm>
            <a:off x="0" y="2172790"/>
            <a:ext cx="9499607" cy="31727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 Marketability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Roboto"/>
                <a:cs typeface="Roboto"/>
                <a:sym typeface="Roboto"/>
              </a:rPr>
              <a:t>As the product is unique, the market share is high</a:t>
            </a:r>
          </a:p>
          <a:p>
            <a:pPr marL="0" indent="0">
              <a:buNone/>
            </a:pPr>
            <a:endParaRPr lang="en-US" dirty="0">
              <a:ea typeface="Roboto"/>
              <a:cs typeface="Roboto"/>
              <a:sym typeface="Roboto"/>
            </a:endParaRPr>
          </a:p>
          <a:p>
            <a:r>
              <a:rPr lang="en-US" dirty="0">
                <a:ea typeface="Roboto"/>
                <a:cs typeface="Roboto"/>
                <a:sym typeface="Roboto"/>
              </a:rPr>
              <a:t>People’s busy lives makes a good market. (Smart product)</a:t>
            </a:r>
          </a:p>
          <a:p>
            <a:pPr marL="0" indent="0">
              <a:buNone/>
            </a:pPr>
            <a:endParaRPr lang="en-US" dirty="0">
              <a:ea typeface="Roboto"/>
              <a:cs typeface="Roboto"/>
              <a:sym typeface="Roboto"/>
            </a:endParaRPr>
          </a:p>
          <a:p>
            <a:r>
              <a:rPr lang="en-US" dirty="0">
                <a:ea typeface="Roboto"/>
                <a:cs typeface="Roboto"/>
                <a:sym typeface="Roboto"/>
              </a:rPr>
              <a:t>People’s appetite on new technological gadget.</a:t>
            </a:r>
          </a:p>
          <a:p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958"/>
          </a:xfrm>
        </p:spPr>
        <p:txBody>
          <a:bodyPr/>
          <a:lstStyle/>
          <a:p>
            <a:r>
              <a:rPr lang="en-US" dirty="0"/>
              <a:t>Cost per SECURA Pi Cam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5690" y="1090299"/>
            <a:ext cx="390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**Assuming monthly 500 products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83844"/>
              </p:ext>
            </p:extLst>
          </p:nvPr>
        </p:nvGraphicFramePr>
        <p:xfrm>
          <a:off x="2412536" y="2064079"/>
          <a:ext cx="6602369" cy="3753736"/>
        </p:xfrm>
        <a:graphic>
          <a:graphicData uri="http://schemas.openxmlformats.org/drawingml/2006/table">
            <a:tbl>
              <a:tblPr firstRow="1" bandRow="1"/>
              <a:tblGrid>
                <a:gridCol w="1823906">
                  <a:extLst>
                    <a:ext uri="{9D8B030D-6E8A-4147-A177-3AD203B41FA5}">
                      <a16:colId xmlns:a16="http://schemas.microsoft.com/office/drawing/2014/main" val="528385237"/>
                    </a:ext>
                  </a:extLst>
                </a:gridCol>
                <a:gridCol w="3730778">
                  <a:extLst>
                    <a:ext uri="{9D8B030D-6E8A-4147-A177-3AD203B41FA5}">
                      <a16:colId xmlns:a16="http://schemas.microsoft.com/office/drawing/2014/main" val="2824328066"/>
                    </a:ext>
                  </a:extLst>
                </a:gridCol>
                <a:gridCol w="1047685">
                  <a:extLst>
                    <a:ext uri="{9D8B030D-6E8A-4147-A177-3AD203B41FA5}">
                      <a16:colId xmlns:a16="http://schemas.microsoft.com/office/drawing/2014/main" val="3754361986"/>
                    </a:ext>
                  </a:extLst>
                </a:gridCol>
              </a:tblGrid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Hardware cost 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baseline="0" dirty="0"/>
                        <a:t>                        </a:t>
                      </a:r>
                      <a:r>
                        <a:rPr lang="en-US" dirty="0"/>
                        <a:t>$100 * 500                     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$50 000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974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cost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                        $10 * 500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$5 000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7858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Salaries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                        $40 * 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$160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96941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Testing 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                        $2</a:t>
                      </a:r>
                      <a:r>
                        <a:rPr lang="en-US" baseline="0" dirty="0"/>
                        <a:t> * 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796828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Other cost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aseline="0" dirty="0"/>
                        <a:t>                        $10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90867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Contingency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                        $15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$15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16160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$55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57792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Profit               10% 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lumMod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$55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195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$5 520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lumMod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$60 720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lumMod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39440"/>
                  </a:ext>
                </a:extLst>
              </a:tr>
              <a:tr h="3892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 per item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$60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720 / 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$121.44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0223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565163">
            <a:off x="8592901" y="5392072"/>
            <a:ext cx="1844852" cy="1359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16014">
            <a:off x="9118665" y="5917999"/>
            <a:ext cx="102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$121.44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6327"/>
              </p:ext>
            </p:extLst>
          </p:nvPr>
        </p:nvGraphicFramePr>
        <p:xfrm>
          <a:off x="1815917" y="1744217"/>
          <a:ext cx="8132876" cy="3316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3219">
                  <a:extLst>
                    <a:ext uri="{9D8B030D-6E8A-4147-A177-3AD203B41FA5}">
                      <a16:colId xmlns:a16="http://schemas.microsoft.com/office/drawing/2014/main" val="698742069"/>
                    </a:ext>
                  </a:extLst>
                </a:gridCol>
                <a:gridCol w="2033219">
                  <a:extLst>
                    <a:ext uri="{9D8B030D-6E8A-4147-A177-3AD203B41FA5}">
                      <a16:colId xmlns:a16="http://schemas.microsoft.com/office/drawing/2014/main" val="2419870839"/>
                    </a:ext>
                  </a:extLst>
                </a:gridCol>
                <a:gridCol w="2033219">
                  <a:extLst>
                    <a:ext uri="{9D8B030D-6E8A-4147-A177-3AD203B41FA5}">
                      <a16:colId xmlns:a16="http://schemas.microsoft.com/office/drawing/2014/main" val="827946783"/>
                    </a:ext>
                  </a:extLst>
                </a:gridCol>
                <a:gridCol w="2033219">
                  <a:extLst>
                    <a:ext uri="{9D8B030D-6E8A-4147-A177-3AD203B41FA5}">
                      <a16:colId xmlns:a16="http://schemas.microsoft.com/office/drawing/2014/main" val="2978711355"/>
                    </a:ext>
                  </a:extLst>
                </a:gridCol>
              </a:tblGrid>
              <a:tr h="4144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SECURA Pi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Traditional Systems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Wi-Fi Cameras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15762"/>
                  </a:ext>
                </a:extLst>
              </a:tr>
              <a:tr h="414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Average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$121.50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$1,500+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$200-$500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20536"/>
                  </a:ext>
                </a:extLst>
              </a:tr>
              <a:tr h="414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Auto-Arm/Disarm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81699"/>
                  </a:ext>
                </a:extLst>
              </a:tr>
              <a:tr h="4144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Motion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80396"/>
                  </a:ext>
                </a:extLst>
              </a:tr>
              <a:tr h="526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Intelligent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23951"/>
                  </a:ext>
                </a:extLst>
              </a:tr>
              <a:tr h="4352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Multiple User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</a:rPr>
                        <a:t> accessible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49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13" y="3119608"/>
            <a:ext cx="319833" cy="319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90" y="3106647"/>
            <a:ext cx="338806" cy="338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90" y="3538447"/>
            <a:ext cx="338806" cy="338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90" y="4046447"/>
            <a:ext cx="338806" cy="338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90" y="4579847"/>
            <a:ext cx="338806" cy="338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13" y="3526008"/>
            <a:ext cx="319833" cy="3198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13" y="4034008"/>
            <a:ext cx="319833" cy="3198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13" y="4554708"/>
            <a:ext cx="319833" cy="3198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38" y="3538447"/>
            <a:ext cx="319833" cy="3198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36" y="3119608"/>
            <a:ext cx="338806" cy="338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36" y="4579847"/>
            <a:ext cx="338806" cy="3388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38" y="4034007"/>
            <a:ext cx="319833" cy="3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rechargeable battery to power up</a:t>
            </a:r>
          </a:p>
          <a:p>
            <a:endParaRPr lang="en-US" dirty="0"/>
          </a:p>
          <a:p>
            <a:r>
              <a:rPr lang="en-US" dirty="0"/>
              <a:t>Introduce a dedicated mobile application</a:t>
            </a:r>
          </a:p>
          <a:p>
            <a:endParaRPr lang="en-US" dirty="0"/>
          </a:p>
          <a:p>
            <a:r>
              <a:rPr lang="en-US" dirty="0"/>
              <a:t>Upload images and video footages real time to the cloud service</a:t>
            </a:r>
          </a:p>
          <a:p>
            <a:endParaRPr lang="en-US" dirty="0"/>
          </a:p>
          <a:p>
            <a:r>
              <a:rPr lang="en-US" dirty="0"/>
              <a:t>Implement Pan &amp; Tilt feature and control through the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6944" y="2822192"/>
            <a:ext cx="6207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339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954987"/>
            <a:ext cx="7999315" cy="3276600"/>
          </a:xfrm>
        </p:spPr>
        <p:txBody>
          <a:bodyPr/>
          <a:lstStyle/>
          <a:p>
            <a:r>
              <a:rPr lang="en-GB" dirty="0"/>
              <a:t>Do not depend on others for safety</a:t>
            </a:r>
            <a:br>
              <a:rPr lang="en-GB" dirty="0"/>
            </a:br>
            <a:r>
              <a:rPr lang="en-GB" dirty="0"/>
              <a:t>Help yourself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problems in the World 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security cameras are just recording</a:t>
            </a:r>
          </a:p>
          <a:p>
            <a:r>
              <a:rPr lang="en-US" dirty="0"/>
              <a:t>A modern security camera costs more than $200</a:t>
            </a:r>
          </a:p>
          <a:p>
            <a:r>
              <a:rPr lang="en-US" dirty="0"/>
              <a:t>High power consumption</a:t>
            </a:r>
          </a:p>
          <a:p>
            <a:r>
              <a:rPr lang="en-US" dirty="0"/>
              <a:t>High maintenance cost </a:t>
            </a:r>
          </a:p>
          <a:p>
            <a:r>
              <a:rPr lang="en-US" dirty="0"/>
              <a:t>Heavy and large in size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0" y="3551246"/>
            <a:ext cx="2743887" cy="22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03" y="3495419"/>
            <a:ext cx="2343227" cy="2343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00424" y="195334"/>
            <a:ext cx="9404723" cy="868082"/>
          </a:xfrm>
        </p:spPr>
        <p:txBody>
          <a:bodyPr/>
          <a:lstStyle/>
          <a:p>
            <a:pPr algn="ctr"/>
            <a:r>
              <a:rPr lang="en-US" sz="5400" dirty="0">
                <a:latin typeface="Berlin Sans FB" panose="020E0602020502020306" pitchFamily="34" charset="0"/>
              </a:rPr>
              <a:t>Introducing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8065" y="5980670"/>
            <a:ext cx="307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 Final Product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00151" y="2350408"/>
            <a:ext cx="2605272" cy="3994112"/>
            <a:chOff x="4300151" y="2350408"/>
            <a:chExt cx="2605272" cy="39941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151" y="2350408"/>
              <a:ext cx="2605272" cy="39941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507" y="2350408"/>
              <a:ext cx="1226559" cy="87611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32" y="-947392"/>
            <a:ext cx="7150106" cy="5107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Motion triggered image capture.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Mobile notifications with photos.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Detects when you are home and arms or disarms automatically.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be remotely disabled or queried for status using </a:t>
            </a:r>
            <a:r>
              <a:rPr lang="en-GB" b="1" dirty="0"/>
              <a:t>Telegram</a:t>
            </a:r>
            <a:r>
              <a:rPr lang="en-GB" dirty="0"/>
              <a:t>.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502145"/>
            <a:ext cx="9404723" cy="140053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03961" y="1902675"/>
            <a:ext cx="4061811" cy="2543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Raspbian 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Telegram bot Platform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2.7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Scapy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45156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84" y="4939104"/>
            <a:ext cx="1424626" cy="142462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3" y="4954724"/>
            <a:ext cx="1668899" cy="14090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983" y="4954724"/>
            <a:ext cx="1551091" cy="14090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34" y="4954724"/>
            <a:ext cx="1625777" cy="1409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SECURA Pi CAM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82549" y="4200734"/>
            <a:ext cx="4005896" cy="2223571"/>
            <a:chOff x="5916580" y="5005227"/>
            <a:chExt cx="3070839" cy="1567922"/>
          </a:xfrm>
        </p:grpSpPr>
        <p:pic>
          <p:nvPicPr>
            <p:cNvPr id="7" name="Picture 7" descr="Pi2ModB1GB_-co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401" y="5005227"/>
              <a:ext cx="3062018" cy="1567922"/>
            </a:xfrm>
            <a:prstGeom prst="rect">
              <a:avLst/>
            </a:prstGeom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916580" y="6361808"/>
              <a:ext cx="1281643" cy="2113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Raspberry Pi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34793" y="5156796"/>
            <a:ext cx="1266752" cy="1442402"/>
            <a:chOff x="3176114" y="5054068"/>
            <a:chExt cx="1266752" cy="1442402"/>
          </a:xfrm>
        </p:grpSpPr>
        <p:pic>
          <p:nvPicPr>
            <p:cNvPr id="10" name="Picture 9" descr="61R9nPfXNDL._SY35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969" y="5054068"/>
              <a:ext cx="1192540" cy="1119359"/>
            </a:xfrm>
            <a:prstGeom prst="rect">
              <a:avLst/>
            </a:prstGeom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176114" y="6172362"/>
              <a:ext cx="1266752" cy="3241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Wi-Fi adapter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6111" y="2604295"/>
            <a:ext cx="1576853" cy="1804351"/>
            <a:chOff x="4263082" y="2713155"/>
            <a:chExt cx="1576853" cy="18043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10" y="2713155"/>
              <a:ext cx="1485411" cy="1485411"/>
            </a:xfrm>
            <a:prstGeom prst="rect">
              <a:avLst/>
            </a:prstGeom>
          </p:spPr>
        </p:pic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263082" y="4173852"/>
              <a:ext cx="1576853" cy="3436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PIR Motion Sensor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78416" y="1543362"/>
            <a:ext cx="1495800" cy="1803638"/>
            <a:chOff x="4278416" y="1543362"/>
            <a:chExt cx="1495800" cy="18036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417" y="1543362"/>
              <a:ext cx="1495799" cy="1495799"/>
            </a:xfrm>
            <a:prstGeom prst="rect">
              <a:avLst/>
            </a:prstGeom>
          </p:spPr>
        </p:pic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278416" y="3028729"/>
              <a:ext cx="1495799" cy="3182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Camera module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089188" y="5688978"/>
            <a:ext cx="4304868" cy="43561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604753">
            <a:off x="2188927" y="4211976"/>
            <a:ext cx="5250648" cy="3564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756239">
            <a:off x="5687876" y="3605983"/>
            <a:ext cx="1767932" cy="4042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82" y="1461288"/>
            <a:ext cx="1510918" cy="1510918"/>
          </a:xfrm>
          <a:prstGeom prst="rect">
            <a:avLst/>
          </a:prstGeom>
        </p:spPr>
      </p:pic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8405681" y="2972206"/>
            <a:ext cx="1510919" cy="3747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Power Supply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8885050" y="3575367"/>
            <a:ext cx="846528" cy="4042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8" y="438914"/>
            <a:ext cx="9404723" cy="1400530"/>
          </a:xfrm>
        </p:spPr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256" y="3586481"/>
            <a:ext cx="165658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Configure and run the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1978" y="3426823"/>
            <a:ext cx="2025081" cy="832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If Armed and Motion Detected, captures 5 pictures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3456" y="1611430"/>
            <a:ext cx="243159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Searching for data packets from configured MAC address on configured wireless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8942" y="1861702"/>
            <a:ext cx="175752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Automatic Arming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after 2 minutes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6089" y="1675115"/>
            <a:ext cx="2131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If no data packet detected for 2 minutes -Automatic Arming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6747" y="1706220"/>
            <a:ext cx="197169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If data packets detected -Automatic Disarming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9908" y="5237537"/>
            <a:ext cx="246413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Checking for commands from Telegram app on mobile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0193" y="3426823"/>
            <a:ext cx="207832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Sends captured Pictures to mobile through Telegram app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6320" y="5348339"/>
            <a:ext cx="245934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Sends Reply according to command to Telegram app on mobile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6089" y="3890594"/>
            <a:ext cx="1824845" cy="1692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/status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/enable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/disable</a:t>
            </a:r>
          </a:p>
        </p:txBody>
      </p:sp>
      <p:sp>
        <p:nvSpPr>
          <p:cNvPr id="17" name="Right Arrow 16"/>
          <p:cNvSpPr/>
          <p:nvPr/>
        </p:nvSpPr>
        <p:spPr>
          <a:xfrm rot="18091605">
            <a:off x="1215994" y="2753069"/>
            <a:ext cx="1155301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80539" y="1961336"/>
            <a:ext cx="575966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50344" y="1926106"/>
            <a:ext cx="575966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130123" y="1926105"/>
            <a:ext cx="575966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29251" y="3666661"/>
            <a:ext cx="1130942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151035" y="3666661"/>
            <a:ext cx="1130942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14047" y="5479708"/>
            <a:ext cx="952273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3162468">
            <a:off x="958903" y="4543743"/>
            <a:ext cx="1347919" cy="44786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115668" y="1552470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Marketing Research Study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99" y="2735100"/>
            <a:ext cx="2481287" cy="24751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298</TotalTime>
  <Words>410</Words>
  <Application>Microsoft Office PowerPoint</Application>
  <PresentationFormat>Widescreen</PresentationFormat>
  <Paragraphs>135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Berlin Sans FB</vt:lpstr>
      <vt:lpstr>Calibri</vt:lpstr>
      <vt:lpstr>Century Gothic</vt:lpstr>
      <vt:lpstr>Roboto</vt:lpstr>
      <vt:lpstr>Times New Roman</vt:lpstr>
      <vt:lpstr>Wingdings 3</vt:lpstr>
      <vt:lpstr>Ion</vt:lpstr>
      <vt:lpstr>PowerPoint Presentation</vt:lpstr>
      <vt:lpstr>Do not depend on others for safety Help yourself.</vt:lpstr>
      <vt:lpstr>Present problems in the World </vt:lpstr>
      <vt:lpstr>Introducing </vt:lpstr>
      <vt:lpstr>Main Functions</vt:lpstr>
      <vt:lpstr>Technologies Used</vt:lpstr>
      <vt:lpstr>Structure of the SECURA Pi CAM</vt:lpstr>
      <vt:lpstr>How does it work</vt:lpstr>
      <vt:lpstr>Marketing Research Study</vt:lpstr>
      <vt:lpstr> Marketability </vt:lpstr>
      <vt:lpstr>Cost per SECURA Pi Cam product</vt:lpstr>
      <vt:lpstr>Competitor Analysis</vt:lpstr>
      <vt:lpstr>Future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SECURA Pi CAM</dc:title>
  <dc:creator>Raveen S Rathnayake</dc:creator>
  <cp:keywords/>
  <cp:lastModifiedBy>Raveen S Rathnayake</cp:lastModifiedBy>
  <cp:revision>45</cp:revision>
  <cp:lastPrinted>2012-08-15T21:38:02Z</cp:lastPrinted>
  <dcterms:created xsi:type="dcterms:W3CDTF">2016-06-10T15:59:57Z</dcterms:created>
  <dcterms:modified xsi:type="dcterms:W3CDTF">2017-02-18T19:17:29Z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