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60" r:id="rId3"/>
    <p:sldId id="259" r:id="rId4"/>
    <p:sldId id="269" r:id="rId5"/>
    <p:sldId id="261" r:id="rId6"/>
    <p:sldId id="284" r:id="rId7"/>
    <p:sldId id="275" r:id="rId8"/>
    <p:sldId id="277" r:id="rId9"/>
    <p:sldId id="278" r:id="rId10"/>
    <p:sldId id="285" r:id="rId11"/>
    <p:sldId id="287" r:id="rId12"/>
    <p:sldId id="264" r:id="rId13"/>
    <p:sldId id="263" r:id="rId14"/>
    <p:sldId id="289" r:id="rId15"/>
    <p:sldId id="272" r:id="rId16"/>
    <p:sldId id="262" r:id="rId17"/>
    <p:sldId id="290" r:id="rId18"/>
    <p:sldId id="265" r:id="rId19"/>
    <p:sldId id="280" r:id="rId20"/>
    <p:sldId id="288" r:id="rId21"/>
    <p:sldId id="286" r:id="rId22"/>
    <p:sldId id="279" r:id="rId23"/>
  </p:sldIdLst>
  <p:sldSz cx="9144000" cy="6858000" type="screen4x3"/>
  <p:notesSz cx="6858000" cy="9144000"/>
  <p:embeddedFontLst>
    <p:embeddedFont>
      <p:font typeface="Source Sans Pr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DE1CD"/>
    <a:srgbClr val="44B0AB"/>
    <a:srgbClr val="1E4E4C"/>
  </p:clrMru>
</p:presentationPr>
</file>

<file path=ppt/tableStyles.xml><?xml version="1.0" encoding="utf-8"?>
<a:tblStyleLst xmlns:a="http://schemas.openxmlformats.org/drawingml/2006/main" def="{439DDA37-3C7E-49A7-97FD-735D4E696BD3}">
  <a:tblStyle styleId="{439DDA37-3C7E-49A7-97FD-735D4E696B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60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752600" y="3048000"/>
            <a:ext cx="5759999" cy="2144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RESOURCE MANAGEMENT SYSTEM</a:t>
            </a:r>
            <a:br>
              <a:rPr lang="en" dirty="0" smtClean="0"/>
            </a:br>
            <a:r>
              <a:rPr lang="en" dirty="0" smtClean="0"/>
              <a:t>DMC </a:t>
            </a:r>
            <a:endParaRPr lang="en" dirty="0"/>
          </a:p>
        </p:txBody>
      </p:sp>
      <p:pic>
        <p:nvPicPr>
          <p:cNvPr id="4" name="Picture 3" descr="inaeHVq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143000"/>
            <a:ext cx="2362200" cy="2037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5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3128962" cy="3128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457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4B0AB"/>
                </a:solidFill>
              </a:rPr>
              <a:t>Leader Board For the </a:t>
            </a:r>
            <a:r>
              <a:rPr lang="en-US" sz="2800" b="1" dirty="0" smtClean="0">
                <a:solidFill>
                  <a:srgbClr val="FF5050"/>
                </a:solidFill>
              </a:rPr>
              <a:t>General</a:t>
            </a:r>
            <a:r>
              <a:rPr lang="en-US" sz="2800" b="1" dirty="0" smtClean="0">
                <a:solidFill>
                  <a:srgbClr val="44B0AB"/>
                </a:solidFill>
              </a:rPr>
              <a:t> user Leader</a:t>
            </a:r>
            <a:endParaRPr lang="en-US" sz="2800" b="1" dirty="0">
              <a:solidFill>
                <a:srgbClr val="44B0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DE1CD"/>
                </a:solidFill>
                <a:latin typeface="Source Sans Pro" charset="0"/>
              </a:rPr>
              <a:t>Making volunteerism </a:t>
            </a:r>
            <a:r>
              <a:rPr lang="en-US" sz="2800" dirty="0" smtClean="0">
                <a:solidFill>
                  <a:srgbClr val="FF5050"/>
                </a:solidFill>
                <a:latin typeface="Source Sans Pro" charset="0"/>
              </a:rPr>
              <a:t>FUN!!</a:t>
            </a:r>
            <a:endParaRPr lang="en-US" sz="2800" dirty="0">
              <a:solidFill>
                <a:srgbClr val="FF5050"/>
              </a:solidFill>
              <a:latin typeface="Source Sans Pr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orld_Scout_Emblem_1955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1752600" cy="1752600"/>
          </a:xfrm>
          <a:prstGeom prst="rect">
            <a:avLst/>
          </a:prstGeom>
        </p:spPr>
      </p:pic>
      <p:pic>
        <p:nvPicPr>
          <p:cNvPr id="4" name="Picture 3" descr="UNDP-logo-kashagan.today_-938x5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743200"/>
            <a:ext cx="2788831" cy="1590645"/>
          </a:xfrm>
          <a:prstGeom prst="rect">
            <a:avLst/>
          </a:prstGeom>
        </p:spPr>
      </p:pic>
      <p:pic>
        <p:nvPicPr>
          <p:cNvPr id="6" name="Picture 5" descr="red_cross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76800"/>
            <a:ext cx="1442563" cy="144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219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DE1CD"/>
                </a:solidFill>
                <a:latin typeface="Source Sans Pro" charset="0"/>
              </a:rPr>
              <a:t>Boosting</a:t>
            </a:r>
            <a:r>
              <a:rPr lang="en-US" sz="3200" dirty="0" smtClean="0">
                <a:latin typeface="Source Sans Pro" charset="0"/>
              </a:rPr>
              <a:t> </a:t>
            </a:r>
            <a:r>
              <a:rPr lang="en-US" sz="3200" dirty="0" smtClean="0">
                <a:solidFill>
                  <a:srgbClr val="FF5050"/>
                </a:solidFill>
                <a:latin typeface="Source Sans Pro" charset="0"/>
              </a:rPr>
              <a:t>Volunteerism !!! </a:t>
            </a:r>
            <a:r>
              <a:rPr lang="en-US" sz="3200" dirty="0" smtClean="0">
                <a:latin typeface="Source Sans Pro" charset="0"/>
              </a:rPr>
              <a:t> </a:t>
            </a:r>
            <a:endParaRPr lang="en-US" sz="3200" dirty="0">
              <a:latin typeface="Source Sans Pro" charset="0"/>
            </a:endParaRPr>
          </a:p>
        </p:txBody>
      </p:sp>
      <p:pic>
        <p:nvPicPr>
          <p:cNvPr id="8" name="Picture 7" descr="Rotary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4958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89275" y="2034700"/>
            <a:ext cx="2631900" cy="101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PHP,HTML5,JS</a:t>
            </a:r>
            <a:endParaRPr lang="en" sz="2400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050"/>
                </a:solidFill>
              </a:rPr>
              <a:t>Symple and Effective</a:t>
            </a:r>
            <a:endParaRPr lang="en" dirty="0">
              <a:solidFill>
                <a:srgbClr val="FF5050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256047" y="2034700"/>
            <a:ext cx="2631900" cy="93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Android </a:t>
            </a:r>
            <a:endParaRPr lang="en" sz="2400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050"/>
                </a:solidFill>
              </a:rPr>
              <a:t>Large user base</a:t>
            </a:r>
            <a:endParaRPr lang="en" dirty="0">
              <a:solidFill>
                <a:srgbClr val="FF505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022819" y="2034700"/>
            <a:ext cx="2631900" cy="101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Google Maps API</a:t>
            </a:r>
            <a:endParaRPr lang="en" sz="2400" b="1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5050"/>
                </a:solidFill>
              </a:rPr>
              <a:t>Pinpoint Resources </a:t>
            </a:r>
            <a:endParaRPr>
              <a:solidFill>
                <a:srgbClr val="FF5050"/>
              </a:solidFill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Technologies Used </a:t>
            </a:r>
            <a:endParaRPr lang="en" dirty="0"/>
          </a:p>
        </p:txBody>
      </p:sp>
      <p:pic>
        <p:nvPicPr>
          <p:cNvPr id="6" name="Picture 5" descr="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19600"/>
            <a:ext cx="1066800" cy="1066800"/>
          </a:xfrm>
          <a:prstGeom prst="rect">
            <a:avLst/>
          </a:prstGeom>
        </p:spPr>
      </p:pic>
      <p:pic>
        <p:nvPicPr>
          <p:cNvPr id="7" name="Picture 6" descr="google-maps-20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048000"/>
            <a:ext cx="1219200" cy="1219200"/>
          </a:xfrm>
          <a:prstGeom prst="rect">
            <a:avLst/>
          </a:prstGeom>
        </p:spPr>
      </p:pic>
      <p:pic>
        <p:nvPicPr>
          <p:cNvPr id="9" name="Picture 8" descr="android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124200"/>
            <a:ext cx="1234234" cy="1234234"/>
          </a:xfrm>
          <a:prstGeom prst="rect">
            <a:avLst/>
          </a:prstGeom>
        </p:spPr>
      </p:pic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124200"/>
            <a:ext cx="1143000" cy="1143000"/>
          </a:xfrm>
          <a:prstGeom prst="rect">
            <a:avLst/>
          </a:prstGeom>
        </p:spPr>
      </p:pic>
      <p:pic>
        <p:nvPicPr>
          <p:cNvPr id="11" name="Picture 10" descr="images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638800"/>
            <a:ext cx="1066800" cy="10340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24000"/>
            <a:ext cx="2747962" cy="2747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4419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050"/>
                </a:solidFill>
                <a:latin typeface="Source Sans Pro" charset="0"/>
              </a:rPr>
              <a:t>2. Demonstration Session </a:t>
            </a:r>
            <a:endParaRPr lang="en-US" sz="2800" b="1" dirty="0">
              <a:solidFill>
                <a:srgbClr val="FF5050"/>
              </a:solidFill>
              <a:latin typeface="Source Sans Pro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DE1CD"/>
                </a:solidFill>
                <a:latin typeface="Source Sans Pro" charset="0"/>
              </a:rPr>
              <a:t>Usual Process  : </a:t>
            </a:r>
            <a:r>
              <a:rPr lang="en-US" sz="4000" dirty="0" smtClean="0">
                <a:solidFill>
                  <a:srgbClr val="FF5050"/>
                </a:solidFill>
                <a:latin typeface="Source Sans Pro" charset="0"/>
              </a:rPr>
              <a:t>2 – 3 Weeks</a:t>
            </a:r>
            <a:r>
              <a:rPr lang="en-US" dirty="0" smtClean="0">
                <a:solidFill>
                  <a:srgbClr val="FF5050"/>
                </a:solidFill>
                <a:latin typeface="Source Sans Pro" charset="0"/>
              </a:rPr>
              <a:t> </a:t>
            </a:r>
            <a:endParaRPr lang="en-US" dirty="0">
              <a:solidFill>
                <a:srgbClr val="FF5050"/>
              </a:solidFill>
              <a:latin typeface="Source Sans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DE1CD"/>
                </a:solidFill>
                <a:latin typeface="Source Sans Pro" charset="0"/>
              </a:rPr>
              <a:t>Our Solution   : </a:t>
            </a:r>
            <a:r>
              <a:rPr lang="en-US" sz="4000" dirty="0" smtClean="0">
                <a:solidFill>
                  <a:srgbClr val="FF5050"/>
                </a:solidFill>
                <a:latin typeface="Source Sans Pro" charset="0"/>
              </a:rPr>
              <a:t>2 – 3 Days!!</a:t>
            </a:r>
            <a:r>
              <a:rPr lang="en-US" dirty="0" smtClean="0">
                <a:solidFill>
                  <a:srgbClr val="0DE1CD"/>
                </a:solidFill>
                <a:latin typeface="Source Sans Pro" charset="0"/>
              </a:rPr>
              <a:t> </a:t>
            </a:r>
            <a:endParaRPr lang="en-US" dirty="0">
              <a:solidFill>
                <a:srgbClr val="0DE1CD"/>
              </a:solidFill>
              <a:latin typeface="Source Sans Pr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714500" y="3429000"/>
            <a:ext cx="2807999" cy="141675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6CF3C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weeks </a:t>
            </a:r>
            <a:endParaRPr lang="en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225850" y="3429000"/>
            <a:ext cx="2861999" cy="141675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C5B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weeks  </a:t>
            </a:r>
            <a:endParaRPr lang="en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91200" y="3429000"/>
            <a:ext cx="2861999" cy="141675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2F3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weeks  </a:t>
            </a:r>
            <a:endParaRPr lang="en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85800" y="2133600"/>
            <a:ext cx="2057400" cy="762000"/>
          </a:xfrm>
          <a:prstGeom prst="round2DiagRect">
            <a:avLst/>
          </a:prstGeom>
          <a:solidFill>
            <a:srgbClr val="0DE1CD"/>
          </a:solidFill>
          <a:ln>
            <a:solidFill>
              <a:srgbClr val="44B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And resource Allocation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429000" y="2133600"/>
            <a:ext cx="2057400" cy="762000"/>
          </a:xfrm>
          <a:prstGeom prst="round2DiagRect">
            <a:avLst/>
          </a:prstGeom>
          <a:solidFill>
            <a:srgbClr val="44B0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Adding future Functionalities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85800" y="5334000"/>
            <a:ext cx="2057400" cy="762000"/>
          </a:xfrm>
          <a:prstGeom prst="round2DiagRect">
            <a:avLst/>
          </a:prstGeom>
          <a:solidFill>
            <a:srgbClr val="0DE1CD"/>
          </a:solidFill>
          <a:ln>
            <a:solidFill>
              <a:srgbClr val="44B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Functions (Already Implemented)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505200" y="5410200"/>
            <a:ext cx="2057400" cy="762000"/>
          </a:xfrm>
          <a:prstGeom prst="round2DiagRect">
            <a:avLst/>
          </a:prstGeom>
          <a:solidFill>
            <a:srgbClr val="44B0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Finalizing Functions for Final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172200" y="2133600"/>
            <a:ext cx="2057400" cy="762000"/>
          </a:xfrm>
          <a:prstGeom prst="round2DiagRect">
            <a:avLst/>
          </a:prstGeom>
          <a:solidFill>
            <a:schemeClr val="bg1"/>
          </a:solidFill>
          <a:ln>
            <a:solidFill>
              <a:srgbClr val="1E4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Final 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00" y="5410200"/>
            <a:ext cx="2057400" cy="762000"/>
          </a:xfrm>
          <a:prstGeom prst="round2DiagRect">
            <a:avLst/>
          </a:prstGeom>
          <a:solidFill>
            <a:schemeClr val="bg1"/>
          </a:solidFill>
          <a:ln>
            <a:solidFill>
              <a:srgbClr val="1E4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Maintaining 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686594" y="3124200"/>
            <a:ext cx="456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5800" y="5105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429000" y="3124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67100" y="51435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248400" y="3124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285706" y="51435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" y="914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E4E4C"/>
                </a:solidFill>
                <a:latin typeface="Source Sans Pro" charset="0"/>
              </a:rPr>
              <a:t>How long will It take to deploy our  service?only</a:t>
            </a:r>
            <a:r>
              <a:rPr lang="en-US" sz="3200" b="1" dirty="0" smtClean="0">
                <a:solidFill>
                  <a:srgbClr val="FF5050"/>
                </a:solidFill>
                <a:latin typeface="Source Sans Pro" charset="0"/>
              </a:rPr>
              <a:t>1.5Months!! </a:t>
            </a:r>
            <a:endParaRPr lang="en-US" sz="3200" b="1" dirty="0">
              <a:solidFill>
                <a:srgbClr val="FF5050"/>
              </a:solidFill>
              <a:latin typeface="Source Sans Pro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762000" y="3657600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3.Future Enhancements and Functionalities  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90600" y="304800"/>
            <a:ext cx="2399399" cy="1921199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1524000" y="685800"/>
            <a:ext cx="1308874" cy="1308954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45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Using </a:t>
            </a:r>
            <a:r>
              <a:rPr lang="en" dirty="0" smtClean="0">
                <a:solidFill>
                  <a:srgbClr val="FF5050"/>
                </a:solidFill>
              </a:rPr>
              <a:t>Open Source </a:t>
            </a:r>
            <a:r>
              <a:rPr lang="en" dirty="0" smtClean="0"/>
              <a:t>Platforms To Cut down </a:t>
            </a:r>
            <a:r>
              <a:rPr lang="en" dirty="0" smtClean="0">
                <a:solidFill>
                  <a:srgbClr val="FF5050"/>
                </a:solidFill>
              </a:rPr>
              <a:t>Costs</a:t>
            </a:r>
            <a:r>
              <a:rPr lang="en" dirty="0" smtClean="0"/>
              <a:t> and </a:t>
            </a:r>
            <a:r>
              <a:rPr lang="en" dirty="0" smtClean="0">
                <a:solidFill>
                  <a:srgbClr val="FF5050"/>
                </a:solidFill>
              </a:rPr>
              <a:t>Deployment time </a:t>
            </a:r>
            <a:endParaRPr lang="en" dirty="0">
              <a:solidFill>
                <a:srgbClr val="FF5050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26775" y="2302225"/>
            <a:ext cx="3153300" cy="32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Using Open source platforms such as </a:t>
            </a:r>
            <a:r>
              <a:rPr lang="en" sz="2400" dirty="0" smtClean="0">
                <a:solidFill>
                  <a:srgbClr val="FF5050"/>
                </a:solidFill>
              </a:rPr>
              <a:t>SAHANA</a:t>
            </a:r>
            <a:r>
              <a:rPr lang="en" sz="2400" dirty="0" smtClean="0"/>
              <a:t> disaster management software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U</a:t>
            </a:r>
            <a:r>
              <a:rPr lang="en" sz="2400" dirty="0" smtClean="0"/>
              <a:t>sing already available modules  for easy development </a:t>
            </a:r>
            <a:endParaRPr lang="en" sz="2400"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83000" y="2302225"/>
            <a:ext cx="3266200" cy="3266200"/>
          </a:xfrm>
          <a:prstGeom prst="rect">
            <a:avLst/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DIALOG SMS API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26775" y="2302225"/>
            <a:ext cx="3153300" cy="32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Verification and Entering details with a singl sms throug  a mobile phone SMART or </a:t>
            </a:r>
            <a:r>
              <a:rPr lang="en" sz="2400" dirty="0" smtClean="0">
                <a:solidFill>
                  <a:srgbClr val="FF5050"/>
                </a:solidFill>
              </a:rPr>
              <a:t>NOT</a:t>
            </a:r>
            <a:r>
              <a:rPr lang="en" sz="2400" dirty="0" smtClean="0"/>
              <a:t>.</a:t>
            </a:r>
            <a:endParaRPr lang="en" sz="2400"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00" y="2302225"/>
            <a:ext cx="3266200" cy="3266200"/>
          </a:xfrm>
          <a:prstGeom prst="rect">
            <a:avLst/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050"/>
                </a:solidFill>
              </a:rPr>
              <a:t>Resource</a:t>
            </a:r>
            <a:r>
              <a:rPr lang="en" dirty="0" smtClean="0"/>
              <a:t> – </a:t>
            </a:r>
            <a:r>
              <a:rPr lang="en" dirty="0" smtClean="0">
                <a:solidFill>
                  <a:srgbClr val="FF5050"/>
                </a:solidFill>
              </a:rPr>
              <a:t>Resource</a:t>
            </a:r>
            <a:r>
              <a:rPr lang="en" dirty="0" smtClean="0"/>
              <a:t> Communication </a:t>
            </a:r>
            <a:endParaRPr lang="en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2F3848"/>
                </a:solidFill>
              </a:rPr>
              <a:t>Effective communication among similler resource persons </a:t>
            </a:r>
            <a:r>
              <a:rPr lang="en" sz="2400" dirty="0" smtClean="0">
                <a:solidFill>
                  <a:srgbClr val="FF5050"/>
                </a:solidFill>
              </a:rPr>
              <a:t>Amplifying</a:t>
            </a:r>
            <a:r>
              <a:rPr lang="en" sz="2400" dirty="0" smtClean="0">
                <a:solidFill>
                  <a:srgbClr val="2F3848"/>
                </a:solidFill>
              </a:rPr>
              <a:t> the Outcomes </a:t>
            </a:r>
            <a:endParaRPr lang="en" sz="2400" u="sng" dirty="0">
              <a:solidFill>
                <a:srgbClr val="2F3848"/>
              </a:solidFill>
              <a:hlinkClick r:id="rId3"/>
            </a:endParaRPr>
          </a:p>
        </p:txBody>
      </p:sp>
      <p:pic>
        <p:nvPicPr>
          <p:cNvPr id="6" name="Picture 5" descr="hand-shake-with--phone-icon-926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1387">
            <a:off x="504987" y="3019588"/>
            <a:ext cx="3429000" cy="3429000"/>
          </a:xfrm>
          <a:prstGeom prst="rect">
            <a:avLst/>
          </a:prstGeom>
        </p:spPr>
      </p:pic>
      <p:pic>
        <p:nvPicPr>
          <p:cNvPr id="7" name="Picture 6" descr="hand-shake-with--phone-icon-926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31505" flipH="1">
            <a:off x="5347105" y="2984905"/>
            <a:ext cx="3429000" cy="3429000"/>
          </a:xfrm>
          <a:prstGeom prst="rect">
            <a:avLst/>
          </a:prstGeom>
        </p:spPr>
      </p:pic>
      <p:pic>
        <p:nvPicPr>
          <p:cNvPr id="8" name="Picture 7" descr="red_cros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22601">
            <a:off x="1530834" y="4502460"/>
            <a:ext cx="833977" cy="835367"/>
          </a:xfrm>
          <a:prstGeom prst="rect">
            <a:avLst/>
          </a:prstGeom>
        </p:spPr>
      </p:pic>
      <p:pic>
        <p:nvPicPr>
          <p:cNvPr id="9" name="Picture 8" descr="red_cros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2550">
            <a:off x="6899651" y="4461173"/>
            <a:ext cx="833977" cy="835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Identify Verify and Manage Islandwide Resources with a click of a button without a single sheet of paper used in the process.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050"/>
                </a:solidFill>
              </a:rPr>
              <a:t>Global</a:t>
            </a:r>
            <a:r>
              <a:rPr lang="en" dirty="0" smtClean="0"/>
              <a:t> Resource  Network Conectivity</a:t>
            </a:r>
            <a:endParaRPr lang="en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5050"/>
                </a:solidFill>
              </a:rPr>
              <a:t>Communication</a:t>
            </a:r>
            <a:r>
              <a:rPr lang="en" sz="2400" dirty="0" smtClean="0">
                <a:solidFill>
                  <a:srgbClr val="2F3848"/>
                </a:solidFill>
              </a:rPr>
              <a:t> amongst </a:t>
            </a:r>
            <a:r>
              <a:rPr lang="en" sz="2400" dirty="0" smtClean="0">
                <a:solidFill>
                  <a:srgbClr val="FF5050"/>
                </a:solidFill>
              </a:rPr>
              <a:t>Nations</a:t>
            </a:r>
            <a:r>
              <a:rPr lang="en" sz="2400" dirty="0" smtClean="0">
                <a:solidFill>
                  <a:srgbClr val="2F3848"/>
                </a:solidFill>
              </a:rPr>
              <a:t> to Provide and Request Resources during Desasters </a:t>
            </a:r>
            <a:endParaRPr lang="en" sz="2400" u="sng" dirty="0">
              <a:solidFill>
                <a:srgbClr val="2F3848"/>
              </a:solidFill>
              <a:hlinkClick r:id="rId3"/>
            </a:endParaRPr>
          </a:p>
        </p:txBody>
      </p:sp>
      <p:pic>
        <p:nvPicPr>
          <p:cNvPr id="5" name="Picture 4" descr="5167261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645862"/>
            <a:ext cx="4419600" cy="38065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762000" y="3657600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4.Bussiness Model 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27337" y="935475"/>
            <a:ext cx="2399399" cy="1921199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6" descr="20160415_571056ae243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668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2362200" y="2286000"/>
            <a:ext cx="47829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6CF3CE"/>
                </a:solidFill>
              </a:rPr>
              <a:t>Thanks!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2362200" y="3196375"/>
            <a:ext cx="478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143000" y="2438400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Overview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mapa_solido_n-50-0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00400" y="1219200"/>
            <a:ext cx="324734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 flipH="1">
            <a:off x="2971800" y="4267200"/>
            <a:ext cx="990600" cy="30202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DMC HEAD OFFICE</a:t>
            </a:r>
            <a:endParaRPr lang="en" sz="12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533400" y="45720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Combination of </a:t>
            </a:r>
            <a:r>
              <a:rPr lang="en" b="0" dirty="0" smtClean="0">
                <a:solidFill>
                  <a:srgbClr val="FF5050"/>
                </a:solidFill>
              </a:rPr>
              <a:t>Sub sections </a:t>
            </a:r>
            <a:r>
              <a:rPr lang="en" dirty="0" smtClean="0"/>
              <a:t>and a </a:t>
            </a:r>
            <a:r>
              <a:rPr lang="en" b="0" dirty="0" smtClean="0">
                <a:solidFill>
                  <a:srgbClr val="FF5050"/>
                </a:solidFill>
              </a:rPr>
              <a:t>Main Hub </a:t>
            </a:r>
            <a:endParaRPr lang="en" b="0" dirty="0">
              <a:solidFill>
                <a:srgbClr val="FF5050"/>
              </a:solidFill>
            </a:endParaRPr>
          </a:p>
        </p:txBody>
      </p:sp>
      <p:cxnSp>
        <p:nvCxnSpPr>
          <p:cNvPr id="169" name="Shape 169"/>
          <p:cNvCxnSpPr/>
          <p:nvPr/>
        </p:nvCxnSpPr>
        <p:spPr>
          <a:xfrm rot="16200000" flipV="1">
            <a:off x="5372894" y="4609306"/>
            <a:ext cx="381000" cy="1588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4114800" y="1600200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5410200" y="3810000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3657600" y="2133600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4419600" y="2971800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4" name="Shape 174"/>
          <p:cNvCxnSpPr/>
          <p:nvPr/>
        </p:nvCxnSpPr>
        <p:spPr>
          <a:xfrm rot="5400000" flipH="1" flipV="1">
            <a:off x="4952144" y="2515456"/>
            <a:ext cx="308100" cy="1588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" name="Shape 173"/>
          <p:cNvCxnSpPr/>
          <p:nvPr/>
        </p:nvCxnSpPr>
        <p:spPr>
          <a:xfrm rot="10800000">
            <a:off x="5105400" y="3124200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8" name="Shape 169"/>
          <p:cNvCxnSpPr/>
          <p:nvPr/>
        </p:nvCxnSpPr>
        <p:spPr>
          <a:xfrm rot="16200000" flipV="1">
            <a:off x="4458494" y="4914106"/>
            <a:ext cx="381000" cy="1588"/>
          </a:xfrm>
          <a:prstGeom prst="straightConnector1">
            <a:avLst/>
          </a:prstGeom>
          <a:noFill/>
          <a:ln w="28575" cap="rnd" cmpd="sng">
            <a:solidFill>
              <a:srgbClr val="FF505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" name="Straight Connector 19"/>
          <p:cNvCxnSpPr/>
          <p:nvPr/>
        </p:nvCxnSpPr>
        <p:spPr>
          <a:xfrm flipV="1">
            <a:off x="3657600" y="3124200"/>
            <a:ext cx="1447800" cy="12192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4343400"/>
            <a:ext cx="914400" cy="3810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0" y="4343400"/>
            <a:ext cx="1752600" cy="762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3429000" y="3276600"/>
            <a:ext cx="1295400" cy="6858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590800" y="2743200"/>
            <a:ext cx="2667000" cy="3810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467100" y="2628900"/>
            <a:ext cx="1905000" cy="13716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2628900" y="3162300"/>
            <a:ext cx="2133600" cy="762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3810000" y="3810000"/>
            <a:ext cx="1600200" cy="53340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4 Types of Users 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2819400"/>
            <a:ext cx="2663982" cy="838200"/>
          </a:xfrm>
          <a:prstGeom prst="rect">
            <a:avLst/>
          </a:prstGeom>
          <a:ln>
            <a:solidFill>
              <a:srgbClr val="FF505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5050"/>
                </a:solidFill>
              </a:rPr>
              <a:t>MainHub </a:t>
            </a:r>
          </a:p>
          <a:p>
            <a:pPr marL="457200" lvl="0" indent="-22860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5050"/>
                </a:solidFill>
              </a:rPr>
              <a:t>(DMC Head office)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352800" y="2819400"/>
            <a:ext cx="2631900" cy="838200"/>
          </a:xfrm>
          <a:ln>
            <a:solidFill>
              <a:srgbClr val="FF5050"/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5050"/>
                </a:solidFill>
              </a:rPr>
              <a:t>Sub Section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5050"/>
                </a:solidFill>
              </a:rPr>
              <a:t>(District Level)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6172200" y="2819400"/>
            <a:ext cx="2631900" cy="838200"/>
          </a:xfrm>
          <a:ln>
            <a:solidFill>
              <a:srgbClr val="FF5050"/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5050"/>
                </a:solidFill>
              </a:rPr>
              <a:t>General Public</a:t>
            </a: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52800" y="3962400"/>
            <a:ext cx="2631900" cy="83820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 Section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(GN Level)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States Of the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5050"/>
                </a:solidFill>
              </a:rPr>
              <a:t>General State</a:t>
            </a: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Consumes Less resources </a:t>
            </a:r>
            <a:r>
              <a:rPr lang="en-US" b="1" dirty="0" smtClean="0">
                <a:solidFill>
                  <a:srgbClr val="FF5050"/>
                </a:solidFill>
              </a:rPr>
              <a:t> </a:t>
            </a: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5050"/>
                </a:solidFill>
              </a:rPr>
              <a:t>Disaster State</a:t>
            </a: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Consumes More Resources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Dynamically Scalable </a:t>
            </a:r>
          </a:p>
          <a:p>
            <a:pPr>
              <a:buNone/>
            </a:pPr>
            <a:endParaRPr lang="en-US" b="1" dirty="0" smtClean="0">
              <a:solidFill>
                <a:srgbClr val="FF5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5050"/>
              </a:solidFill>
            </a:endParaRPr>
          </a:p>
        </p:txBody>
      </p:sp>
      <p:pic>
        <p:nvPicPr>
          <p:cNvPr id="10" name="Picture 9" descr="warning-sign-30915_960_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362200"/>
            <a:ext cx="1985963" cy="1653056"/>
          </a:xfrm>
          <a:prstGeom prst="rect">
            <a:avLst/>
          </a:prstGeom>
        </p:spPr>
      </p:pic>
      <p:pic>
        <p:nvPicPr>
          <p:cNvPr id="11" name="Picture 10" descr="busopp-icon-calm-large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22352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C5B9"/>
                </a:solidFill>
              </a:rPr>
              <a:t>Simple User Friendly App For the </a:t>
            </a:r>
            <a:r>
              <a:rPr lang="en" b="1" dirty="0" smtClean="0">
                <a:solidFill>
                  <a:srgbClr val="FF5050"/>
                </a:solidFill>
              </a:rPr>
              <a:t>GN</a:t>
            </a:r>
            <a:r>
              <a:rPr lang="en" b="1" dirty="0" smtClean="0">
                <a:solidFill>
                  <a:srgbClr val="00C5B9"/>
                </a:solidFill>
              </a:rPr>
              <a:t> and the </a:t>
            </a:r>
            <a:r>
              <a:rPr lang="en" b="1" dirty="0" smtClean="0">
                <a:solidFill>
                  <a:srgbClr val="FF5050"/>
                </a:solidFill>
              </a:rPr>
              <a:t>Public</a:t>
            </a:r>
            <a:r>
              <a:rPr lang="en" b="1" dirty="0" smtClean="0">
                <a:solidFill>
                  <a:srgbClr val="00C5B9"/>
                </a:solidFill>
              </a:rPr>
              <a:t> Level user.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00C5B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Used to </a:t>
            </a:r>
            <a:r>
              <a:rPr lang="en" sz="2400" dirty="0" smtClean="0">
                <a:solidFill>
                  <a:srgbClr val="FF5050"/>
                </a:solidFill>
              </a:rPr>
              <a:t>validate</a:t>
            </a:r>
            <a:r>
              <a:rPr lang="en" sz="2400" dirty="0" smtClean="0"/>
              <a:t> Resource Persons and to </a:t>
            </a:r>
            <a:r>
              <a:rPr lang="en" sz="2400" dirty="0" smtClean="0">
                <a:solidFill>
                  <a:srgbClr val="FF5050"/>
                </a:solidFill>
              </a:rPr>
              <a:t>enter</a:t>
            </a:r>
            <a:r>
              <a:rPr lang="en" sz="2400" dirty="0" smtClean="0"/>
              <a:t> additional </a:t>
            </a:r>
            <a:r>
              <a:rPr lang="en" sz="2400" dirty="0" smtClean="0">
                <a:solidFill>
                  <a:srgbClr val="FF5050"/>
                </a:solidFill>
              </a:rPr>
              <a:t>Details</a:t>
            </a:r>
            <a:endParaRPr lang="en" sz="2400" dirty="0" smtClean="0"/>
          </a:p>
          <a:p>
            <a:pPr lvl="0" rtl="0"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</a:pPr>
            <a:r>
              <a:rPr lang="en" sz="2400" dirty="0" smtClean="0"/>
              <a:t>Supports </a:t>
            </a:r>
            <a:r>
              <a:rPr lang="en" sz="2400" dirty="0" smtClean="0">
                <a:solidFill>
                  <a:srgbClr val="FF5050"/>
                </a:solidFill>
              </a:rPr>
              <a:t>All 3 Languages </a:t>
            </a:r>
          </a:p>
          <a:p>
            <a:pPr>
              <a:spcBef>
                <a:spcPts val="0"/>
              </a:spcBef>
            </a:pPr>
            <a:r>
              <a:rPr lang="en" sz="2400" dirty="0" smtClean="0">
                <a:solidFill>
                  <a:srgbClr val="FF5050"/>
                </a:solidFill>
              </a:rPr>
              <a:t>Easy </a:t>
            </a:r>
            <a:r>
              <a:rPr lang="en" sz="2400" dirty="0" smtClean="0"/>
              <a:t>instructions </a:t>
            </a:r>
          </a:p>
          <a:p>
            <a:pPr>
              <a:spcBef>
                <a:spcPts val="0"/>
              </a:spcBef>
            </a:pPr>
            <a:r>
              <a:rPr lang="en" sz="2400" dirty="0" smtClean="0"/>
              <a:t>Supports  older vertions </a:t>
            </a:r>
            <a:endParaRPr lang="en" sz="2400" dirty="0"/>
          </a:p>
        </p:txBody>
      </p:sp>
      <p:sp>
        <p:nvSpPr>
          <p:cNvPr id="246" name="Shape 246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6" name="Picture 5" descr="17758987_694601167408874_1794029140_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066800"/>
            <a:ext cx="2590800" cy="4546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C5B9"/>
                </a:solidFill>
              </a:rPr>
              <a:t>Web Portal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C5B9"/>
                </a:solidFill>
              </a:rPr>
              <a:t>(</a:t>
            </a:r>
            <a:r>
              <a:rPr lang="en" b="1" dirty="0" smtClean="0">
                <a:solidFill>
                  <a:srgbClr val="FF5050"/>
                </a:solidFill>
              </a:rPr>
              <a:t>District</a:t>
            </a:r>
            <a:r>
              <a:rPr lang="en" b="1" dirty="0" smtClean="0">
                <a:solidFill>
                  <a:srgbClr val="00C5B9"/>
                </a:solidFill>
              </a:rPr>
              <a:t> Level User)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solidFill>
                <a:srgbClr val="00C5B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Used to </a:t>
            </a:r>
            <a:r>
              <a:rPr lang="en" sz="2400" dirty="0" smtClean="0">
                <a:solidFill>
                  <a:srgbClr val="FF5050"/>
                </a:solidFill>
              </a:rPr>
              <a:t>Verify </a:t>
            </a:r>
            <a:r>
              <a:rPr lang="en" sz="2400" dirty="0" smtClean="0"/>
              <a:t> Resource Persons. 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solidFill>
                <a:srgbClr val="00C5B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2000" b="1" dirty="0">
              <a:solidFill>
                <a:schemeClr val="tx1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6" name="Picture 5" descr="17671154_757949067715834_1479755847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352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2001837" y="684037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533400" y="4998900"/>
            <a:ext cx="8182800" cy="18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C5B9"/>
                </a:solidFill>
              </a:rPr>
              <a:t>Dashboard for </a:t>
            </a:r>
            <a:r>
              <a:rPr lang="en" b="1" dirty="0" smtClean="0">
                <a:solidFill>
                  <a:srgbClr val="FF5050"/>
                </a:solidFill>
              </a:rPr>
              <a:t>DMC</a:t>
            </a:r>
            <a:r>
              <a:rPr lang="en" b="1" dirty="0" smtClean="0">
                <a:solidFill>
                  <a:srgbClr val="00C5B9"/>
                </a:solidFill>
              </a:rPr>
              <a:t> Admins</a:t>
            </a:r>
            <a:endParaRPr lang="en" b="1" dirty="0">
              <a:solidFill>
                <a:srgbClr val="00C5B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Realtime details of </a:t>
            </a:r>
            <a:r>
              <a:rPr lang="en" sz="2400" dirty="0" smtClean="0">
                <a:solidFill>
                  <a:srgbClr val="FF5050"/>
                </a:solidFill>
              </a:rPr>
              <a:t>Resource flow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A</a:t>
            </a:r>
            <a:r>
              <a:rPr lang="en" sz="2400" dirty="0" smtClean="0"/>
              <a:t>nd </a:t>
            </a:r>
            <a:r>
              <a:rPr lang="en" sz="2400" dirty="0" smtClean="0">
                <a:solidFill>
                  <a:srgbClr val="FF5050"/>
                </a:solidFill>
              </a:rPr>
              <a:t>Locations</a:t>
            </a:r>
            <a:r>
              <a:rPr lang="en" sz="2400" dirty="0" smtClean="0"/>
              <a:t> of Resources </a:t>
            </a:r>
            <a:endParaRPr lang="en" sz="2400" dirty="0"/>
          </a:p>
        </p:txBody>
      </p:sp>
      <p:sp>
        <p:nvSpPr>
          <p:cNvPr id="267" name="Shape 267"/>
          <p:cNvSpPr/>
          <p:nvPr/>
        </p:nvSpPr>
        <p:spPr>
          <a:xfrm>
            <a:off x="2209800" y="91440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5" name="Picture 4" descr="17759348_757949061049168_1096750416_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838200"/>
            <a:ext cx="4876800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326</Words>
  <PresentationFormat>On-screen Show (4:3)</PresentationFormat>
  <Paragraphs>85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Source Sans Pro</vt:lpstr>
      <vt:lpstr>Benedick template</vt:lpstr>
      <vt:lpstr>RESOURCE MANAGEMENT SYSTEM DMC </vt:lpstr>
      <vt:lpstr>Slide 2</vt:lpstr>
      <vt:lpstr>1. Overview</vt:lpstr>
      <vt:lpstr>Combination of Sub sections and a Main Hub </vt:lpstr>
      <vt:lpstr>4 Types of Users </vt:lpstr>
      <vt:lpstr>2 States Of the System</vt:lpstr>
      <vt:lpstr>Slide 7</vt:lpstr>
      <vt:lpstr>Slide 8</vt:lpstr>
      <vt:lpstr>Slide 9</vt:lpstr>
      <vt:lpstr>Slide 10</vt:lpstr>
      <vt:lpstr>Slide 11</vt:lpstr>
      <vt:lpstr>Technologies Used </vt:lpstr>
      <vt:lpstr>Slide 13</vt:lpstr>
      <vt:lpstr>Slide 14</vt:lpstr>
      <vt:lpstr>Slide 15</vt:lpstr>
      <vt:lpstr>3.Future Enhancements and Functionalities  </vt:lpstr>
      <vt:lpstr>Using Open Source Platforms To Cut down Costs and Deployment time </vt:lpstr>
      <vt:lpstr>DIALOG SMS API</vt:lpstr>
      <vt:lpstr>Resource – Resource Communication </vt:lpstr>
      <vt:lpstr>Global Resource  Network Conectivity</vt:lpstr>
      <vt:lpstr>4.Bussiness Model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 SYSTEM DMC </dc:title>
  <cp:lastModifiedBy>umen</cp:lastModifiedBy>
  <cp:revision>4</cp:revision>
  <dcterms:modified xsi:type="dcterms:W3CDTF">2017-04-25T06:27:37Z</dcterms:modified>
</cp:coreProperties>
</file>