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1AA7-C41D-480B-95F9-0A74F02CE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5ADC6-B12F-4DAF-B079-F01357D9E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6EECA-FA35-4540-8B81-F3C0FCFB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E01D-4068-4C45-AC72-87187A487A4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412B-7302-439C-B1E5-BC5FFBB3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BFA47-E654-4005-816E-75B33395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5AC2-5D7A-4D23-8828-22DE201EC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13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9084-BB5D-4A07-AC4A-674D8632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C829D-6BEB-42C7-A4A2-1D8602232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B8DC-F7D4-42C4-9156-2301029C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E01D-4068-4C45-AC72-87187A487A4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33CD-E80E-4FCF-B057-28CA7276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081C2-C47A-4DC6-A350-A8DA7BDC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5AC2-5D7A-4D23-8828-22DE201EC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23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B7848-D32D-4ECF-BFF2-4C8835E26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E8690-3744-499C-8B7B-D648C1C83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BFE4D-C239-4F1E-9BD8-74F35D1F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E01D-4068-4C45-AC72-87187A487A4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5988A-5AB3-40BA-A07C-0F875A54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E8DEE-EC2F-46FA-B527-908F7BAE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5AC2-5D7A-4D23-8828-22DE201EC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53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62DD-C4F9-4A42-9797-4DCA401C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5F2D2-6759-4A11-8FD8-09DE7BEE1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D03F7-52A2-47D6-B519-EB2FDF8A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E01D-4068-4C45-AC72-87187A487A4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4B375-4114-49E9-9B8B-C29AD5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5F918-AB42-4466-AAAB-FE1CC3E0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5AC2-5D7A-4D23-8828-22DE201EC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98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50E7-E7CE-4E5B-8472-3165604D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6BF99-F2E3-4232-8A3D-0693E137D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8DD2F-A09E-4B49-9ADC-72D037D8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E01D-4068-4C45-AC72-87187A487A4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73A4-ECD3-4B43-81B7-3AF1E835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0D817-76E7-4CEB-8A93-C24C8210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5AC2-5D7A-4D23-8828-22DE201EC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45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D36A-4F29-4283-96E9-606C5B49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C3D8B-B3FA-43D1-83FB-B690F318D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36D21-EA57-44F6-8512-4CD22EE8C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098A4-D5E5-4318-AA0B-1428B715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E01D-4068-4C45-AC72-87187A487A4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E3F30-A708-417C-9351-1382F943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2DF8D-91AA-4FAF-A184-09886DE4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5AC2-5D7A-4D23-8828-22DE201EC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36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1BDD-E6F7-4E0A-9E92-E6F02F54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F8C74-8735-4D02-BFCC-DA3EE4CC7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4A072-F8D8-4881-8068-10880A775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90413-3CC8-41B6-9F76-0378AB3F6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19FFF-F8A7-41D7-8962-09F13ACD5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AF6C7-2BA6-4AC1-95E5-C2598490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E01D-4068-4C45-AC72-87187A487A4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10048-0D34-48E6-9237-5973AC66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5F806-9955-45FB-9316-979FB0B7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5AC2-5D7A-4D23-8828-22DE201EC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46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4594-5153-4B53-BD26-E0580BB1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9A9C1-63FD-49A4-9C3A-C690AAC9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E01D-4068-4C45-AC72-87187A487A4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99A8C-585D-4A84-81CE-D893E51B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7A930-50BF-4858-8006-66B98424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5AC2-5D7A-4D23-8828-22DE201EC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26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AE7E4-7001-4F91-80A0-80F4DCAD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E01D-4068-4C45-AC72-87187A487A4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F142E-7E82-4018-A3AB-FFD2214E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73925-474E-4F6C-8E2B-3103A65B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5AC2-5D7A-4D23-8828-22DE201EC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02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07EC-36BC-4AC2-9950-3A135813F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0D0E-5C36-453A-8812-43CC99996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8A3FE-A050-4500-A91C-4EFBAC970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95068-7585-478A-92B7-F5C6E78D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E01D-4068-4C45-AC72-87187A487A4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CBB9F-C183-45FC-94BF-0C6AD5C1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62A13-7764-4C7B-A00E-38B9E9AE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5AC2-5D7A-4D23-8828-22DE201EC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82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4236-F5D9-4C1E-8B81-3619EF13A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4CFFD-67BD-4AAA-B5D5-D2477FDEE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FC320-17CD-4D9D-BA89-CE321E796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878A5-30A2-4E0C-876B-2B0872E09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E01D-4068-4C45-AC72-87187A487A4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F92E6-5063-4E9C-8277-6059AD37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E533C-AD8B-4546-8B38-3CEA7831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5AC2-5D7A-4D23-8828-22DE201EC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3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757E1-FA3E-4F07-837E-5D3836C1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9213B-BA4F-4698-929E-EE782A113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7C74A-CBC4-44B4-A8DC-933C2B57C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9E01D-4068-4C45-AC72-87187A487A4E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1D143-6F04-4A24-A273-D74D2F3FA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0CFB0-B4B4-49AC-AEEF-B2C5C77B6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E5AC2-5D7A-4D23-8828-22DE201EC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4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8A00ED-D5F9-42BC-9949-064C3366F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20" y="2434008"/>
            <a:ext cx="5880159" cy="3901731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84C88D1-54EF-4F5F-81B3-9302082A3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854" y="6477783"/>
            <a:ext cx="6826929" cy="30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-634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sz="2000" b="0" i="0" dirty="0">
                <a:solidFill>
                  <a:srgbClr val="1F1F1F"/>
                </a:solidFill>
                <a:effectLst/>
                <a:latin typeface="OpenSans"/>
              </a:rPr>
              <a:t>The chart shows the UK population of those aged 18+ over time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06FC5AA-AF1A-4389-BA53-09287FE7D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916"/>
            <a:ext cx="65" cy="30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634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1EB16-DD64-49FE-92E4-DB3D20CB12E9}"/>
              </a:ext>
            </a:extLst>
          </p:cNvPr>
          <p:cNvSpPr txBox="1"/>
          <p:nvPr/>
        </p:nvSpPr>
        <p:spPr>
          <a:xfrm>
            <a:off x="0" y="0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PROMPT</a:t>
            </a:r>
          </a:p>
          <a:p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Read Alberto Cairo’s work, Graphics Lies, Misleading Visuals</a:t>
            </a:r>
          </a:p>
          <a:p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Locate an example of a misleading visual that uses one or more of the mechanisms for misleading that Cairo outlines in his book chapter: (1) Hiding relevant data; (2) Displaying too much data and obscuring reality; (3) Distorting data through visual forms.</a:t>
            </a:r>
          </a:p>
          <a:p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Please upload an image of this visual using a widely accessible graphic format (e.g., PDF, .jpg, .</a:t>
            </a:r>
            <a:r>
              <a:rPr lang="en-GB" i="1" dirty="0" err="1">
                <a:solidFill>
                  <a:schemeClr val="bg1">
                    <a:lumMod val="50000"/>
                  </a:schemeClr>
                </a:solidFill>
              </a:rPr>
              <a:t>png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DA620B-BD49-43E2-97D1-63FD3C0675ED}"/>
              </a:ext>
            </a:extLst>
          </p:cNvPr>
          <p:cNvSpPr txBox="1"/>
          <p:nvPr/>
        </p:nvSpPr>
        <p:spPr>
          <a:xfrm>
            <a:off x="95344" y="2265702"/>
            <a:ext cx="6121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UK POPULATION BY AGE</a:t>
            </a:r>
          </a:p>
        </p:txBody>
      </p:sp>
    </p:spTree>
    <p:extLst>
      <p:ext uri="{BB962C8B-B14F-4D97-AF65-F5344CB8AC3E}">
        <p14:creationId xmlns:p14="http://schemas.microsoft.com/office/powerpoint/2010/main" val="87148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4240EE-E8B2-4D98-92EF-E7059D81E5EE}"/>
              </a:ext>
            </a:extLst>
          </p:cNvPr>
          <p:cNvSpPr txBox="1"/>
          <p:nvPr/>
        </p:nvSpPr>
        <p:spPr>
          <a:xfrm>
            <a:off x="0" y="1200329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Source of visual: https://www.agediscrimination.info/current-uk-population</a:t>
            </a:r>
          </a:p>
          <a:p>
            <a:endParaRPr lang="en-GB" dirty="0"/>
          </a:p>
          <a:p>
            <a:r>
              <a:rPr lang="en-GB" dirty="0"/>
              <a:t>The charts shows the most recent official data on the UK population. It contains data on the UK population by age.</a:t>
            </a:r>
          </a:p>
          <a:p>
            <a:endParaRPr lang="en-GB" dirty="0"/>
          </a:p>
          <a:p>
            <a:r>
              <a:rPr lang="en-GB" dirty="0"/>
              <a:t>1) This data can be used by the government officials to make/ implement new policies and laws for the benefit of the people. </a:t>
            </a:r>
          </a:p>
          <a:p>
            <a:endParaRPr lang="en-GB" dirty="0"/>
          </a:p>
          <a:p>
            <a:r>
              <a:rPr lang="en-GB" dirty="0"/>
              <a:t>2) It can be used by the marketers/ product manufactures or service provide to select the audience and aim the service or products accordingly.</a:t>
            </a:r>
          </a:p>
          <a:p>
            <a:endParaRPr lang="en-GB" dirty="0"/>
          </a:p>
          <a:p>
            <a:r>
              <a:rPr lang="en-GB" dirty="0"/>
              <a:t>3) This is evident from the fact on other relevant studies conducted in the same site.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76999-5720-48E1-AF92-CFB05501241C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1" cap="all" dirty="0">
                <a:solidFill>
                  <a:schemeClr val="bg1">
                    <a:lumMod val="50000"/>
                  </a:schemeClr>
                </a:solidFill>
                <a:effectLst/>
                <a:latin typeface="OpenSans"/>
              </a:rPr>
              <a:t>PROMPT</a:t>
            </a:r>
          </a:p>
          <a:p>
            <a:pPr algn="l"/>
            <a:r>
              <a:rPr lang="en-GB" b="0" i="1" dirty="0">
                <a:solidFill>
                  <a:schemeClr val="bg1">
                    <a:lumMod val="50000"/>
                  </a:schemeClr>
                </a:solidFill>
                <a:effectLst/>
                <a:latin typeface="OpenSans"/>
              </a:rPr>
              <a:t>Briefly describe the context for the visual by addressing the following questions: </a:t>
            </a:r>
          </a:p>
          <a:p>
            <a:pPr algn="l">
              <a:buFont typeface="+mj-lt"/>
              <a:buAutoNum type="arabicPeriod"/>
            </a:pPr>
            <a:r>
              <a:rPr lang="en-GB" b="0" i="1" dirty="0">
                <a:solidFill>
                  <a:schemeClr val="bg1">
                    <a:lumMod val="50000"/>
                  </a:schemeClr>
                </a:solidFill>
                <a:effectLst/>
                <a:latin typeface="OpenSans"/>
              </a:rPr>
              <a:t>What is the source of the visual? (e.g., URL or bibliographic citation)</a:t>
            </a:r>
          </a:p>
          <a:p>
            <a:pPr algn="l">
              <a:buFont typeface="+mj-lt"/>
              <a:buAutoNum type="arabicPeriod"/>
            </a:pPr>
            <a:r>
              <a:rPr lang="en-GB" b="0" i="1" dirty="0">
                <a:solidFill>
                  <a:schemeClr val="bg1">
                    <a:lumMod val="50000"/>
                  </a:schemeClr>
                </a:solidFill>
                <a:effectLst/>
                <a:latin typeface="OpenSans"/>
              </a:rPr>
              <a:t>Who is the intended audience (i.e., decoders)? How do you know this?</a:t>
            </a:r>
          </a:p>
        </p:txBody>
      </p:sp>
    </p:spTree>
    <p:extLst>
      <p:ext uri="{BB962C8B-B14F-4D97-AF65-F5344CB8AC3E}">
        <p14:creationId xmlns:p14="http://schemas.microsoft.com/office/powerpoint/2010/main" val="270086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611A60-8AD6-48B0-A803-B506C4FFF399}"/>
              </a:ext>
            </a:extLst>
          </p:cNvPr>
          <p:cNvSpPr txBox="1"/>
          <p:nvPr/>
        </p:nvSpPr>
        <p:spPr>
          <a:xfrm>
            <a:off x="0" y="15880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1) using graphic forms in inappropriate ways: The graph is not easily understood. The title says population aged 18+, but then are multiple lines for different age groups.</a:t>
            </a:r>
          </a:p>
          <a:p>
            <a:endParaRPr lang="en-GB" dirty="0"/>
          </a:p>
          <a:p>
            <a:r>
              <a:rPr lang="en-GB" dirty="0"/>
              <a:t>Y-axis can be made simpler by converting it into millions by removing zeros.</a:t>
            </a:r>
          </a:p>
          <a:p>
            <a:endParaRPr lang="en-GB" dirty="0"/>
          </a:p>
          <a:p>
            <a:r>
              <a:rPr lang="en-GB" dirty="0"/>
              <a:t>2) Displaying too much data to obscure reality: Using 5 </a:t>
            </a:r>
            <a:r>
              <a:rPr lang="en-GB" dirty="0" err="1"/>
              <a:t>colors</a:t>
            </a:r>
            <a:r>
              <a:rPr lang="en-GB" dirty="0"/>
              <a:t> to represent 11 pieces of data might not be a good choice. Repetition of </a:t>
            </a:r>
            <a:r>
              <a:rPr lang="en-GB" dirty="0" err="1"/>
              <a:t>colors</a:t>
            </a:r>
            <a:r>
              <a:rPr lang="en-GB" dirty="0"/>
              <a:t> for different age groups, it leads to confusion and observer tends to overlook data. Especially two green age ranges, which float around similar values.</a:t>
            </a:r>
          </a:p>
          <a:p>
            <a:endParaRPr lang="en-GB" dirty="0"/>
          </a:p>
          <a:p>
            <a:r>
              <a:rPr lang="en-GB" dirty="0"/>
              <a:t>3) hiding relevant data to highlight what benefits us: The focus as per the title is on 18+ year population , but since the information regarding other ages groups is available, it diverts the focus from the relevant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ED3C0F-8905-453B-99ED-B97AEE346CA0}"/>
              </a:ext>
            </a:extLst>
          </p:cNvPr>
          <p:cNvSpPr txBox="1"/>
          <p:nvPr/>
        </p:nvSpPr>
        <p:spPr>
          <a:xfrm>
            <a:off x="0" y="0"/>
            <a:ext cx="1219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1" cap="all" dirty="0">
                <a:solidFill>
                  <a:schemeClr val="bg1">
                    <a:lumMod val="50000"/>
                  </a:schemeClr>
                </a:solidFill>
                <a:effectLst/>
                <a:latin typeface="OpenSans"/>
              </a:rPr>
              <a:t>PROMPT</a:t>
            </a:r>
          </a:p>
          <a:p>
            <a:pPr algn="l">
              <a:buFont typeface="+mj-lt"/>
              <a:buAutoNum type="arabicPeriod"/>
            </a:pPr>
            <a:r>
              <a:rPr lang="en-GB" b="0" i="1" dirty="0">
                <a:solidFill>
                  <a:schemeClr val="bg1">
                    <a:lumMod val="50000"/>
                  </a:schemeClr>
                </a:solidFill>
                <a:effectLst/>
                <a:latin typeface="OpenSans"/>
              </a:rPr>
              <a:t>Identify the specific component(s) of the visual that is/are misleading</a:t>
            </a:r>
          </a:p>
          <a:p>
            <a:pPr algn="l">
              <a:buFont typeface="+mj-lt"/>
              <a:buAutoNum type="arabicPeriod"/>
            </a:pPr>
            <a:r>
              <a:rPr lang="en-GB" b="0" i="1" dirty="0">
                <a:solidFill>
                  <a:schemeClr val="bg1">
                    <a:lumMod val="50000"/>
                  </a:schemeClr>
                </a:solidFill>
                <a:effectLst/>
                <a:latin typeface="OpenSans"/>
              </a:rPr>
              <a:t>For each part(s) of the visualization that is/are misleading, identify the mechanism that is used: hiding relevant data to highlight what benefits us; displaying too much data to obscure reality; using graphic forms in inappropriate ways (distorting the data)</a:t>
            </a:r>
          </a:p>
          <a:p>
            <a:pPr algn="l">
              <a:buFont typeface="+mj-lt"/>
              <a:buAutoNum type="arabicPeriod"/>
            </a:pPr>
            <a:r>
              <a:rPr lang="en-GB" b="0" i="1" dirty="0">
                <a:solidFill>
                  <a:schemeClr val="bg1">
                    <a:lumMod val="50000"/>
                  </a:schemeClr>
                </a:solidFill>
                <a:effectLst/>
                <a:latin typeface="OpenSans"/>
              </a:rPr>
              <a:t>Explain how the mechanisms are used to mislead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6ABF2-35A8-4121-828E-3D740C32E5D3}"/>
              </a:ext>
            </a:extLst>
          </p:cNvPr>
          <p:cNvSpPr txBox="1"/>
          <p:nvPr/>
        </p:nvSpPr>
        <p:spPr>
          <a:xfrm>
            <a:off x="0" y="5149049"/>
            <a:ext cx="12190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1" cap="all" dirty="0">
                <a:solidFill>
                  <a:schemeClr val="bg1">
                    <a:lumMod val="50000"/>
                  </a:schemeClr>
                </a:solidFill>
                <a:effectLst/>
                <a:latin typeface="OpenSans"/>
              </a:rPr>
              <a:t>PROMPT</a:t>
            </a:r>
          </a:p>
          <a:p>
            <a:pPr algn="l"/>
            <a:r>
              <a:rPr lang="en-GB" b="0" i="1" dirty="0">
                <a:solidFill>
                  <a:schemeClr val="bg1">
                    <a:lumMod val="50000"/>
                  </a:schemeClr>
                </a:solidFill>
                <a:effectLst/>
                <a:latin typeface="OpenSans"/>
              </a:rPr>
              <a:t>Optional: Describe any additional issues you found with visual that did not fall under Cairo's three misleading mechanisms.</a:t>
            </a:r>
          </a:p>
          <a:p>
            <a:pPr algn="l"/>
            <a:endParaRPr lang="en-GB" b="0" i="1" dirty="0">
              <a:solidFill>
                <a:schemeClr val="bg1">
                  <a:lumMod val="50000"/>
                </a:schemeClr>
              </a:solidFill>
              <a:effectLst/>
              <a:latin typeface="OpenSans"/>
            </a:endParaRPr>
          </a:p>
          <a:p>
            <a:pPr algn="l"/>
            <a:r>
              <a:rPr lang="en-GB" b="0" i="0" dirty="0">
                <a:solidFill>
                  <a:srgbClr val="1F1F1F"/>
                </a:solidFill>
                <a:effectLst/>
                <a:latin typeface="OpenSans"/>
              </a:rPr>
              <a:t>This chart might be difficult to be interpreted by the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OpenSans"/>
              </a:rPr>
              <a:t>color</a:t>
            </a:r>
            <a:r>
              <a:rPr lang="en-GB" b="0" i="0" dirty="0">
                <a:solidFill>
                  <a:srgbClr val="1F1F1F"/>
                </a:solidFill>
                <a:effectLst/>
                <a:latin typeface="OpenSans"/>
              </a:rPr>
              <a:t> blind.</a:t>
            </a:r>
          </a:p>
        </p:txBody>
      </p:sp>
    </p:spTree>
    <p:extLst>
      <p:ext uri="{BB962C8B-B14F-4D97-AF65-F5344CB8AC3E}">
        <p14:creationId xmlns:p14="http://schemas.microsoft.com/office/powerpoint/2010/main" val="17758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519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CHANDRIKA B</dc:creator>
  <cp:lastModifiedBy>RAVI CHANDRIKA B</cp:lastModifiedBy>
  <cp:revision>2</cp:revision>
  <dcterms:created xsi:type="dcterms:W3CDTF">2021-09-19T05:07:58Z</dcterms:created>
  <dcterms:modified xsi:type="dcterms:W3CDTF">2021-11-12T13:29:37Z</dcterms:modified>
</cp:coreProperties>
</file>