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sldIdLst>
    <p:sldId id="256" r:id="rId2"/>
    <p:sldId id="257" r:id="rId3"/>
    <p:sldId id="271" r:id="rId4"/>
    <p:sldId id="272" r:id="rId5"/>
    <p:sldId id="273" r:id="rId6"/>
    <p:sldId id="270" r:id="rId7"/>
    <p:sldId id="258" r:id="rId8"/>
    <p:sldId id="274" r:id="rId9"/>
    <p:sldId id="265" r:id="rId10"/>
    <p:sldId id="275" r:id="rId11"/>
    <p:sldId id="259" r:id="rId12"/>
    <p:sldId id="277" r:id="rId13"/>
    <p:sldId id="276" r:id="rId14"/>
    <p:sldId id="278" r:id="rId15"/>
    <p:sldId id="279" r:id="rId16"/>
    <p:sldId id="280" r:id="rId17"/>
    <p:sldId id="281" r:id="rId18"/>
    <p:sldId id="282" r:id="rId19"/>
    <p:sldId id="283" r:id="rId20"/>
    <p:sldId id="284" r:id="rId21"/>
    <p:sldId id="285" r:id="rId22"/>
    <p:sldId id="260" r:id="rId23"/>
    <p:sldId id="261" r:id="rId24"/>
    <p:sldId id="266" r:id="rId25"/>
    <p:sldId id="286" r:id="rId26"/>
    <p:sldId id="267" r:id="rId27"/>
    <p:sldId id="287" r:id="rId28"/>
    <p:sldId id="268" r:id="rId29"/>
    <p:sldId id="269" r:id="rId30"/>
    <p:sldId id="288" r:id="rId31"/>
    <p:sldId id="289" r:id="rId32"/>
    <p:sldId id="290" r:id="rId33"/>
    <p:sldId id="291"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94" autoAdjust="0"/>
    <p:restoredTop sz="93011" autoAdjust="0"/>
  </p:normalViewPr>
  <p:slideViewPr>
    <p:cSldViewPr>
      <p:cViewPr varScale="1">
        <p:scale>
          <a:sx n="68" d="100"/>
          <a:sy n="68" d="100"/>
        </p:scale>
        <p:origin x="-145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2040DC-5A61-4C2D-A920-3B353B117F5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4A343B4-E077-4B20-94D1-C62006A1E0D3}">
      <dgm:prSet phldrT="[Text]" custT="1"/>
      <dgm:spPr/>
      <dgm:t>
        <a:bodyPr/>
        <a:lstStyle/>
        <a:p>
          <a:r>
            <a:rPr lang="en-US" sz="2600" dirty="0" smtClean="0"/>
            <a:t>in proc session</a:t>
          </a:r>
          <a:endParaRPr lang="en-US" sz="2600" dirty="0"/>
        </a:p>
      </dgm:t>
    </dgm:pt>
    <dgm:pt modelId="{EA645441-9F7F-430A-9BEE-D33E60522B2F}" type="parTrans" cxnId="{A566704E-C54B-4849-8C94-0226CB497902}">
      <dgm:prSet/>
      <dgm:spPr/>
      <dgm:t>
        <a:bodyPr/>
        <a:lstStyle/>
        <a:p>
          <a:endParaRPr lang="en-US"/>
        </a:p>
      </dgm:t>
    </dgm:pt>
    <dgm:pt modelId="{0CCCFC54-79D8-4C1E-89C8-EBACB30C4699}" type="sibTrans" cxnId="{A566704E-C54B-4849-8C94-0226CB497902}">
      <dgm:prSet/>
      <dgm:spPr/>
      <dgm:t>
        <a:bodyPr/>
        <a:lstStyle/>
        <a:p>
          <a:endParaRPr lang="en-US"/>
        </a:p>
      </dgm:t>
    </dgm:pt>
    <dgm:pt modelId="{3DEFAE56-FB1C-4DC8-BC7A-4BE68FEC89F4}">
      <dgm:prSet phldrT="[Text]" custT="1"/>
      <dgm:spPr/>
      <dgm:t>
        <a:bodyPr/>
        <a:lstStyle/>
        <a:p>
          <a:r>
            <a:rPr lang="en-US" sz="2600" dirty="0" smtClean="0"/>
            <a:t>out proc session</a:t>
          </a:r>
          <a:endParaRPr lang="en-US" sz="2600" dirty="0"/>
        </a:p>
      </dgm:t>
    </dgm:pt>
    <dgm:pt modelId="{8B80247C-8692-4B88-8F99-212B6344BC8B}" type="parTrans" cxnId="{83F01CBD-F222-4C9D-9239-CAC2E174F8BA}">
      <dgm:prSet/>
      <dgm:spPr/>
      <dgm:t>
        <a:bodyPr/>
        <a:lstStyle/>
        <a:p>
          <a:endParaRPr lang="en-US"/>
        </a:p>
      </dgm:t>
    </dgm:pt>
    <dgm:pt modelId="{AEAAABD2-B9A5-47B7-A6F4-AD1B758E349E}" type="sibTrans" cxnId="{83F01CBD-F222-4C9D-9239-CAC2E174F8BA}">
      <dgm:prSet/>
      <dgm:spPr/>
      <dgm:t>
        <a:bodyPr/>
        <a:lstStyle/>
        <a:p>
          <a:endParaRPr lang="en-US"/>
        </a:p>
      </dgm:t>
    </dgm:pt>
    <dgm:pt modelId="{59AC72D7-E6DB-422B-A2EA-FFC9F2B88E4A}">
      <dgm:prSet custT="1"/>
      <dgm:spPr/>
      <dgm:t>
        <a:bodyPr/>
        <a:lstStyle/>
        <a:p>
          <a:r>
            <a:rPr lang="en-US" sz="2600" dirty="0" smtClean="0"/>
            <a:t>in case of inproc session session will be created in web server memory.</a:t>
          </a:r>
          <a:endParaRPr lang="en-US" sz="2600" dirty="0"/>
        </a:p>
      </dgm:t>
    </dgm:pt>
    <dgm:pt modelId="{DEE5333A-DC82-4BE3-8365-664824E10927}" type="parTrans" cxnId="{95832954-52E8-4938-AB27-059B235F2D68}">
      <dgm:prSet/>
      <dgm:spPr/>
      <dgm:t>
        <a:bodyPr/>
        <a:lstStyle/>
        <a:p>
          <a:endParaRPr lang="en-US"/>
        </a:p>
      </dgm:t>
    </dgm:pt>
    <dgm:pt modelId="{2DAB7798-A062-4AD5-9E23-64810722EFB2}" type="sibTrans" cxnId="{95832954-52E8-4938-AB27-059B235F2D68}">
      <dgm:prSet/>
      <dgm:spPr/>
      <dgm:t>
        <a:bodyPr/>
        <a:lstStyle/>
        <a:p>
          <a:endParaRPr lang="en-US"/>
        </a:p>
      </dgm:t>
    </dgm:pt>
    <dgm:pt modelId="{F03B3064-3A8E-4F29-8B3E-901E1C2B447D}">
      <dgm:prSet custT="1"/>
      <dgm:spPr/>
      <dgm:t>
        <a:bodyPr/>
        <a:lstStyle/>
        <a:p>
          <a:r>
            <a:rPr lang="en-US" sz="2600" dirty="0" smtClean="0"/>
            <a:t>in case of out proc session the session memory will be created out side of the web server</a:t>
          </a:r>
          <a:endParaRPr lang="en-US" sz="2600" dirty="0"/>
        </a:p>
      </dgm:t>
    </dgm:pt>
    <dgm:pt modelId="{77E7322A-6946-4638-B708-559E8FE418B7}" type="parTrans" cxnId="{B1ADD835-F2CD-429F-B5D3-BCD1F2EF51DA}">
      <dgm:prSet/>
      <dgm:spPr/>
      <dgm:t>
        <a:bodyPr/>
        <a:lstStyle/>
        <a:p>
          <a:endParaRPr lang="en-US"/>
        </a:p>
      </dgm:t>
    </dgm:pt>
    <dgm:pt modelId="{C77E89AC-CC06-498E-AD85-00E35C4EDECF}" type="sibTrans" cxnId="{B1ADD835-F2CD-429F-B5D3-BCD1F2EF51DA}">
      <dgm:prSet/>
      <dgm:spPr/>
      <dgm:t>
        <a:bodyPr/>
        <a:lstStyle/>
        <a:p>
          <a:endParaRPr lang="en-US"/>
        </a:p>
      </dgm:t>
    </dgm:pt>
    <dgm:pt modelId="{5EC963AC-DAF3-47D6-9357-F41EAC3075E6}" type="pres">
      <dgm:prSet presAssocID="{872040DC-5A61-4C2D-A920-3B353B117F5C}" presName="linear" presStyleCnt="0">
        <dgm:presLayoutVars>
          <dgm:dir/>
          <dgm:animLvl val="lvl"/>
          <dgm:resizeHandles val="exact"/>
        </dgm:presLayoutVars>
      </dgm:prSet>
      <dgm:spPr/>
      <dgm:t>
        <a:bodyPr/>
        <a:lstStyle/>
        <a:p>
          <a:endParaRPr lang="en-US"/>
        </a:p>
      </dgm:t>
    </dgm:pt>
    <dgm:pt modelId="{378BFD25-A732-475C-9432-358744A79CB2}" type="pres">
      <dgm:prSet presAssocID="{84A343B4-E077-4B20-94D1-C62006A1E0D3}" presName="parentLin" presStyleCnt="0"/>
      <dgm:spPr/>
    </dgm:pt>
    <dgm:pt modelId="{846D7EB8-98EB-4EF8-8843-1FA456B8D710}" type="pres">
      <dgm:prSet presAssocID="{84A343B4-E077-4B20-94D1-C62006A1E0D3}" presName="parentLeftMargin" presStyleLbl="node1" presStyleIdx="0" presStyleCnt="2"/>
      <dgm:spPr/>
      <dgm:t>
        <a:bodyPr/>
        <a:lstStyle/>
        <a:p>
          <a:endParaRPr lang="en-US"/>
        </a:p>
      </dgm:t>
    </dgm:pt>
    <dgm:pt modelId="{2F0F9CC9-945A-4CDB-8165-AC285B4364D4}" type="pres">
      <dgm:prSet presAssocID="{84A343B4-E077-4B20-94D1-C62006A1E0D3}" presName="parentText" presStyleLbl="node1" presStyleIdx="0" presStyleCnt="2" custScaleX="71761" custScaleY="47411" custLinFactNeighborX="-100000" custLinFactNeighborY="6194">
        <dgm:presLayoutVars>
          <dgm:chMax val="0"/>
          <dgm:bulletEnabled val="1"/>
        </dgm:presLayoutVars>
      </dgm:prSet>
      <dgm:spPr/>
      <dgm:t>
        <a:bodyPr/>
        <a:lstStyle/>
        <a:p>
          <a:endParaRPr lang="en-US"/>
        </a:p>
      </dgm:t>
    </dgm:pt>
    <dgm:pt modelId="{0BB7C8B8-2170-42B2-86ED-560FE1B26F2E}" type="pres">
      <dgm:prSet presAssocID="{84A343B4-E077-4B20-94D1-C62006A1E0D3}" presName="negativeSpace" presStyleCnt="0"/>
      <dgm:spPr/>
    </dgm:pt>
    <dgm:pt modelId="{2E368FCA-9FFA-4A9B-8DCC-145B2180BDBE}" type="pres">
      <dgm:prSet presAssocID="{84A343B4-E077-4B20-94D1-C62006A1E0D3}" presName="childText" presStyleLbl="conFgAcc1" presStyleIdx="0" presStyleCnt="2" custScaleY="84873" custLinFactNeighborY="39808">
        <dgm:presLayoutVars>
          <dgm:bulletEnabled val="1"/>
        </dgm:presLayoutVars>
      </dgm:prSet>
      <dgm:spPr/>
      <dgm:t>
        <a:bodyPr/>
        <a:lstStyle/>
        <a:p>
          <a:endParaRPr lang="en-US"/>
        </a:p>
      </dgm:t>
    </dgm:pt>
    <dgm:pt modelId="{9E628304-3A49-4CAB-ACAD-E81941003978}" type="pres">
      <dgm:prSet presAssocID="{0CCCFC54-79D8-4C1E-89C8-EBACB30C4699}" presName="spaceBetweenRectangles" presStyleCnt="0"/>
      <dgm:spPr/>
    </dgm:pt>
    <dgm:pt modelId="{A5F347BC-F13D-416D-AE9F-DD9FB868D0ED}" type="pres">
      <dgm:prSet presAssocID="{3DEFAE56-FB1C-4DC8-BC7A-4BE68FEC89F4}" presName="parentLin" presStyleCnt="0"/>
      <dgm:spPr/>
    </dgm:pt>
    <dgm:pt modelId="{4F3A81FA-7ABF-47C8-980F-E6AC6FB98C65}" type="pres">
      <dgm:prSet presAssocID="{3DEFAE56-FB1C-4DC8-BC7A-4BE68FEC89F4}" presName="parentLeftMargin" presStyleLbl="node1" presStyleIdx="0" presStyleCnt="2"/>
      <dgm:spPr/>
      <dgm:t>
        <a:bodyPr/>
        <a:lstStyle/>
        <a:p>
          <a:endParaRPr lang="en-US"/>
        </a:p>
      </dgm:t>
    </dgm:pt>
    <dgm:pt modelId="{13325A42-D215-4B7F-B49C-B0AE9334FCE2}" type="pres">
      <dgm:prSet presAssocID="{3DEFAE56-FB1C-4DC8-BC7A-4BE68FEC89F4}" presName="parentText" presStyleLbl="node1" presStyleIdx="1" presStyleCnt="2" custScaleX="68439" custScaleY="48574" custLinFactNeighborX="-89396" custLinFactNeighborY="-1831">
        <dgm:presLayoutVars>
          <dgm:chMax val="0"/>
          <dgm:bulletEnabled val="1"/>
        </dgm:presLayoutVars>
      </dgm:prSet>
      <dgm:spPr/>
      <dgm:t>
        <a:bodyPr/>
        <a:lstStyle/>
        <a:p>
          <a:endParaRPr lang="en-US"/>
        </a:p>
      </dgm:t>
    </dgm:pt>
    <dgm:pt modelId="{8F56B1DD-90E7-46FC-A6BB-7F3F61F2D3BF}" type="pres">
      <dgm:prSet presAssocID="{3DEFAE56-FB1C-4DC8-BC7A-4BE68FEC89F4}" presName="negativeSpace" presStyleCnt="0"/>
      <dgm:spPr/>
    </dgm:pt>
    <dgm:pt modelId="{9E9CCA39-361F-4134-B80B-DC6B1E081B72}" type="pres">
      <dgm:prSet presAssocID="{3DEFAE56-FB1C-4DC8-BC7A-4BE68FEC89F4}" presName="childText" presStyleLbl="conFgAcc1" presStyleIdx="1" presStyleCnt="2" custScaleY="99904" custLinFactY="6889" custLinFactNeighborY="100000">
        <dgm:presLayoutVars>
          <dgm:bulletEnabled val="1"/>
        </dgm:presLayoutVars>
      </dgm:prSet>
      <dgm:spPr/>
      <dgm:t>
        <a:bodyPr/>
        <a:lstStyle/>
        <a:p>
          <a:endParaRPr lang="en-US"/>
        </a:p>
      </dgm:t>
    </dgm:pt>
  </dgm:ptLst>
  <dgm:cxnLst>
    <dgm:cxn modelId="{95832954-52E8-4938-AB27-059B235F2D68}" srcId="{84A343B4-E077-4B20-94D1-C62006A1E0D3}" destId="{59AC72D7-E6DB-422B-A2EA-FFC9F2B88E4A}" srcOrd="0" destOrd="0" parTransId="{DEE5333A-DC82-4BE3-8365-664824E10927}" sibTransId="{2DAB7798-A062-4AD5-9E23-64810722EFB2}"/>
    <dgm:cxn modelId="{E32E9804-204D-4E45-A770-F2E61682B763}" type="presOf" srcId="{84A343B4-E077-4B20-94D1-C62006A1E0D3}" destId="{2F0F9CC9-945A-4CDB-8165-AC285B4364D4}" srcOrd="1" destOrd="0" presId="urn:microsoft.com/office/officeart/2005/8/layout/list1"/>
    <dgm:cxn modelId="{D9692FDC-7D07-4E15-893F-6876C8A5DE0A}" type="presOf" srcId="{872040DC-5A61-4C2D-A920-3B353B117F5C}" destId="{5EC963AC-DAF3-47D6-9357-F41EAC3075E6}" srcOrd="0" destOrd="0" presId="urn:microsoft.com/office/officeart/2005/8/layout/list1"/>
    <dgm:cxn modelId="{83F01CBD-F222-4C9D-9239-CAC2E174F8BA}" srcId="{872040DC-5A61-4C2D-A920-3B353B117F5C}" destId="{3DEFAE56-FB1C-4DC8-BC7A-4BE68FEC89F4}" srcOrd="1" destOrd="0" parTransId="{8B80247C-8692-4B88-8F99-212B6344BC8B}" sibTransId="{AEAAABD2-B9A5-47B7-A6F4-AD1B758E349E}"/>
    <dgm:cxn modelId="{1DC1CD79-BF71-4006-9D21-582EE7D5B417}" type="presOf" srcId="{F03B3064-3A8E-4F29-8B3E-901E1C2B447D}" destId="{9E9CCA39-361F-4134-B80B-DC6B1E081B72}" srcOrd="0" destOrd="0" presId="urn:microsoft.com/office/officeart/2005/8/layout/list1"/>
    <dgm:cxn modelId="{A566704E-C54B-4849-8C94-0226CB497902}" srcId="{872040DC-5A61-4C2D-A920-3B353B117F5C}" destId="{84A343B4-E077-4B20-94D1-C62006A1E0D3}" srcOrd="0" destOrd="0" parTransId="{EA645441-9F7F-430A-9BEE-D33E60522B2F}" sibTransId="{0CCCFC54-79D8-4C1E-89C8-EBACB30C4699}"/>
    <dgm:cxn modelId="{8DFD2B25-73BF-4F43-8FB6-EE197479448F}" type="presOf" srcId="{59AC72D7-E6DB-422B-A2EA-FFC9F2B88E4A}" destId="{2E368FCA-9FFA-4A9B-8DCC-145B2180BDBE}" srcOrd="0" destOrd="0" presId="urn:microsoft.com/office/officeart/2005/8/layout/list1"/>
    <dgm:cxn modelId="{9EB96D27-CB49-4714-AE71-BE2911A5F91E}" type="presOf" srcId="{3DEFAE56-FB1C-4DC8-BC7A-4BE68FEC89F4}" destId="{4F3A81FA-7ABF-47C8-980F-E6AC6FB98C65}" srcOrd="0" destOrd="0" presId="urn:microsoft.com/office/officeart/2005/8/layout/list1"/>
    <dgm:cxn modelId="{1DFD7B28-8B69-41D9-902A-8206F45BBCC8}" type="presOf" srcId="{84A343B4-E077-4B20-94D1-C62006A1E0D3}" destId="{846D7EB8-98EB-4EF8-8843-1FA456B8D710}" srcOrd="0" destOrd="0" presId="urn:microsoft.com/office/officeart/2005/8/layout/list1"/>
    <dgm:cxn modelId="{470C18F6-A991-4F88-813E-00E9FA35CC53}" type="presOf" srcId="{3DEFAE56-FB1C-4DC8-BC7A-4BE68FEC89F4}" destId="{13325A42-D215-4B7F-B49C-B0AE9334FCE2}" srcOrd="1" destOrd="0" presId="urn:microsoft.com/office/officeart/2005/8/layout/list1"/>
    <dgm:cxn modelId="{B1ADD835-F2CD-429F-B5D3-BCD1F2EF51DA}" srcId="{3DEFAE56-FB1C-4DC8-BC7A-4BE68FEC89F4}" destId="{F03B3064-3A8E-4F29-8B3E-901E1C2B447D}" srcOrd="0" destOrd="0" parTransId="{77E7322A-6946-4638-B708-559E8FE418B7}" sibTransId="{C77E89AC-CC06-498E-AD85-00E35C4EDECF}"/>
    <dgm:cxn modelId="{66587F8A-EEAF-4F48-9C4B-27635506B3B9}" type="presParOf" srcId="{5EC963AC-DAF3-47D6-9357-F41EAC3075E6}" destId="{378BFD25-A732-475C-9432-358744A79CB2}" srcOrd="0" destOrd="0" presId="urn:microsoft.com/office/officeart/2005/8/layout/list1"/>
    <dgm:cxn modelId="{38018099-AC93-45F2-859A-A36A46E8D548}" type="presParOf" srcId="{378BFD25-A732-475C-9432-358744A79CB2}" destId="{846D7EB8-98EB-4EF8-8843-1FA456B8D710}" srcOrd="0" destOrd="0" presId="urn:microsoft.com/office/officeart/2005/8/layout/list1"/>
    <dgm:cxn modelId="{94CCC83D-52C5-4C97-B92E-5C5D0FBC6B84}" type="presParOf" srcId="{378BFD25-A732-475C-9432-358744A79CB2}" destId="{2F0F9CC9-945A-4CDB-8165-AC285B4364D4}" srcOrd="1" destOrd="0" presId="urn:microsoft.com/office/officeart/2005/8/layout/list1"/>
    <dgm:cxn modelId="{695285CF-CE80-47DA-929B-EFC40CF61E3B}" type="presParOf" srcId="{5EC963AC-DAF3-47D6-9357-F41EAC3075E6}" destId="{0BB7C8B8-2170-42B2-86ED-560FE1B26F2E}" srcOrd="1" destOrd="0" presId="urn:microsoft.com/office/officeart/2005/8/layout/list1"/>
    <dgm:cxn modelId="{A1FCD873-F706-41A6-84F0-5494DB738423}" type="presParOf" srcId="{5EC963AC-DAF3-47D6-9357-F41EAC3075E6}" destId="{2E368FCA-9FFA-4A9B-8DCC-145B2180BDBE}" srcOrd="2" destOrd="0" presId="urn:microsoft.com/office/officeart/2005/8/layout/list1"/>
    <dgm:cxn modelId="{88D7ABB1-A355-4D16-AA65-63B070BD3F63}" type="presParOf" srcId="{5EC963AC-DAF3-47D6-9357-F41EAC3075E6}" destId="{9E628304-3A49-4CAB-ACAD-E81941003978}" srcOrd="3" destOrd="0" presId="urn:microsoft.com/office/officeart/2005/8/layout/list1"/>
    <dgm:cxn modelId="{88E1C8B3-8235-4C54-865D-2EDF678483EF}" type="presParOf" srcId="{5EC963AC-DAF3-47D6-9357-F41EAC3075E6}" destId="{A5F347BC-F13D-416D-AE9F-DD9FB868D0ED}" srcOrd="4" destOrd="0" presId="urn:microsoft.com/office/officeart/2005/8/layout/list1"/>
    <dgm:cxn modelId="{074DA0A3-6B94-4E26-B985-AB51B4571E9B}" type="presParOf" srcId="{A5F347BC-F13D-416D-AE9F-DD9FB868D0ED}" destId="{4F3A81FA-7ABF-47C8-980F-E6AC6FB98C65}" srcOrd="0" destOrd="0" presId="urn:microsoft.com/office/officeart/2005/8/layout/list1"/>
    <dgm:cxn modelId="{3FA464B8-A28E-42BD-A341-9ECADF31DA81}" type="presParOf" srcId="{A5F347BC-F13D-416D-AE9F-DD9FB868D0ED}" destId="{13325A42-D215-4B7F-B49C-B0AE9334FCE2}" srcOrd="1" destOrd="0" presId="urn:microsoft.com/office/officeart/2005/8/layout/list1"/>
    <dgm:cxn modelId="{7ABDF741-BFE1-426C-A32A-C2CF946A6487}" type="presParOf" srcId="{5EC963AC-DAF3-47D6-9357-F41EAC3075E6}" destId="{8F56B1DD-90E7-46FC-A6BB-7F3F61F2D3BF}" srcOrd="5" destOrd="0" presId="urn:microsoft.com/office/officeart/2005/8/layout/list1"/>
    <dgm:cxn modelId="{829B07B9-33DA-4B83-A946-543D55B662F7}" type="presParOf" srcId="{5EC963AC-DAF3-47D6-9357-F41EAC3075E6}" destId="{9E9CCA39-361F-4134-B80B-DC6B1E081B72}" srcOrd="6" destOrd="0" presId="urn:microsoft.com/office/officeart/2005/8/layout/list1"/>
  </dgm:cxnLst>
  <dgm:bg>
    <a:noFill/>
  </dgm:bg>
  <dgm:whole>
    <a:ln>
      <a:noFill/>
    </a:ln>
  </dgm:whole>
</dgm:dataModel>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4ACCB6-878C-4C91-8634-0328403ABEB7}" type="datetimeFigureOut">
              <a:rPr lang="en-US" smtClean="0"/>
              <a:pPr/>
              <a:t>1/19/2021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00D0A9-A0CD-4070-BE06-EB2B828261DA}"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00D0A9-A0CD-4070-BE06-EB2B828261DA}" type="slidenum">
              <a:rPr lang="en-US" smtClean="0"/>
              <a:pPr/>
              <a:t>5</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00D0A9-A0CD-4070-BE06-EB2B828261DA}" type="slidenum">
              <a:rPr lang="en-US" smtClean="0"/>
              <a:pPr/>
              <a:t>29</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00D0A9-A0CD-4070-BE06-EB2B828261DA}" type="slidenum">
              <a:rPr lang="en-US" smtClean="0"/>
              <a:pPr/>
              <a:t>31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Internal mechanisum View</a:t>
            </a:r>
            <a:r>
              <a:rPr lang="en-US" baseline="0" dirty="0" smtClean="0"/>
              <a:t> state</a:t>
            </a:r>
          </a:p>
          <a:p>
            <a:r>
              <a:rPr lang="en-US" baseline="0" dirty="0" smtClean="0"/>
              <a:t>How to call java script function in C# </a:t>
            </a:r>
          </a:p>
          <a:p>
            <a:r>
              <a:rPr lang="en-US" baseline="0" dirty="0" smtClean="0"/>
              <a:t>Render method in page life cycle method</a:t>
            </a:r>
            <a:endParaRPr lang="en-US" dirty="0"/>
          </a:p>
        </p:txBody>
      </p:sp>
      <p:sp>
        <p:nvSpPr>
          <p:cNvPr id="4" name="Slide Number Placeholder 3"/>
          <p:cNvSpPr>
            <a:spLocks noGrp="1"/>
          </p:cNvSpPr>
          <p:nvPr>
            <p:ph type="sldNum" sz="quarter" idx="10"/>
          </p:nvPr>
        </p:nvSpPr>
        <p:spPr/>
        <p:txBody>
          <a:bodyPr/>
          <a:lstStyle/>
          <a:p>
            <a:fld id="{7300D0A9-A0CD-4070-BE06-EB2B828261DA}" type="slidenum">
              <a:rPr lang="en-US" smtClean="0"/>
              <a:pPr/>
              <a:t>33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00D0A9-A0CD-4070-BE06-EB2B828261DA}" type="slidenum">
              <a:rPr lang="en-US" smtClean="0"/>
              <a:pPr/>
              <a:t>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00D0A9-A0CD-4070-BE06-EB2B828261DA}" type="slidenum">
              <a:rPr lang="en-US" smtClean="0"/>
              <a:pPr/>
              <a:t>18</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00D0A9-A0CD-4070-BE06-EB2B828261DA}" type="slidenum">
              <a:rPr lang="en-US" smtClean="0"/>
              <a:pPr/>
              <a:t>19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00D0A9-A0CD-4070-BE06-EB2B828261DA}" type="slidenum">
              <a:rPr lang="en-US" smtClean="0"/>
              <a:pPr/>
              <a:t>20</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Incorrect :what is cookieless</a:t>
            </a:r>
            <a:r>
              <a:rPr lang="en-US" baseline="0" dirty="0" smtClean="0"/>
              <a:t> session ?</a:t>
            </a:r>
            <a:endParaRPr lang="en-US" dirty="0"/>
          </a:p>
        </p:txBody>
      </p:sp>
      <p:sp>
        <p:nvSpPr>
          <p:cNvPr id="4" name="Slide Number Placeholder 3"/>
          <p:cNvSpPr>
            <a:spLocks noGrp="1"/>
          </p:cNvSpPr>
          <p:nvPr>
            <p:ph type="sldNum" sz="quarter" idx="10"/>
          </p:nvPr>
        </p:nvSpPr>
        <p:spPr/>
        <p:txBody>
          <a:bodyPr/>
          <a:lstStyle/>
          <a:p>
            <a:fld id="{7300D0A9-A0CD-4070-BE06-EB2B828261DA}" type="slidenum">
              <a:rPr lang="en-US" smtClean="0"/>
              <a:pPr/>
              <a:t>22</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00D0A9-A0CD-4070-BE06-EB2B828261DA}" type="slidenum">
              <a:rPr lang="en-US" smtClean="0"/>
              <a:pPr/>
              <a:t>25</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00D0A9-A0CD-4070-BE06-EB2B828261DA}" type="slidenum">
              <a:rPr lang="en-US" smtClean="0"/>
              <a:pPr/>
              <a:t>26</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00D0A9-A0CD-4070-BE06-EB2B828261DA}" type="slidenum">
              <a:rPr lang="en-US" smtClean="0"/>
              <a:pPr/>
              <a:t>28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356D62-DA25-4A43-84BD-B30EE7504D09}" type="datetime1">
              <a:rPr lang="en-US" smtClean="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4F8D3D-F6AC-4D97-A2E3-7C6083D43E14}" type="datetime1">
              <a:rPr lang="en-US" smtClean="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8C6237-BF11-4109-A278-FBD11E4E63B6}" type="datetime1">
              <a:rPr lang="en-US" smtClean="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AB7C4F-C0F9-4814-8EF4-D06C5ECF3002}" type="datetime1">
              <a:rPr lang="en-US" smtClean="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521067-E53F-434B-94A3-214DFAAEADE4}" type="datetime1">
              <a:rPr lang="en-US" smtClean="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2A1148-9868-4D9E-A495-D3240CB69D2F}" type="datetime1">
              <a:rPr lang="en-US" smtClean="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B369F5-87A9-425A-9D62-6801B9DD556F}" type="datetime1">
              <a:rPr lang="en-US" smtClean="0"/>
              <a:pPr/>
              <a:t>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D94026-00C5-4147-98C3-F97EDD37CE9B}" type="datetime1">
              <a:rPr lang="en-US" smtClean="0"/>
              <a:pPr/>
              <a:t>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28E2AF-92CE-4484-A808-E3FD8E45B72C}" type="datetime1">
              <a:rPr lang="en-US" smtClean="0"/>
              <a:pPr/>
              <a:t>1/19/2021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731B05-1C07-403E-A0CC-EE082BF3B586}" type="datetime1">
              <a:rPr lang="en-US" smtClean="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730414-610B-4C3B-8768-7E104C29943C}" type="datetime1">
              <a:rPr lang="en-US" smtClean="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B050"/>
            </a:gs>
            <a:gs pos="100000">
              <a:schemeClr val="bg1">
                <a:shade val="30000"/>
                <a:satMod val="200000"/>
              </a:schemeClr>
            </a:gs>
          </a:gsLst>
          <a:lin ang="27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EC135A-3407-4695-A82D-1B177E093034}" type="datetime1">
              <a:rPr lang="en-US" smtClean="0"/>
              <a:pPr/>
              <a:t>1/19/2021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3600">
                <a:solidFill>
                  <a:schemeClr val="tx1">
                    <a:tint val="75000"/>
                  </a:schemeClr>
                </a:solidFill>
              </a:defRPr>
            </a:lvl1pPr>
          </a:lstStyle>
          <a:p>
            <a:fld id="{B6F15528-21DE-4FAA-801E-634DDDAF4B2B}" type="slidenum">
              <a:rPr lang="en-US" smtClean="0"/>
              <a:pPr/>
              <a:t>‹#›</a:t>
            </a:fld>
            <a:endParaRPr lang="en-US" dirty="0"/>
          </a:p>
        </p:txBody>
      </p:sp>
      <p:pic>
        <p:nvPicPr>
          <p:cNvPr id="7" name="Picture 6" descr="Palle_Logo_With_R.jpg"/>
          <p:cNvPicPr>
            <a:picLocks noChangeAspect="1"/>
          </p:cNvPicPr>
          <p:nvPr userDrawn="1"/>
        </p:nvPicPr>
        <p:blipFill>
          <a:blip r:embed="rId13"/>
          <a:stretch>
            <a:fillRect/>
          </a:stretch>
        </p:blipFill>
        <p:spPr>
          <a:xfrm>
            <a:off x="3048000" y="6308560"/>
            <a:ext cx="3048000" cy="460889"/>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asp.net interview questions &amp; answers</a:t>
            </a:r>
            <a:endParaRPr lang="en-US" dirty="0"/>
          </a:p>
        </p:txBody>
      </p:sp>
      <p:sp>
        <p:nvSpPr>
          <p:cNvPr id="3" name="Subtitle 2"/>
          <p:cNvSpPr>
            <a:spLocks noGrp="1"/>
          </p:cNvSpPr>
          <p:nvPr>
            <p:ph type="subTitle" idx="1"/>
          </p:nvPr>
        </p:nvSpPr>
        <p:spPr/>
        <p:txBody>
          <a:bodyPr/>
          <a:lstStyle/>
          <a:p>
            <a:r>
              <a:rPr lang="en-US" dirty="0" smtClean="0"/>
              <a:t>palle Technologies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rgbClr val="FFC000"/>
                </a:solidFill>
              </a:rPr>
              <a:t>is it possible to disable server side validation while using validation controls?</a:t>
            </a:r>
          </a:p>
          <a:p>
            <a:r>
              <a:rPr lang="en-US" dirty="0" smtClean="0"/>
              <a:t>no</a:t>
            </a:r>
          </a:p>
          <a:p>
            <a:r>
              <a:rPr lang="en-US" dirty="0" smtClean="0">
                <a:solidFill>
                  <a:srgbClr val="FFC000"/>
                </a:solidFill>
              </a:rPr>
              <a:t>is it possible to disable client validation while using validation controls?</a:t>
            </a:r>
          </a:p>
          <a:p>
            <a:r>
              <a:rPr lang="en-US" dirty="0" smtClean="0"/>
              <a:t>yes ( by using </a:t>
            </a:r>
            <a:r>
              <a:rPr lang="en-US" dirty="0" smtClean="0">
                <a:solidFill>
                  <a:srgbClr val="FFC000"/>
                </a:solidFill>
              </a:rPr>
              <a:t>enableclientscript</a:t>
            </a:r>
            <a:r>
              <a:rPr lang="en-US" dirty="0" smtClean="0"/>
              <a:t>=false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marL="514350" indent="-514350">
              <a:buFont typeface="+mj-lt"/>
              <a:buAutoNum type="arabicPeriod" startAt="9"/>
            </a:pPr>
            <a:r>
              <a:rPr lang="en-US" dirty="0" smtClean="0">
                <a:solidFill>
                  <a:srgbClr val="FFC000"/>
                </a:solidFill>
              </a:rPr>
              <a:t>why to use state management ?</a:t>
            </a:r>
          </a:p>
          <a:p>
            <a:pPr marL="514350" indent="-514350">
              <a:buNone/>
            </a:pPr>
            <a:r>
              <a:rPr lang="en-US" dirty="0" smtClean="0"/>
              <a:t>       webserver can’t remember any data related to previous operation hence we need to use state management techniques to remember the required data for later use.</a:t>
            </a:r>
          </a:p>
          <a:p>
            <a:pPr marL="514350" indent="-514350">
              <a:buNone/>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lnSpcReduction="10000"/>
          </a:bodyPr>
          <a:lstStyle/>
          <a:p>
            <a:pPr marL="514350" indent="-514350">
              <a:buFont typeface="+mj-lt"/>
              <a:buAutoNum type="arabicPeriod" startAt="9"/>
            </a:pPr>
            <a:r>
              <a:rPr lang="en-US" dirty="0" smtClean="0">
                <a:solidFill>
                  <a:srgbClr val="FFC000"/>
                </a:solidFill>
              </a:rPr>
              <a:t>what are the different state management techniques available in asp.net?</a:t>
            </a:r>
          </a:p>
          <a:p>
            <a:pPr marL="914400" lvl="1" indent="-514350">
              <a:buFont typeface="+mj-lt"/>
              <a:buAutoNum type="arabicParenR"/>
            </a:pPr>
            <a:r>
              <a:rPr lang="en-US" dirty="0" smtClean="0">
                <a:solidFill>
                  <a:schemeClr val="tx2"/>
                </a:solidFill>
              </a:rPr>
              <a:t>client side state management techniques</a:t>
            </a:r>
          </a:p>
          <a:p>
            <a:pPr marL="1314450" lvl="2" indent="-514350">
              <a:buFont typeface="+mj-lt"/>
              <a:buAutoNum type="alphaUcPeriod"/>
            </a:pPr>
            <a:r>
              <a:rPr lang="en-US" dirty="0" smtClean="0">
                <a:solidFill>
                  <a:schemeClr val="tx2"/>
                </a:solidFill>
              </a:rPr>
              <a:t>query string</a:t>
            </a:r>
          </a:p>
          <a:p>
            <a:pPr marL="1314450" lvl="2" indent="-514350">
              <a:buFont typeface="+mj-lt"/>
              <a:buAutoNum type="alphaUcPeriod"/>
            </a:pPr>
            <a:r>
              <a:rPr lang="en-US" dirty="0" smtClean="0">
                <a:solidFill>
                  <a:schemeClr val="tx2"/>
                </a:solidFill>
              </a:rPr>
              <a:t>cookies</a:t>
            </a:r>
          </a:p>
          <a:p>
            <a:pPr marL="1314450" lvl="2" indent="-514350">
              <a:buFont typeface="+mj-lt"/>
              <a:buAutoNum type="alphaUcPeriod"/>
            </a:pPr>
            <a:r>
              <a:rPr lang="en-US" dirty="0" smtClean="0">
                <a:solidFill>
                  <a:schemeClr val="tx2"/>
                </a:solidFill>
              </a:rPr>
              <a:t>hidden field controls</a:t>
            </a:r>
          </a:p>
          <a:p>
            <a:pPr marL="1314450" lvl="2" indent="-514350">
              <a:buFont typeface="+mj-lt"/>
              <a:buAutoNum type="alphaUcPeriod"/>
            </a:pPr>
            <a:r>
              <a:rPr lang="en-US" dirty="0" smtClean="0">
                <a:solidFill>
                  <a:schemeClr val="tx2"/>
                </a:solidFill>
              </a:rPr>
              <a:t>viewstate</a:t>
            </a:r>
          </a:p>
          <a:p>
            <a:pPr marL="1314450" lvl="2" indent="-514350">
              <a:buFont typeface="+mj-lt"/>
              <a:buAutoNum type="alphaUcPeriod"/>
            </a:pPr>
            <a:r>
              <a:rPr lang="en-US" dirty="0" smtClean="0">
                <a:solidFill>
                  <a:schemeClr val="tx2"/>
                </a:solidFill>
              </a:rPr>
              <a:t>controlstate</a:t>
            </a:r>
          </a:p>
          <a:p>
            <a:pPr marL="914400" lvl="1" indent="-514350">
              <a:buFont typeface="+mj-lt"/>
              <a:buAutoNum type="arabicParenR"/>
            </a:pPr>
            <a:r>
              <a:rPr lang="en-US" dirty="0" smtClean="0">
                <a:solidFill>
                  <a:schemeClr val="tx1">
                    <a:lumMod val="95000"/>
                  </a:schemeClr>
                </a:solidFill>
              </a:rPr>
              <a:t>server side state management techniques</a:t>
            </a:r>
          </a:p>
          <a:p>
            <a:pPr marL="1314450" lvl="2" indent="-514350">
              <a:buFont typeface="+mj-lt"/>
              <a:buAutoNum type="alphaUcPeriod"/>
            </a:pPr>
            <a:r>
              <a:rPr lang="en-US" dirty="0" smtClean="0">
                <a:solidFill>
                  <a:schemeClr val="tx1">
                    <a:lumMod val="95000"/>
                  </a:schemeClr>
                </a:solidFill>
              </a:rPr>
              <a:t>session state</a:t>
            </a:r>
          </a:p>
          <a:p>
            <a:pPr marL="1314450" lvl="2" indent="-514350">
              <a:buFont typeface="+mj-lt"/>
              <a:buAutoNum type="alphaUcPeriod"/>
            </a:pPr>
            <a:r>
              <a:rPr lang="en-US" dirty="0" smtClean="0">
                <a:solidFill>
                  <a:schemeClr val="tx1">
                    <a:lumMod val="95000"/>
                  </a:schemeClr>
                </a:solidFill>
              </a:rPr>
              <a:t>application state</a:t>
            </a:r>
          </a:p>
          <a:p>
            <a:pPr marL="1314450" lvl="2" indent="-514350">
              <a:buFont typeface="+mj-lt"/>
              <a:buAutoNum type="alphaUcPeriod"/>
            </a:pPr>
            <a:r>
              <a:rPr lang="en-US" dirty="0" smtClean="0">
                <a:solidFill>
                  <a:schemeClr val="tx1">
                    <a:lumMod val="95000"/>
                  </a:schemeClr>
                </a:solidFill>
              </a:rPr>
              <a:t>profile properties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pPr marL="514350" indent="-514350">
              <a:buFont typeface="+mj-lt"/>
              <a:buAutoNum type="arabicPeriod" startAt="9"/>
            </a:pPr>
            <a:r>
              <a:rPr lang="en-US" dirty="0" smtClean="0">
                <a:solidFill>
                  <a:srgbClr val="FFFF00"/>
                </a:solidFill>
              </a:rPr>
              <a:t>explain query string?</a:t>
            </a:r>
          </a:p>
          <a:p>
            <a:pPr marL="514350" indent="-514350">
              <a:buNone/>
            </a:pPr>
            <a:r>
              <a:rPr lang="en-US" dirty="0" smtClean="0"/>
              <a:t>      querystring is a client side state management technique.In  querystring data will be stored in the url . it is not  recommended to store any sensitive information in client.</a:t>
            </a:r>
          </a:p>
          <a:p>
            <a:pPr marL="514350" indent="-514350">
              <a:buNone/>
            </a:pPr>
            <a:r>
              <a:rPr lang="en-US" dirty="0" smtClean="0">
                <a:solidFill>
                  <a:srgbClr val="FFFF00"/>
                </a:solidFill>
              </a:rPr>
              <a:t>10. How many key value pairs we can store in a query string?</a:t>
            </a:r>
          </a:p>
          <a:p>
            <a:pPr marL="514350" indent="-514350">
              <a:buNone/>
            </a:pPr>
            <a:r>
              <a:rPr lang="en-US" dirty="0" smtClean="0"/>
              <a:t>      no limit</a:t>
            </a:r>
          </a:p>
          <a:p>
            <a:pPr marL="514350" indent="-514350">
              <a:buFont typeface="+mj-lt"/>
              <a:buAutoNum type="arabicPeriod" startAt="9"/>
            </a:pPr>
            <a:r>
              <a:rPr lang="en-US" dirty="0" smtClean="0">
                <a:solidFill>
                  <a:srgbClr val="FFFF00"/>
                </a:solidFill>
              </a:rPr>
              <a:t>what is a cookie? </a:t>
            </a:r>
          </a:p>
          <a:p>
            <a:pPr marL="514350" indent="-514350">
              <a:buNone/>
            </a:pPr>
            <a:r>
              <a:rPr lang="en-US" dirty="0" smtClean="0">
                <a:solidFill>
                  <a:srgbClr val="FFFF00"/>
                </a:solidFill>
              </a:rPr>
              <a:t>      </a:t>
            </a:r>
            <a:r>
              <a:rPr lang="en-US" dirty="0" smtClean="0"/>
              <a:t>cookie is a client side state management technique. cookie will usually store user specific data.</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a:bodyPr>
          <a:lstStyle/>
          <a:p>
            <a:r>
              <a:rPr lang="en-US" dirty="0" smtClean="0">
                <a:solidFill>
                  <a:srgbClr val="FFFF00"/>
                </a:solidFill>
              </a:rPr>
              <a:t>what are the different types of cookies and explain the differences ?</a:t>
            </a:r>
          </a:p>
          <a:p>
            <a:pPr marL="914400" lvl="1" indent="-514350">
              <a:buFont typeface="+mj-lt"/>
              <a:buAutoNum type="arabicPeriod"/>
            </a:pPr>
            <a:r>
              <a:rPr lang="en-US" dirty="0" smtClean="0"/>
              <a:t>temporary cookie ( will not be having expiration time. it will be deleted when user close the browser )</a:t>
            </a:r>
          </a:p>
          <a:p>
            <a:pPr marL="914400" lvl="1" indent="-514350">
              <a:buFont typeface="+mj-lt"/>
              <a:buAutoNum type="arabicPeriod"/>
            </a:pPr>
            <a:r>
              <a:rPr lang="en-US" dirty="0" smtClean="0"/>
              <a:t>permanent cookie ( will have expiration time. it will be deleted when the expiration time is completed )</a:t>
            </a:r>
          </a:p>
          <a:p>
            <a:r>
              <a:rPr lang="en-US" dirty="0" smtClean="0">
                <a:solidFill>
                  <a:srgbClr val="FFFF00"/>
                </a:solidFill>
              </a:rPr>
              <a:t>explain the cookies internal working mechanism?</a:t>
            </a:r>
          </a:p>
          <a:p>
            <a:pPr>
              <a:buNone/>
            </a:pPr>
            <a:r>
              <a:rPr lang="en-US" dirty="0" smtClean="0"/>
              <a:t>    cookie will be usually created in the server and will be sent to browser. browser will send the cookie back to server with each request and the server will resend the cookie back with each response.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610600" cy="4876800"/>
          </a:xfrm>
        </p:spPr>
        <p:txBody>
          <a:bodyPr>
            <a:normAutofit fontScale="92500" lnSpcReduction="20000"/>
          </a:bodyPr>
          <a:lstStyle/>
          <a:p>
            <a:r>
              <a:rPr lang="en-US" dirty="0" smtClean="0">
                <a:solidFill>
                  <a:srgbClr val="FFFF00"/>
                </a:solidFill>
              </a:rPr>
              <a:t>How to delete a permanent cookie?</a:t>
            </a:r>
          </a:p>
          <a:p>
            <a:pPr>
              <a:buNone/>
            </a:pPr>
            <a:r>
              <a:rPr lang="en-US" dirty="0" smtClean="0"/>
              <a:t>    it is directly not possible to delete a permanent cookie as cookie deletion can’t be done by server. in the server we can change the cookies date and time to elapsed date &amp; time. Hence when the cookie is sent back to browser automatically browser will delete the cookie.</a:t>
            </a:r>
          </a:p>
          <a:p>
            <a:pPr>
              <a:buNone/>
            </a:pPr>
            <a:r>
              <a:rPr lang="en-US" dirty="0" smtClean="0">
                <a:solidFill>
                  <a:srgbClr val="FFFF00"/>
                </a:solidFill>
              </a:rPr>
              <a:t>  what happens when the browser disables cookies?</a:t>
            </a:r>
          </a:p>
          <a:p>
            <a:pPr>
              <a:buNone/>
            </a:pPr>
            <a:r>
              <a:rPr lang="en-US" dirty="0" smtClean="0"/>
              <a:t>    when cookie are disabled the browser will not store the incoming cookies coming from server hence the website using cookies may not work properly in the browser.</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buNone/>
            </a:pPr>
            <a:r>
              <a:rPr lang="en-US" dirty="0" smtClean="0"/>
              <a:t>   </a:t>
            </a:r>
            <a:r>
              <a:rPr lang="en-US" dirty="0" smtClean="0">
                <a:solidFill>
                  <a:srgbClr val="FFFF00"/>
                </a:solidFill>
              </a:rPr>
              <a:t>what is the purpose of hidden field control?</a:t>
            </a:r>
          </a:p>
          <a:p>
            <a:pPr>
              <a:buNone/>
            </a:pPr>
            <a:r>
              <a:rPr lang="en-US" dirty="0" smtClean="0"/>
              <a:t>    hidden field control is used for persisting data between different requests of a same page.</a:t>
            </a:r>
          </a:p>
          <a:p>
            <a:pPr>
              <a:buNone/>
            </a:pPr>
            <a:r>
              <a:rPr lang="en-US" dirty="0" smtClean="0"/>
              <a:t>    hidden field control is a client side state management technique. it is not recommended to store sensitive data in the hidden field control as the data will be visible to end user when user goes to the view source.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rgbClr val="FFFF00"/>
                </a:solidFill>
              </a:rPr>
              <a:t>what is the purpose of viewstate?</a:t>
            </a:r>
          </a:p>
          <a:p>
            <a:r>
              <a:rPr lang="en-US" dirty="0" smtClean="0"/>
              <a:t>viewstate is client side state management. using viewstate we can persist data between different requests of a same page. it is not recommended to store sensitive data in view state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8229600" cy="4525963"/>
          </a:xfrm>
        </p:spPr>
        <p:txBody>
          <a:bodyPr/>
          <a:lstStyle/>
          <a:p>
            <a:r>
              <a:rPr lang="en-US" dirty="0" smtClean="0">
                <a:solidFill>
                  <a:srgbClr val="FFFF00"/>
                </a:solidFill>
              </a:rPr>
              <a:t>explain the viewstate internal working mechanism ?</a:t>
            </a:r>
          </a:p>
          <a:p>
            <a:r>
              <a:rPr lang="en-US" dirty="0" smtClean="0"/>
              <a:t>data stored in viewstate will be copied into hidden field control in the saveviewstate method and the data coming from hidden field control will be copied back to viewstate in the load viewstate method.</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dirty="0"/>
          </a:p>
        </p:txBody>
      </p:sp>
      <p:sp>
        <p:nvSpPr>
          <p:cNvPr id="5" name="Rectangle 4"/>
          <p:cNvSpPr/>
          <p:nvPr/>
        </p:nvSpPr>
        <p:spPr>
          <a:xfrm>
            <a:off x="990600" y="3968929"/>
            <a:ext cx="1524000" cy="762000"/>
          </a:xfrm>
          <a:prstGeom prst="rect">
            <a:avLst/>
          </a:prstGeom>
          <a:solidFill>
            <a:schemeClr val="accent1">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x=10</a:t>
            </a:r>
            <a:endParaRPr lang="en-US" dirty="0"/>
          </a:p>
        </p:txBody>
      </p:sp>
      <p:sp>
        <p:nvSpPr>
          <p:cNvPr id="6" name="Rectangle 5"/>
          <p:cNvSpPr/>
          <p:nvPr/>
        </p:nvSpPr>
        <p:spPr>
          <a:xfrm>
            <a:off x="990600" y="3968929"/>
            <a:ext cx="152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ViewState</a:t>
            </a:r>
            <a:endParaRPr lang="en-US" b="1" dirty="0"/>
          </a:p>
        </p:txBody>
      </p:sp>
      <p:sp>
        <p:nvSpPr>
          <p:cNvPr id="7" name="Rectangle 6"/>
          <p:cNvSpPr/>
          <p:nvPr/>
        </p:nvSpPr>
        <p:spPr>
          <a:xfrm>
            <a:off x="5109761" y="3938447"/>
            <a:ext cx="1524000" cy="762000"/>
          </a:xfrm>
          <a:prstGeom prst="rect">
            <a:avLst/>
          </a:prstGeom>
          <a:solidFill>
            <a:schemeClr val="accent1">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x=10</a:t>
            </a:r>
            <a:endParaRPr lang="en-US" dirty="0"/>
          </a:p>
        </p:txBody>
      </p:sp>
      <p:sp>
        <p:nvSpPr>
          <p:cNvPr id="8" name="Rectangle 7"/>
          <p:cNvSpPr/>
          <p:nvPr/>
        </p:nvSpPr>
        <p:spPr>
          <a:xfrm>
            <a:off x="5109761" y="3938447"/>
            <a:ext cx="152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HiddenField</a:t>
            </a:r>
            <a:endParaRPr lang="en-US" b="1" dirty="0"/>
          </a:p>
        </p:txBody>
      </p:sp>
      <p:sp>
        <p:nvSpPr>
          <p:cNvPr id="9" name="Right Arrow 8"/>
          <p:cNvSpPr/>
          <p:nvPr/>
        </p:nvSpPr>
        <p:spPr>
          <a:xfrm>
            <a:off x="2514600" y="4197529"/>
            <a:ext cx="2514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2514600" y="4502329"/>
            <a:ext cx="2438400" cy="762000"/>
          </a:xfrm>
          <a:prstGeom prst="ellipse">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SaveViewState</a:t>
            </a:r>
            <a:endParaRPr lang="en-US" b="1" dirty="0"/>
          </a:p>
        </p:txBody>
      </p:sp>
      <p:sp>
        <p:nvSpPr>
          <p:cNvPr id="11" name="Rectangle 10"/>
          <p:cNvSpPr/>
          <p:nvPr/>
        </p:nvSpPr>
        <p:spPr>
          <a:xfrm>
            <a:off x="7221611" y="5334000"/>
            <a:ext cx="1524000" cy="762000"/>
          </a:xfrm>
          <a:prstGeom prst="rect">
            <a:avLst/>
          </a:prstGeom>
          <a:solidFill>
            <a:schemeClr val="accent1">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x=10</a:t>
            </a:r>
            <a:endParaRPr lang="en-US" dirty="0"/>
          </a:p>
        </p:txBody>
      </p:sp>
      <p:sp>
        <p:nvSpPr>
          <p:cNvPr id="12" name="Rectangle 11"/>
          <p:cNvSpPr/>
          <p:nvPr/>
        </p:nvSpPr>
        <p:spPr>
          <a:xfrm>
            <a:off x="7221611" y="5334000"/>
            <a:ext cx="152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HiddenField</a:t>
            </a:r>
            <a:endParaRPr lang="en-US" b="1" dirty="0"/>
          </a:p>
        </p:txBody>
      </p:sp>
      <p:sp>
        <p:nvSpPr>
          <p:cNvPr id="13" name="Right Arrow 12"/>
          <p:cNvSpPr/>
          <p:nvPr/>
        </p:nvSpPr>
        <p:spPr>
          <a:xfrm rot="10800000">
            <a:off x="4648200" y="5638800"/>
            <a:ext cx="2514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3048000" y="5410200"/>
            <a:ext cx="1524000" cy="762000"/>
          </a:xfrm>
          <a:prstGeom prst="rect">
            <a:avLst/>
          </a:prstGeom>
          <a:solidFill>
            <a:schemeClr val="accent1">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x=10</a:t>
            </a:r>
            <a:endParaRPr lang="en-US" dirty="0"/>
          </a:p>
        </p:txBody>
      </p:sp>
      <p:sp>
        <p:nvSpPr>
          <p:cNvPr id="15" name="Rectangle 14"/>
          <p:cNvSpPr/>
          <p:nvPr/>
        </p:nvSpPr>
        <p:spPr>
          <a:xfrm>
            <a:off x="3048000" y="5410200"/>
            <a:ext cx="152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ViewState</a:t>
            </a:r>
            <a:endParaRPr lang="en-US" b="1" dirty="0"/>
          </a:p>
        </p:txBody>
      </p:sp>
      <p:sp>
        <p:nvSpPr>
          <p:cNvPr id="16" name="Oval 15"/>
          <p:cNvSpPr/>
          <p:nvPr/>
        </p:nvSpPr>
        <p:spPr>
          <a:xfrm>
            <a:off x="4724400" y="4953000"/>
            <a:ext cx="2438400" cy="762000"/>
          </a:xfrm>
          <a:prstGeom prst="ellipse">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LoadViewState</a:t>
            </a:r>
            <a:endParaRPr lang="en-US"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2908"/>
            <a:ext cx="8229600" cy="5593092"/>
          </a:xfrm>
        </p:spPr>
        <p:txBody>
          <a:bodyPr>
            <a:normAutofit/>
          </a:bodyPr>
          <a:lstStyle/>
          <a:p>
            <a:r>
              <a:rPr lang="en-US" dirty="0" smtClean="0">
                <a:solidFill>
                  <a:srgbClr val="FFFF00"/>
                </a:solidFill>
              </a:rPr>
              <a:t>what is enableviewstate ?</a:t>
            </a:r>
          </a:p>
          <a:p>
            <a:pPr>
              <a:buNone/>
            </a:pPr>
            <a:r>
              <a:rPr lang="en-US" dirty="0" smtClean="0"/>
              <a:t>   when enableviewstate = true for any asp.net control automatically control data will be persisted in the viewstate and the same will be stored in hidden field control for later use.</a:t>
            </a:r>
          </a:p>
          <a:p>
            <a:r>
              <a:rPr lang="en-US" dirty="0" smtClean="0">
                <a:solidFill>
                  <a:srgbClr val="FFFF00"/>
                </a:solidFill>
              </a:rPr>
              <a:t>what is session ?</a:t>
            </a:r>
          </a:p>
          <a:p>
            <a:pPr>
              <a:buNone/>
            </a:pPr>
            <a:r>
              <a:rPr lang="en-US" dirty="0" smtClean="0"/>
              <a:t>    session is a server side state management. </a:t>
            </a:r>
          </a:p>
          <a:p>
            <a:pPr>
              <a:buNone/>
            </a:pPr>
            <a:r>
              <a:rPr lang="en-US" dirty="0" smtClean="0"/>
              <a:t>    session is used for storing user specific data.</a:t>
            </a:r>
          </a:p>
          <a:p>
            <a:pPr>
              <a:buNone/>
            </a:pPr>
            <a:r>
              <a:rPr lang="en-US" dirty="0" smtClean="0"/>
              <a:t>    for every user one unique session will be created.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marL="514350" indent="-514350">
              <a:buFont typeface="+mj-lt"/>
              <a:buAutoNum type="arabicPeriod"/>
            </a:pPr>
            <a:r>
              <a:rPr lang="en-US" dirty="0" smtClean="0">
                <a:solidFill>
                  <a:srgbClr val="FFFF00"/>
                </a:solidFill>
              </a:rPr>
              <a:t>difference between html and asp.net controls?</a:t>
            </a:r>
          </a:p>
          <a:p>
            <a:pPr marL="514350" indent="-514350">
              <a:buNone/>
            </a:pPr>
            <a:r>
              <a:rPr lang="en-US" dirty="0" smtClean="0"/>
              <a:t>     html controls are light weight and asp.net controls are heavy weight. during rendering time all asp.net controls must be converted to html.</a:t>
            </a:r>
          </a:p>
          <a:p>
            <a:pPr marL="514350" indent="-514350">
              <a:buNone/>
            </a:pPr>
            <a:endParaRPr lang="en-US" dirty="0" smtClean="0"/>
          </a:p>
          <a:p>
            <a:pPr marL="514350" indent="-514350">
              <a:buNone/>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FFFF00"/>
                </a:solidFill>
              </a:rPr>
              <a:pPr/>
              <a:t>2</a:t>
            </a:fld>
            <a:endParaRPr lang="en-US" dirty="0">
              <a:solidFill>
                <a:srgbClr val="FFFF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r>
              <a:rPr lang="en-US" dirty="0" smtClean="0">
                <a:solidFill>
                  <a:srgbClr val="FFFF00"/>
                </a:solidFill>
              </a:rPr>
              <a:t>    what are the different types of sessions available in asp.net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dirty="0"/>
          </a:p>
        </p:txBody>
      </p:sp>
      <p:graphicFrame>
        <p:nvGraphicFramePr>
          <p:cNvPr id="5" name="Diagram 4"/>
          <p:cNvGraphicFramePr/>
          <p:nvPr/>
        </p:nvGraphicFramePr>
        <p:xfrm>
          <a:off x="642255" y="1661159"/>
          <a:ext cx="8305800" cy="31394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solidFill>
                  <a:srgbClr val="FFFF00"/>
                </a:solidFill>
              </a:rPr>
              <a:t>Explain how sessions work?</a:t>
            </a:r>
          </a:p>
          <a:p>
            <a:r>
              <a:rPr lang="en-US" dirty="0" smtClean="0"/>
              <a:t>when a session is created its session id will be stored into a cookie.</a:t>
            </a:r>
          </a:p>
          <a:p>
            <a:r>
              <a:rPr lang="en-US" dirty="0" smtClean="0"/>
              <a:t>the automatically generated cookie will be sent back to browser.</a:t>
            </a:r>
          </a:p>
          <a:p>
            <a:r>
              <a:rPr lang="en-US" dirty="0" smtClean="0"/>
              <a:t>when a request is sent from browser to web server it will carry the session cookie.</a:t>
            </a:r>
          </a:p>
          <a:p>
            <a:r>
              <a:rPr lang="en-US" dirty="0" smtClean="0"/>
              <a:t>by using session id present in cookie webserver will understand the users session.</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686800" cy="5715000"/>
          </a:xfrm>
        </p:spPr>
        <p:txBody>
          <a:bodyPr>
            <a:noAutofit/>
          </a:bodyPr>
          <a:lstStyle/>
          <a:p>
            <a:pPr marL="514350" indent="-514350">
              <a:buFont typeface="+mj-lt"/>
              <a:buAutoNum type="arabicPeriod" startAt="13"/>
            </a:pPr>
            <a:r>
              <a:rPr lang="en-US" sz="3100" dirty="0" smtClean="0">
                <a:solidFill>
                  <a:srgbClr val="FFFF00"/>
                </a:solidFill>
              </a:rPr>
              <a:t>what is cookie less session?</a:t>
            </a:r>
          </a:p>
          <a:p>
            <a:pPr marL="514350" indent="-514350">
              <a:buNone/>
            </a:pPr>
            <a:r>
              <a:rPr lang="en-US" sz="3100" dirty="0" smtClean="0"/>
              <a:t>      cookie less session will store its session id in the url. Hence it will be visible to users in the browser.</a:t>
            </a:r>
          </a:p>
          <a:p>
            <a:pPr marL="514350" indent="-514350">
              <a:buNone/>
            </a:pPr>
            <a:r>
              <a:rPr lang="en-US" sz="3100" dirty="0" smtClean="0">
                <a:solidFill>
                  <a:srgbClr val="FFFF00"/>
                </a:solidFill>
              </a:rPr>
              <a:t>14. what is the default session time out in asp.net ?</a:t>
            </a:r>
          </a:p>
          <a:p>
            <a:pPr marL="514350" indent="-514350">
              <a:buNone/>
            </a:pPr>
            <a:r>
              <a:rPr lang="en-US" sz="3100" dirty="0" smtClean="0"/>
              <a:t>       20 minutes.</a:t>
            </a:r>
          </a:p>
          <a:p>
            <a:pPr marL="514350" indent="-514350">
              <a:buFont typeface="+mj-lt"/>
              <a:buAutoNum type="arabicPeriod" startAt="13"/>
            </a:pPr>
            <a:r>
              <a:rPr lang="en-US" sz="3100" dirty="0" smtClean="0">
                <a:solidFill>
                  <a:srgbClr val="FFFF00"/>
                </a:solidFill>
              </a:rPr>
              <a:t>what is application memory?</a:t>
            </a:r>
          </a:p>
          <a:p>
            <a:pPr marL="514350" indent="-514350">
              <a:buNone/>
            </a:pPr>
            <a:r>
              <a:rPr lang="en-US" sz="3100" dirty="0" smtClean="0"/>
              <a:t>      application memory is used to  store data which is common for all users. There is no time out for application memory or data present in application memory will be deleted only when we stop the webserver.</a:t>
            </a:r>
          </a:p>
          <a:p>
            <a:pPr marL="514350" indent="-514350">
              <a:buNone/>
            </a:pPr>
            <a:r>
              <a:rPr lang="en-US" sz="3100" dirty="0" smtClean="0"/>
              <a:t>     </a:t>
            </a:r>
            <a:endParaRPr lang="en-US" sz="31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305800" cy="5821363"/>
          </a:xfrm>
        </p:spPr>
        <p:txBody>
          <a:bodyPr/>
          <a:lstStyle/>
          <a:p>
            <a:pPr marL="514350" indent="-514350">
              <a:buFont typeface="+mj-lt"/>
              <a:buAutoNum type="arabicPeriod" startAt="18"/>
            </a:pPr>
            <a:r>
              <a:rPr lang="en-US" dirty="0" smtClean="0">
                <a:solidFill>
                  <a:srgbClr val="FFFF00"/>
                </a:solidFill>
              </a:rPr>
              <a:t>what is the difference between session memory &amp; application memory?</a:t>
            </a:r>
          </a:p>
          <a:p>
            <a:pPr marL="514350" indent="-514350">
              <a:buFont typeface="+mj-lt"/>
              <a:buAutoNum type="arabicPeriod" startAt="18"/>
            </a:pPr>
            <a:endParaRPr lang="en-US" dirty="0" smtClean="0"/>
          </a:p>
          <a:p>
            <a:pPr marL="514350" indent="-514350">
              <a:buFont typeface="+mj-lt"/>
              <a:buAutoNum type="arabicPeriod" startAt="18"/>
            </a:pPr>
            <a:endParaRPr lang="en-US" dirty="0" smtClean="0"/>
          </a:p>
          <a:p>
            <a:pPr marL="514350" indent="-514350">
              <a:buFont typeface="+mj-lt"/>
              <a:buAutoNum type="arabicPeriod" startAt="18"/>
            </a:pPr>
            <a:endParaRPr lang="en-US" dirty="0" smtClean="0"/>
          </a:p>
          <a:p>
            <a:pPr marL="514350" indent="-514350">
              <a:buFont typeface="+mj-lt"/>
              <a:buAutoNum type="arabicPeriod" startAt="18"/>
            </a:pPr>
            <a:r>
              <a:rPr lang="en-US" dirty="0" smtClean="0">
                <a:solidFill>
                  <a:srgbClr val="FFFF00"/>
                </a:solidFill>
              </a:rPr>
              <a:t>How to delete a session forcibly?</a:t>
            </a:r>
          </a:p>
          <a:p>
            <a:pPr marL="514350" indent="-514350">
              <a:buNone/>
            </a:pPr>
            <a:r>
              <a:rPr lang="en-US" dirty="0" smtClean="0"/>
              <a:t>      using Session.Abandon();</a:t>
            </a:r>
          </a:p>
          <a:p>
            <a:pPr marL="514350" indent="-514350">
              <a:buNone/>
            </a:pPr>
            <a:endParaRPr lang="en-US" dirty="0" smtClean="0"/>
          </a:p>
          <a:p>
            <a:pPr marL="514350" indent="-514350">
              <a:buNone/>
            </a:pPr>
            <a:r>
              <a:rPr lang="en-US" dirty="0" smtClean="0"/>
              <a:t>      </a:t>
            </a:r>
          </a:p>
          <a:p>
            <a:pPr marL="514350" indent="-514350">
              <a:buFont typeface="+mj-lt"/>
              <a:buAutoNum type="arabicPeriod" startAt="18"/>
            </a:pPr>
            <a:endParaRPr lang="en-US" dirty="0" smtClean="0"/>
          </a:p>
          <a:p>
            <a:pPr marL="514350" indent="-514350">
              <a:buFont typeface="+mj-lt"/>
              <a:buAutoNum type="arabicPeriod" startAt="18"/>
            </a:pPr>
            <a:endParaRPr lang="en-US" dirty="0" smtClean="0"/>
          </a:p>
          <a:p>
            <a:pPr marL="514350" indent="-514350">
              <a:buFont typeface="+mj-lt"/>
              <a:buAutoNum type="arabicPeriod" startAt="18"/>
            </a:pPr>
            <a:endParaRPr lang="en-US" dirty="0" smtClean="0"/>
          </a:p>
          <a:p>
            <a:pPr marL="514350" indent="-514350">
              <a:buFont typeface="+mj-lt"/>
              <a:buAutoNum type="arabicPeriod" startAt="18"/>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dirty="0"/>
          </a:p>
        </p:txBody>
      </p:sp>
      <p:graphicFrame>
        <p:nvGraphicFramePr>
          <p:cNvPr id="5" name="Table 4"/>
          <p:cNvGraphicFramePr>
            <a:graphicFrameLocks noGrp="1"/>
          </p:cNvGraphicFramePr>
          <p:nvPr/>
        </p:nvGraphicFramePr>
        <p:xfrm>
          <a:off x="1524000" y="1397000"/>
          <a:ext cx="6096000" cy="1651000"/>
        </p:xfrm>
        <a:graphic>
          <a:graphicData uri="http://schemas.openxmlformats.org/drawingml/2006/table">
            <a:tbl>
              <a:tblPr firstRow="1" bandRow="1">
                <a:tableStyleId>{1E171933-4619-4E11-9A3F-F7608DF75F80}</a:tableStyleId>
              </a:tblPr>
              <a:tblGrid>
                <a:gridCol w="3048000"/>
                <a:gridCol w="3048000"/>
              </a:tblGrid>
              <a:tr h="370840">
                <a:tc>
                  <a:txBody>
                    <a:bodyPr/>
                    <a:lstStyle/>
                    <a:p>
                      <a:r>
                        <a:rPr lang="en-US" dirty="0" smtClean="0"/>
                        <a:t>Session</a:t>
                      </a:r>
                      <a:endParaRPr lang="en-US" dirty="0"/>
                    </a:p>
                  </a:txBody>
                  <a:tcPr/>
                </a:tc>
                <a:tc>
                  <a:txBody>
                    <a:bodyPr/>
                    <a:lstStyle/>
                    <a:p>
                      <a:r>
                        <a:rPr lang="en-US" dirty="0" smtClean="0"/>
                        <a:t>Application</a:t>
                      </a:r>
                      <a:endParaRPr lang="en-US" dirty="0"/>
                    </a:p>
                  </a:txBody>
                  <a:tcPr/>
                </a:tc>
              </a:tr>
              <a:tr h="370840">
                <a:tc>
                  <a:txBody>
                    <a:bodyPr/>
                    <a:lstStyle/>
                    <a:p>
                      <a:r>
                        <a:rPr lang="en-US" dirty="0" smtClean="0"/>
                        <a:t>Session memory is user specific</a:t>
                      </a:r>
                      <a:endParaRPr lang="en-US" dirty="0"/>
                    </a:p>
                  </a:txBody>
                  <a:tcPr/>
                </a:tc>
                <a:tc>
                  <a:txBody>
                    <a:bodyPr/>
                    <a:lstStyle/>
                    <a:p>
                      <a:r>
                        <a:rPr lang="en-US" dirty="0" smtClean="0"/>
                        <a:t>Application memory is common for all users</a:t>
                      </a:r>
                      <a:endParaRPr lang="en-US" dirty="0"/>
                    </a:p>
                  </a:txBody>
                  <a:tcPr/>
                </a:tc>
              </a:tr>
              <a:tr h="370840">
                <a:tc>
                  <a:txBody>
                    <a:bodyPr/>
                    <a:lstStyle/>
                    <a:p>
                      <a:r>
                        <a:rPr lang="en-US" dirty="0" smtClean="0"/>
                        <a:t>Session will have timeout</a:t>
                      </a:r>
                      <a:endParaRPr lang="en-US" dirty="0"/>
                    </a:p>
                  </a:txBody>
                  <a:tcPr/>
                </a:tc>
                <a:tc>
                  <a:txBody>
                    <a:bodyPr/>
                    <a:lstStyle/>
                    <a:p>
                      <a:r>
                        <a:rPr lang="en-US" dirty="0" smtClean="0"/>
                        <a:t>Application memory will not have time out</a:t>
                      </a:r>
                      <a:endParaRPr lang="en-US" dirty="0"/>
                    </a:p>
                  </a:txBody>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r>
              <a:rPr lang="en-US" dirty="0" smtClean="0">
                <a:solidFill>
                  <a:srgbClr val="FFFF00"/>
                </a:solidFill>
              </a:rPr>
              <a:t>How many global.asax files allowed per website?</a:t>
            </a:r>
          </a:p>
          <a:p>
            <a:r>
              <a:rPr lang="en-US" dirty="0" smtClean="0"/>
              <a:t>only one</a:t>
            </a:r>
          </a:p>
          <a:p>
            <a:r>
              <a:rPr lang="en-US" dirty="0" smtClean="0">
                <a:solidFill>
                  <a:srgbClr val="FFFF00"/>
                </a:solidFill>
              </a:rPr>
              <a:t>what are the application life cycle methods and explain about each?</a:t>
            </a:r>
          </a:p>
          <a:p>
            <a:r>
              <a:rPr lang="en-US" b="1" dirty="0" smtClean="0"/>
              <a:t>application_start</a:t>
            </a:r>
            <a:r>
              <a:rPr lang="en-US" dirty="0" smtClean="0"/>
              <a:t> </a:t>
            </a:r>
            <a:r>
              <a:rPr lang="en-US" dirty="0" smtClean="0">
                <a:sym typeface="Wingdings" pitchFamily="2" charset="2"/>
              </a:rPr>
              <a:t> this method will be executed during application start</a:t>
            </a:r>
          </a:p>
          <a:p>
            <a:r>
              <a:rPr lang="en-US" b="1" dirty="0" smtClean="0">
                <a:sym typeface="Wingdings" pitchFamily="2" charset="2"/>
              </a:rPr>
              <a:t>session_start</a:t>
            </a:r>
            <a:r>
              <a:rPr lang="en-US" dirty="0" smtClean="0">
                <a:sym typeface="Wingdings" pitchFamily="2" charset="2"/>
              </a:rPr>
              <a:t>  this method will be executed when a new session is created</a:t>
            </a:r>
          </a:p>
          <a:p>
            <a:r>
              <a:rPr lang="en-US" b="1" dirty="0" smtClean="0">
                <a:sym typeface="Wingdings" pitchFamily="2" charset="2"/>
              </a:rPr>
              <a:t>session_end</a:t>
            </a:r>
            <a:r>
              <a:rPr lang="en-US" dirty="0" smtClean="0">
                <a:sym typeface="Wingdings" pitchFamily="2" charset="2"/>
              </a:rPr>
              <a:t>  this method will be created when the session is deleted from web server memory.</a:t>
            </a:r>
          </a:p>
          <a:p>
            <a:r>
              <a:rPr lang="en-US" b="1" dirty="0" smtClean="0">
                <a:sym typeface="Wingdings" pitchFamily="2" charset="2"/>
              </a:rPr>
              <a:t>application_end</a:t>
            </a:r>
            <a:r>
              <a:rPr lang="en-US" dirty="0" smtClean="0">
                <a:sym typeface="Wingdings" pitchFamily="2" charset="2"/>
              </a:rPr>
              <a:t>  this method will be executed during application shut down ( when we stop webserver )</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pPr>
              <a:buNone/>
            </a:pPr>
            <a:r>
              <a:rPr lang="en-US" dirty="0" smtClean="0">
                <a:solidFill>
                  <a:srgbClr val="FFFF00"/>
                </a:solidFill>
              </a:rPr>
              <a:t>How to handle errors in asp.net? </a:t>
            </a:r>
          </a:p>
          <a:p>
            <a:r>
              <a:rPr lang="en-US" dirty="0" smtClean="0"/>
              <a:t>using page_error method or application_error or by using configuration settings.</a:t>
            </a:r>
          </a:p>
          <a:p>
            <a:pPr>
              <a:buNone/>
            </a:pPr>
            <a:r>
              <a:rPr lang="en-US" dirty="0" smtClean="0">
                <a:solidFill>
                  <a:srgbClr val="FFFF00"/>
                </a:solidFill>
              </a:rPr>
              <a:t>what is 404 error means?</a:t>
            </a:r>
          </a:p>
          <a:p>
            <a:r>
              <a:rPr lang="en-US" dirty="0" smtClean="0"/>
              <a:t>404 error will be received when the browser requests for a resource which is not available in the server.</a:t>
            </a:r>
          </a:p>
          <a:p>
            <a:pPr marL="514350" indent="-514350">
              <a:buNone/>
            </a:pPr>
            <a:r>
              <a:rPr lang="en-US" dirty="0" smtClean="0">
                <a:solidFill>
                  <a:srgbClr val="FFFF00"/>
                </a:solidFill>
              </a:rPr>
              <a:t>what is an user control? </a:t>
            </a:r>
          </a:p>
          <a:p>
            <a:pPr marL="514350" indent="-514350">
              <a:buNone/>
            </a:pPr>
            <a:r>
              <a:rPr lang="en-US" dirty="0" smtClean="0"/>
              <a:t>      an user control is a composite control. it is used for eliminating the </a:t>
            </a:r>
            <a:r>
              <a:rPr lang="en-US" b="1" dirty="0" smtClean="0"/>
              <a:t>UI</a:t>
            </a:r>
            <a:r>
              <a:rPr lang="en-US" dirty="0" smtClean="0"/>
              <a:t> duplication and </a:t>
            </a:r>
            <a:r>
              <a:rPr lang="en-US" b="1" dirty="0" smtClean="0"/>
              <a:t>functionality</a:t>
            </a:r>
            <a:r>
              <a:rPr lang="en-US" dirty="0" smtClean="0"/>
              <a:t> duplication across multiple pages.</a:t>
            </a:r>
          </a:p>
          <a:p>
            <a:pPr marL="514350" indent="-514350">
              <a:buNone/>
            </a:pPr>
            <a:r>
              <a:rPr lang="en-US" dirty="0" smtClean="0">
                <a:solidFill>
                  <a:srgbClr val="FFFF00"/>
                </a:solidFill>
              </a:rPr>
              <a:t>how to load user control dynamically?</a:t>
            </a:r>
          </a:p>
          <a:p>
            <a:pPr marL="514350" indent="-514350">
              <a:buNone/>
            </a:pPr>
            <a:r>
              <a:rPr lang="en-US" dirty="0" smtClean="0"/>
              <a:t>       using LoadControl method.</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791200"/>
          </a:xfrm>
        </p:spPr>
        <p:txBody>
          <a:bodyPr>
            <a:normAutofit/>
          </a:bodyPr>
          <a:lstStyle/>
          <a:p>
            <a:r>
              <a:rPr lang="en-US" dirty="0" smtClean="0">
                <a:solidFill>
                  <a:srgbClr val="FFFF00"/>
                </a:solidFill>
              </a:rPr>
              <a:t>what are the http status codes?</a:t>
            </a:r>
          </a:p>
          <a:p>
            <a:endParaRPr lang="en-US" dirty="0" smtClean="0">
              <a:solidFill>
                <a:srgbClr val="FFFF00"/>
              </a:solidFill>
            </a:endParaRPr>
          </a:p>
          <a:p>
            <a:endParaRPr lang="en-US" dirty="0" smtClean="0">
              <a:solidFill>
                <a:srgbClr val="FFFF00"/>
              </a:solidFill>
            </a:endParaRPr>
          </a:p>
          <a:p>
            <a:endParaRPr lang="en-US" dirty="0" smtClean="0">
              <a:solidFill>
                <a:srgbClr val="FFFF00"/>
              </a:solidFill>
            </a:endParaRPr>
          </a:p>
          <a:p>
            <a:endParaRPr lang="en-US" dirty="0" smtClean="0">
              <a:solidFill>
                <a:srgbClr val="FFFF00"/>
              </a:solidFill>
            </a:endParaRPr>
          </a:p>
          <a:p>
            <a:endParaRPr lang="en-US" dirty="0" smtClean="0">
              <a:solidFill>
                <a:srgbClr val="FFFF00"/>
              </a:solidFill>
            </a:endParaRPr>
          </a:p>
          <a:p>
            <a:r>
              <a:rPr lang="en-US" dirty="0" smtClean="0">
                <a:solidFill>
                  <a:srgbClr val="FFFF00"/>
                </a:solidFill>
              </a:rPr>
              <a:t>what is the purpose of a configuration file?</a:t>
            </a:r>
          </a:p>
          <a:p>
            <a:r>
              <a:rPr lang="en-US" dirty="0" smtClean="0"/>
              <a:t>configuration files are used for changing application behaviour dynamically without recompiling the application.          </a:t>
            </a:r>
          </a:p>
          <a:p>
            <a:pPr>
              <a:buNone/>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dirty="0"/>
          </a:p>
        </p:txBody>
      </p:sp>
      <p:graphicFrame>
        <p:nvGraphicFramePr>
          <p:cNvPr id="5" name="Table 4"/>
          <p:cNvGraphicFramePr>
            <a:graphicFrameLocks noGrp="1"/>
          </p:cNvGraphicFramePr>
          <p:nvPr/>
        </p:nvGraphicFramePr>
        <p:xfrm>
          <a:off x="838200" y="1219200"/>
          <a:ext cx="6934200" cy="2667000"/>
        </p:xfrm>
        <a:graphic>
          <a:graphicData uri="http://schemas.openxmlformats.org/drawingml/2006/table">
            <a:tbl>
              <a:tblPr firstRow="1" bandRow="1">
                <a:tableStyleId>{1FECB4D8-DB02-4DC6-A0A2-4F2EBAE1DC90}</a:tableStyleId>
              </a:tblPr>
              <a:tblGrid>
                <a:gridCol w="3467100"/>
                <a:gridCol w="3467100"/>
              </a:tblGrid>
              <a:tr h="444500">
                <a:tc>
                  <a:txBody>
                    <a:bodyPr/>
                    <a:lstStyle/>
                    <a:p>
                      <a:pPr algn="ctr"/>
                      <a:r>
                        <a:rPr lang="en-US" dirty="0" smtClean="0"/>
                        <a:t>Http</a:t>
                      </a:r>
                      <a:r>
                        <a:rPr lang="en-US" baseline="0" dirty="0" smtClean="0"/>
                        <a:t> status code </a:t>
                      </a:r>
                      <a:endParaRPr lang="en-US" dirty="0"/>
                    </a:p>
                  </a:txBody>
                  <a:tcPr/>
                </a:tc>
                <a:tc>
                  <a:txBody>
                    <a:bodyPr/>
                    <a:lstStyle/>
                    <a:p>
                      <a:pPr algn="ctr"/>
                      <a:r>
                        <a:rPr lang="en-US" dirty="0" smtClean="0"/>
                        <a:t>description</a:t>
                      </a:r>
                      <a:endParaRPr lang="en-US" dirty="0"/>
                    </a:p>
                  </a:txBody>
                  <a:tcPr/>
                </a:tc>
              </a:tr>
              <a:tr h="444500">
                <a:tc>
                  <a:txBody>
                    <a:bodyPr/>
                    <a:lstStyle/>
                    <a:p>
                      <a:pPr algn="ctr"/>
                      <a:r>
                        <a:rPr lang="en-US" dirty="0" smtClean="0"/>
                        <a:t>100 series</a:t>
                      </a:r>
                      <a:endParaRPr lang="en-US" dirty="0"/>
                    </a:p>
                  </a:txBody>
                  <a:tcPr/>
                </a:tc>
                <a:tc>
                  <a:txBody>
                    <a:bodyPr/>
                    <a:lstStyle/>
                    <a:p>
                      <a:pPr algn="ctr"/>
                      <a:r>
                        <a:rPr lang="en-US" dirty="0" smtClean="0"/>
                        <a:t>Informational response</a:t>
                      </a:r>
                      <a:endParaRPr lang="en-US" dirty="0"/>
                    </a:p>
                  </a:txBody>
                  <a:tcPr/>
                </a:tc>
              </a:tr>
              <a:tr h="444500">
                <a:tc>
                  <a:txBody>
                    <a:bodyPr/>
                    <a:lstStyle/>
                    <a:p>
                      <a:pPr algn="ctr"/>
                      <a:r>
                        <a:rPr lang="en-US" dirty="0" smtClean="0"/>
                        <a:t>200 series</a:t>
                      </a:r>
                      <a:endParaRPr lang="en-US" dirty="0"/>
                    </a:p>
                  </a:txBody>
                  <a:tcPr/>
                </a:tc>
                <a:tc>
                  <a:txBody>
                    <a:bodyPr/>
                    <a:lstStyle/>
                    <a:p>
                      <a:pPr algn="ctr"/>
                      <a:r>
                        <a:rPr lang="en-US" dirty="0" smtClean="0"/>
                        <a:t>Success</a:t>
                      </a:r>
                      <a:r>
                        <a:rPr lang="en-US" baseline="0" dirty="0" smtClean="0"/>
                        <a:t> response</a:t>
                      </a:r>
                      <a:endParaRPr lang="en-US" dirty="0"/>
                    </a:p>
                  </a:txBody>
                  <a:tcPr/>
                </a:tc>
              </a:tr>
              <a:tr h="444500">
                <a:tc>
                  <a:txBody>
                    <a:bodyPr/>
                    <a:lstStyle/>
                    <a:p>
                      <a:pPr algn="ctr"/>
                      <a:r>
                        <a:rPr lang="en-US" dirty="0" smtClean="0"/>
                        <a:t>300 series</a:t>
                      </a:r>
                      <a:endParaRPr lang="en-US" dirty="0"/>
                    </a:p>
                  </a:txBody>
                  <a:tcPr/>
                </a:tc>
                <a:tc>
                  <a:txBody>
                    <a:bodyPr/>
                    <a:lstStyle/>
                    <a:p>
                      <a:pPr algn="ctr"/>
                      <a:r>
                        <a:rPr lang="en-US" dirty="0" smtClean="0"/>
                        <a:t>redirects</a:t>
                      </a:r>
                      <a:endParaRPr lang="en-US" dirty="0"/>
                    </a:p>
                  </a:txBody>
                  <a:tcPr/>
                </a:tc>
              </a:tr>
              <a:tr h="444500">
                <a:tc>
                  <a:txBody>
                    <a:bodyPr/>
                    <a:lstStyle/>
                    <a:p>
                      <a:pPr algn="ctr"/>
                      <a:r>
                        <a:rPr lang="en-US" dirty="0" smtClean="0"/>
                        <a:t>400 series</a:t>
                      </a:r>
                      <a:endParaRPr lang="en-US" dirty="0"/>
                    </a:p>
                  </a:txBody>
                  <a:tcPr/>
                </a:tc>
                <a:tc>
                  <a:txBody>
                    <a:bodyPr/>
                    <a:lstStyle/>
                    <a:p>
                      <a:pPr algn="ctr"/>
                      <a:r>
                        <a:rPr lang="en-US" dirty="0" smtClean="0"/>
                        <a:t>Client errors</a:t>
                      </a:r>
                      <a:endParaRPr lang="en-US" dirty="0"/>
                    </a:p>
                  </a:txBody>
                  <a:tcPr/>
                </a:tc>
              </a:tr>
              <a:tr h="444500">
                <a:tc>
                  <a:txBody>
                    <a:bodyPr/>
                    <a:lstStyle/>
                    <a:p>
                      <a:pPr algn="ctr"/>
                      <a:r>
                        <a:rPr lang="en-US" dirty="0" smtClean="0"/>
                        <a:t>500 series</a:t>
                      </a:r>
                      <a:endParaRPr lang="en-US" dirty="0"/>
                    </a:p>
                  </a:txBody>
                  <a:tcPr/>
                </a:tc>
                <a:tc>
                  <a:txBody>
                    <a:bodyPr/>
                    <a:lstStyle/>
                    <a:p>
                      <a:pPr algn="ctr"/>
                      <a:r>
                        <a:rPr lang="en-US" dirty="0" smtClean="0"/>
                        <a:t>Server errors</a:t>
                      </a:r>
                      <a:endParaRPr lang="en-US" dirty="0"/>
                    </a:p>
                  </a:txBody>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lstStyle/>
          <a:p>
            <a:r>
              <a:rPr lang="en-US" dirty="0" smtClean="0">
                <a:solidFill>
                  <a:srgbClr val="FFFF00"/>
                </a:solidFill>
              </a:rPr>
              <a:t>How many machine.config files are allowed per computer?</a:t>
            </a:r>
          </a:p>
          <a:p>
            <a:r>
              <a:rPr lang="en-US" dirty="0" smtClean="0"/>
              <a:t>1 or more</a:t>
            </a:r>
          </a:p>
          <a:p>
            <a:r>
              <a:rPr lang="en-US" dirty="0" smtClean="0">
                <a:solidFill>
                  <a:srgbClr val="FFFF00"/>
                </a:solidFill>
              </a:rPr>
              <a:t>How many web.config files are allowed per website?</a:t>
            </a:r>
          </a:p>
          <a:p>
            <a:r>
              <a:rPr lang="en-US" dirty="0" smtClean="0"/>
              <a:t>1 or more ( for each folder 1 web.config file is supported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382000" cy="5668963"/>
          </a:xfrm>
        </p:spPr>
        <p:txBody>
          <a:bodyPr>
            <a:normAutofit fontScale="92500" lnSpcReduction="20000"/>
          </a:bodyPr>
          <a:lstStyle/>
          <a:p>
            <a:r>
              <a:rPr lang="en-US" dirty="0" smtClean="0">
                <a:solidFill>
                  <a:srgbClr val="FFFF00"/>
                </a:solidFill>
              </a:rPr>
              <a:t>what is an event?</a:t>
            </a:r>
          </a:p>
          <a:p>
            <a:pPr>
              <a:buNone/>
            </a:pPr>
            <a:r>
              <a:rPr lang="en-US" dirty="0" smtClean="0"/>
              <a:t> 	events are used for implementing notification mechanism. Events are normally used in GUI Programming.</a:t>
            </a:r>
          </a:p>
          <a:p>
            <a:r>
              <a:rPr lang="en-US" dirty="0" smtClean="0">
                <a:solidFill>
                  <a:srgbClr val="FFFF00"/>
                </a:solidFill>
              </a:rPr>
              <a:t>write syntax for declaring an event?</a:t>
            </a:r>
          </a:p>
          <a:p>
            <a:pPr>
              <a:buNone/>
            </a:pPr>
            <a:r>
              <a:rPr lang="en-US" dirty="0" smtClean="0"/>
              <a:t>	pubic event delegatename eventname;</a:t>
            </a:r>
          </a:p>
          <a:p>
            <a:r>
              <a:rPr lang="en-US" dirty="0" smtClean="0">
                <a:solidFill>
                  <a:srgbClr val="FFFF00"/>
                </a:solidFill>
              </a:rPr>
              <a:t>How to call javascript function from C#. If control is created dynamically?</a:t>
            </a:r>
          </a:p>
          <a:p>
            <a:pPr>
              <a:buNone/>
            </a:pPr>
            <a:r>
              <a:rPr lang="en-US" dirty="0" smtClean="0"/>
              <a:t>    objname.attributes.add(“htmlevent”,”jsfunction”);</a:t>
            </a:r>
          </a:p>
          <a:p>
            <a:r>
              <a:rPr lang="en-US" dirty="0" smtClean="0">
                <a:solidFill>
                  <a:srgbClr val="FFFF00"/>
                </a:solidFill>
              </a:rPr>
              <a:t>How to stop request in the client while calling a javascript function?</a:t>
            </a:r>
          </a:p>
          <a:p>
            <a:r>
              <a:rPr lang="en-US" dirty="0" smtClean="0"/>
              <a:t>return false from js function.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solidFill>
                  <a:srgbClr val="FFFF00"/>
                </a:solidFill>
              </a:rPr>
              <a:t>what is a master page?</a:t>
            </a:r>
          </a:p>
          <a:p>
            <a:r>
              <a:rPr lang="en-US" dirty="0" smtClean="0"/>
              <a:t>master pages are used for implementing consistent look and feel for a web site.</a:t>
            </a:r>
          </a:p>
          <a:p>
            <a:r>
              <a:rPr lang="en-US" dirty="0" smtClean="0">
                <a:solidFill>
                  <a:srgbClr val="FFFF00"/>
                </a:solidFill>
              </a:rPr>
              <a:t>what is caching?</a:t>
            </a:r>
          </a:p>
          <a:p>
            <a:r>
              <a:rPr lang="en-US" dirty="0" smtClean="0"/>
              <a:t>caching is used for caching the output of a complete web page or a partial web page or the out put of a variable.</a:t>
            </a:r>
          </a:p>
          <a:p>
            <a:r>
              <a:rPr lang="en-US" dirty="0" smtClean="0"/>
              <a:t>caching technique will improve the performance of a web page.</a:t>
            </a:r>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0"/>
            <a:ext cx="8763000" cy="5334000"/>
          </a:xfrm>
        </p:spPr>
        <p:txBody>
          <a:bodyPr>
            <a:normAutofit fontScale="92500" lnSpcReduction="10000"/>
          </a:bodyPr>
          <a:lstStyle/>
          <a:p>
            <a:r>
              <a:rPr lang="en-US" dirty="0" smtClean="0">
                <a:solidFill>
                  <a:srgbClr val="FFFF00"/>
                </a:solidFill>
              </a:rPr>
              <a:t>what are the page life cycle methods executed ?</a:t>
            </a:r>
          </a:p>
          <a:p>
            <a:pPr>
              <a:buFont typeface="Wingdings" pitchFamily="2" charset="2"/>
              <a:buChar char="v"/>
            </a:pPr>
            <a:r>
              <a:rPr lang="en-US" dirty="0" smtClean="0"/>
              <a:t>page_preinit</a:t>
            </a:r>
          </a:p>
          <a:p>
            <a:pPr>
              <a:buFont typeface="Wingdings" pitchFamily="2" charset="2"/>
              <a:buChar char="v"/>
            </a:pPr>
            <a:r>
              <a:rPr lang="en-US" dirty="0" smtClean="0"/>
              <a:t>page_init</a:t>
            </a:r>
          </a:p>
          <a:p>
            <a:pPr>
              <a:buFont typeface="Wingdings" pitchFamily="2" charset="2"/>
              <a:buChar char="v"/>
            </a:pPr>
            <a:r>
              <a:rPr lang="en-US" dirty="0" smtClean="0"/>
              <a:t>loadviewstate</a:t>
            </a:r>
          </a:p>
          <a:p>
            <a:pPr>
              <a:buFont typeface="Wingdings" pitchFamily="2" charset="2"/>
              <a:buChar char="v"/>
            </a:pPr>
            <a:r>
              <a:rPr lang="en-US" dirty="0" smtClean="0"/>
              <a:t>page_load</a:t>
            </a:r>
          </a:p>
          <a:p>
            <a:pPr>
              <a:buFont typeface="Wingdings" pitchFamily="2" charset="2"/>
              <a:buChar char="v"/>
            </a:pPr>
            <a:r>
              <a:rPr lang="en-US" dirty="0" smtClean="0"/>
              <a:t>click event methods</a:t>
            </a:r>
          </a:p>
          <a:p>
            <a:pPr>
              <a:buFont typeface="Wingdings" pitchFamily="2" charset="2"/>
              <a:buChar char="v"/>
            </a:pPr>
            <a:r>
              <a:rPr lang="en-US" dirty="0" smtClean="0"/>
              <a:t>page_prerender</a:t>
            </a:r>
          </a:p>
          <a:p>
            <a:pPr>
              <a:buFont typeface="Wingdings" pitchFamily="2" charset="2"/>
              <a:buChar char="v"/>
            </a:pPr>
            <a:r>
              <a:rPr lang="en-US" dirty="0" smtClean="0"/>
              <a:t>saveviewstate</a:t>
            </a:r>
          </a:p>
          <a:p>
            <a:pPr>
              <a:buFont typeface="Wingdings" pitchFamily="2" charset="2"/>
              <a:buChar char="v"/>
            </a:pPr>
            <a:r>
              <a:rPr lang="en-US" dirty="0" smtClean="0"/>
              <a:t>render</a:t>
            </a:r>
          </a:p>
          <a:p>
            <a:pPr>
              <a:buFont typeface="Wingdings" pitchFamily="2" charset="2"/>
              <a:buChar char="v"/>
            </a:pPr>
            <a:r>
              <a:rPr lang="en-US" dirty="0" smtClean="0"/>
              <a:t>unload</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dirty="0" smtClean="0">
                <a:solidFill>
                  <a:srgbClr val="FFFF00"/>
                </a:solidFill>
              </a:rPr>
              <a:t>what are the different types of caching techniques available in asp.net?</a:t>
            </a:r>
          </a:p>
          <a:p>
            <a:r>
              <a:rPr lang="en-US" dirty="0" smtClean="0"/>
              <a:t>output caching </a:t>
            </a:r>
            <a:r>
              <a:rPr lang="en-US" dirty="0" smtClean="0">
                <a:sym typeface="Wingdings" pitchFamily="2" charset="2"/>
              </a:rPr>
              <a:t> in case of output caching the entire output of a webpage will be cached.</a:t>
            </a:r>
          </a:p>
          <a:p>
            <a:r>
              <a:rPr lang="en-US" dirty="0" smtClean="0">
                <a:sym typeface="Wingdings" pitchFamily="2" charset="2"/>
              </a:rPr>
              <a:t>fragment caching in case of fragment caching only a portion of web page out put will be cached.</a:t>
            </a:r>
          </a:p>
          <a:p>
            <a:r>
              <a:rPr lang="en-US" dirty="0" smtClean="0">
                <a:sym typeface="Wingdings" pitchFamily="2" charset="2"/>
              </a:rPr>
              <a:t>data caching  in this technique a variables output will be cached.</a:t>
            </a:r>
            <a:endParaRPr lang="en-US" dirty="0" smtClean="0">
              <a:solidFill>
                <a:srgbClr val="FFFF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r>
              <a:rPr lang="en-US" dirty="0" smtClean="0">
                <a:solidFill>
                  <a:srgbClr val="FFFF00"/>
                </a:solidFill>
              </a:rPr>
              <a:t>what are the different techniques we use in asp.net to improve application performance?</a:t>
            </a:r>
          </a:p>
          <a:p>
            <a:r>
              <a:rPr lang="en-US" dirty="0" smtClean="0"/>
              <a:t>avoid using view state for storing data specially in the heavy weight controls.</a:t>
            </a:r>
          </a:p>
          <a:p>
            <a:r>
              <a:rPr lang="en-US" dirty="0" smtClean="0"/>
              <a:t>use caching technique where ever required.</a:t>
            </a:r>
          </a:p>
          <a:p>
            <a:r>
              <a:rPr lang="en-US" dirty="0" smtClean="0"/>
              <a:t>use minified css &amp; javascript files .</a:t>
            </a:r>
          </a:p>
          <a:p>
            <a:r>
              <a:rPr lang="en-US" dirty="0" smtClean="0"/>
              <a:t>use the cdn for the css and js files.</a:t>
            </a:r>
          </a:p>
          <a:p>
            <a:r>
              <a:rPr lang="en-US" dirty="0" smtClean="0"/>
              <a:t>use less number of image.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fontScale="92500" lnSpcReduction="20000"/>
          </a:bodyPr>
          <a:lstStyle/>
          <a:p>
            <a:r>
              <a:rPr lang="en-US" dirty="0" smtClean="0">
                <a:solidFill>
                  <a:srgbClr val="FFFF00"/>
                </a:solidFill>
              </a:rPr>
              <a:t>what is authentication ?</a:t>
            </a:r>
          </a:p>
          <a:p>
            <a:pPr>
              <a:buNone/>
            </a:pPr>
            <a:r>
              <a:rPr lang="en-US" dirty="0" smtClean="0"/>
              <a:t>    authentication is the process of identifying  </a:t>
            </a:r>
          </a:p>
          <a:p>
            <a:pPr>
              <a:buNone/>
            </a:pPr>
            <a:r>
              <a:rPr lang="en-US" dirty="0" smtClean="0"/>
              <a:t>    whether the user is a valid user or not.</a:t>
            </a:r>
          </a:p>
          <a:p>
            <a:r>
              <a:rPr lang="en-US" dirty="0" smtClean="0">
                <a:solidFill>
                  <a:srgbClr val="FFFF00"/>
                </a:solidFill>
              </a:rPr>
              <a:t>what is authorization?</a:t>
            </a:r>
          </a:p>
          <a:p>
            <a:r>
              <a:rPr lang="en-US" dirty="0" smtClean="0"/>
              <a:t> identifying whether an user is allowed to access a specific resource or not can be called as authorization.</a:t>
            </a:r>
          </a:p>
          <a:p>
            <a:r>
              <a:rPr lang="en-US" dirty="0" smtClean="0">
                <a:solidFill>
                  <a:srgbClr val="FFFF00"/>
                </a:solidFill>
              </a:rPr>
              <a:t>types of authentication?</a:t>
            </a:r>
          </a:p>
          <a:p>
            <a:pPr lvl="1"/>
            <a:r>
              <a:rPr lang="en-US" dirty="0" smtClean="0"/>
              <a:t>forms authentication</a:t>
            </a:r>
          </a:p>
          <a:p>
            <a:pPr lvl="1"/>
            <a:r>
              <a:rPr lang="en-US" dirty="0" smtClean="0"/>
              <a:t>windows authentication</a:t>
            </a:r>
          </a:p>
          <a:p>
            <a:pPr lvl="1"/>
            <a:r>
              <a:rPr lang="en-US" dirty="0" smtClean="0"/>
              <a:t>passport authentication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r>
              <a:rPr lang="en-US" dirty="0" smtClean="0">
                <a:solidFill>
                  <a:srgbClr val="FFFF00"/>
                </a:solidFill>
              </a:rPr>
              <a:t>Forms authentication </a:t>
            </a:r>
            <a:r>
              <a:rPr lang="en-US" dirty="0" smtClean="0">
                <a:sym typeface="Wingdings" pitchFamily="2" charset="2"/>
              </a:rPr>
              <a:t> forms authentication is usually used in internet based web applications.   usually a login page is required for receiving users data. we must check the users data against the data base.</a:t>
            </a:r>
          </a:p>
          <a:p>
            <a:r>
              <a:rPr lang="en-US" dirty="0" smtClean="0">
                <a:solidFill>
                  <a:srgbClr val="FFFF00"/>
                </a:solidFill>
                <a:sym typeface="Wingdings" pitchFamily="2" charset="2"/>
              </a:rPr>
              <a:t>Windows Authentication </a:t>
            </a:r>
            <a:r>
              <a:rPr lang="en-US" dirty="0" smtClean="0">
                <a:sym typeface="Wingdings" pitchFamily="2" charset="2"/>
              </a:rPr>
              <a:t> windows authentication is usually used for implementing </a:t>
            </a:r>
            <a:r>
              <a:rPr lang="en-US" b="1" dirty="0" smtClean="0">
                <a:sym typeface="Wingdings" pitchFamily="2" charset="2"/>
              </a:rPr>
              <a:t>intranet based </a:t>
            </a:r>
            <a:r>
              <a:rPr lang="en-US" dirty="0" smtClean="0">
                <a:sym typeface="Wingdings" pitchFamily="2" charset="2"/>
              </a:rPr>
              <a:t>web applications.</a:t>
            </a:r>
          </a:p>
          <a:p>
            <a:endParaRPr lang="en-US" dirty="0" smtClean="0">
              <a:sym typeface="Wingdings" pitchFamily="2" charset="2"/>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dirty="0"/>
          </a:p>
        </p:txBody>
      </p:sp>
      <p:sp>
        <p:nvSpPr>
          <p:cNvPr id="5" name="Rectangle 4"/>
          <p:cNvSpPr/>
          <p:nvPr/>
        </p:nvSpPr>
        <p:spPr>
          <a:xfrm>
            <a:off x="248197" y="248197"/>
            <a:ext cx="8763000" cy="5632311"/>
          </a:xfrm>
          <a:prstGeom prst="rect">
            <a:avLst/>
          </a:prstGeom>
        </p:spPr>
        <p:txBody>
          <a:bodyPr wrap="square">
            <a:spAutoFit/>
          </a:bodyPr>
          <a:lstStyle/>
          <a:p>
            <a:r>
              <a:rPr lang="en-US" sz="3600" dirty="0" smtClean="0">
                <a:solidFill>
                  <a:srgbClr val="FFFF00"/>
                </a:solidFill>
              </a:rPr>
              <a:t>explain page life cycle methods? </a:t>
            </a:r>
          </a:p>
          <a:p>
            <a:r>
              <a:rPr lang="en-US" sz="3600" dirty="0" smtClean="0">
                <a:solidFill>
                  <a:srgbClr val="FFFF00"/>
                </a:solidFill>
              </a:rPr>
              <a:t>page_preinit</a:t>
            </a:r>
            <a:r>
              <a:rPr lang="en-US" sz="3600" dirty="0" smtClean="0"/>
              <a:t> :</a:t>
            </a:r>
            <a:r>
              <a:rPr lang="en-US" sz="3600" dirty="0" smtClean="0">
                <a:sym typeface="Wingdings" pitchFamily="2" charset="2"/>
              </a:rPr>
              <a:t> this method can be used for changing master pages dynamically.</a:t>
            </a:r>
            <a:endParaRPr lang="en-US" sz="3600" dirty="0" smtClean="0">
              <a:solidFill>
                <a:srgbClr val="FFFF00"/>
              </a:solidFill>
            </a:endParaRPr>
          </a:p>
          <a:p>
            <a:pPr>
              <a:buFont typeface="Wingdings" pitchFamily="2" charset="2"/>
              <a:buChar char="v"/>
            </a:pPr>
            <a:r>
              <a:rPr lang="en-US" sz="3600" dirty="0" smtClean="0">
                <a:solidFill>
                  <a:srgbClr val="FFFF00"/>
                </a:solidFill>
              </a:rPr>
              <a:t>page_init</a:t>
            </a:r>
            <a:r>
              <a:rPr lang="en-US" sz="3600" dirty="0" smtClean="0"/>
              <a:t> :</a:t>
            </a:r>
            <a:r>
              <a:rPr lang="en-US" sz="3600" dirty="0" smtClean="0">
                <a:sym typeface="Wingdings" pitchFamily="2" charset="2"/>
              </a:rPr>
              <a:t> in this method all controls id properties will be initialised.</a:t>
            </a:r>
            <a:endParaRPr lang="en-US" sz="3600" dirty="0" smtClean="0"/>
          </a:p>
          <a:p>
            <a:pPr>
              <a:buFont typeface="Wingdings" pitchFamily="2" charset="2"/>
              <a:buChar char="v"/>
            </a:pPr>
            <a:r>
              <a:rPr lang="en-US" sz="3600" dirty="0" smtClean="0">
                <a:solidFill>
                  <a:srgbClr val="FFFF00"/>
                </a:solidFill>
              </a:rPr>
              <a:t>loadviewstate</a:t>
            </a:r>
            <a:r>
              <a:rPr lang="en-US" sz="3600" dirty="0" smtClean="0"/>
              <a:t> :</a:t>
            </a:r>
            <a:r>
              <a:rPr lang="en-US" sz="3600" dirty="0" smtClean="0">
                <a:sym typeface="Wingdings" pitchFamily="2" charset="2"/>
              </a:rPr>
              <a:t> in this method data will be copied from hidden field to viewstate</a:t>
            </a:r>
            <a:endParaRPr lang="en-US" sz="3600" dirty="0" smtClean="0"/>
          </a:p>
          <a:p>
            <a:pPr>
              <a:buFont typeface="Wingdings" pitchFamily="2" charset="2"/>
              <a:buChar char="v"/>
            </a:pPr>
            <a:r>
              <a:rPr lang="en-US" sz="3600" dirty="0" smtClean="0">
                <a:solidFill>
                  <a:srgbClr val="FFFF00"/>
                </a:solidFill>
              </a:rPr>
              <a:t>page_load</a:t>
            </a:r>
            <a:r>
              <a:rPr lang="en-US" sz="3600" dirty="0" smtClean="0"/>
              <a:t> :</a:t>
            </a:r>
            <a:r>
              <a:rPr lang="en-US" sz="3600" dirty="0" smtClean="0">
                <a:sym typeface="Wingdings" pitchFamily="2" charset="2"/>
              </a:rPr>
              <a:t> in this method all control properties will be initialised except id properties</a:t>
            </a:r>
            <a:endParaRPr lang="en-US" sz="3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dirty="0"/>
          </a:p>
        </p:txBody>
      </p:sp>
      <p:sp>
        <p:nvSpPr>
          <p:cNvPr id="5" name="Rectangle 4"/>
          <p:cNvSpPr/>
          <p:nvPr/>
        </p:nvSpPr>
        <p:spPr>
          <a:xfrm>
            <a:off x="189411" y="533400"/>
            <a:ext cx="8915400" cy="5262979"/>
          </a:xfrm>
          <a:prstGeom prst="rect">
            <a:avLst/>
          </a:prstGeom>
        </p:spPr>
        <p:txBody>
          <a:bodyPr wrap="square">
            <a:spAutoFit/>
          </a:bodyPr>
          <a:lstStyle/>
          <a:p>
            <a:endParaRPr lang="en-US" sz="2800" dirty="0" smtClean="0"/>
          </a:p>
          <a:p>
            <a:pPr>
              <a:buFont typeface="Wingdings" pitchFamily="2" charset="2"/>
              <a:buChar char="v"/>
            </a:pPr>
            <a:r>
              <a:rPr lang="en-US" sz="2800" dirty="0" smtClean="0">
                <a:solidFill>
                  <a:srgbClr val="FFFF00"/>
                </a:solidFill>
              </a:rPr>
              <a:t>click event methods </a:t>
            </a:r>
            <a:r>
              <a:rPr lang="en-US" sz="2800" dirty="0" smtClean="0"/>
              <a:t>:</a:t>
            </a:r>
            <a:r>
              <a:rPr lang="en-US" sz="2800" dirty="0" smtClean="0">
                <a:sym typeface="Wingdings" pitchFamily="2" charset="2"/>
              </a:rPr>
              <a:t> these methods will be executed when the user performs post back operation.</a:t>
            </a:r>
            <a:endParaRPr lang="en-US" sz="2800" dirty="0" smtClean="0"/>
          </a:p>
          <a:p>
            <a:pPr>
              <a:buFont typeface="Wingdings" pitchFamily="2" charset="2"/>
              <a:buChar char="v"/>
            </a:pPr>
            <a:r>
              <a:rPr lang="en-US" sz="2800" dirty="0" smtClean="0">
                <a:solidFill>
                  <a:srgbClr val="FFFF00"/>
                </a:solidFill>
              </a:rPr>
              <a:t>page_prerende</a:t>
            </a:r>
            <a:r>
              <a:rPr lang="en-US" sz="2800" dirty="0" smtClean="0"/>
              <a:t>r :</a:t>
            </a:r>
            <a:r>
              <a:rPr lang="en-US" sz="2800" dirty="0" smtClean="0">
                <a:sym typeface="Wingdings" pitchFamily="2" charset="2"/>
              </a:rPr>
              <a:t> this method will be treated as last chance for modifying data present in httpresponse object.</a:t>
            </a:r>
            <a:endParaRPr lang="en-US" sz="2800" dirty="0" smtClean="0"/>
          </a:p>
          <a:p>
            <a:pPr>
              <a:buFont typeface="Wingdings" pitchFamily="2" charset="2"/>
              <a:buChar char="v"/>
            </a:pPr>
            <a:r>
              <a:rPr lang="en-US" sz="2800" dirty="0" smtClean="0">
                <a:solidFill>
                  <a:srgbClr val="FFFF00"/>
                </a:solidFill>
              </a:rPr>
              <a:t>saveviewstate</a:t>
            </a:r>
            <a:r>
              <a:rPr lang="en-US" sz="2800" dirty="0" smtClean="0"/>
              <a:t> :</a:t>
            </a:r>
            <a:r>
              <a:rPr lang="en-US" sz="2800" dirty="0" smtClean="0">
                <a:sym typeface="Wingdings" pitchFamily="2" charset="2"/>
              </a:rPr>
              <a:t> in this method data will be copied from view state to hidden field control.</a:t>
            </a:r>
            <a:endParaRPr lang="en-US" sz="2800" dirty="0" smtClean="0"/>
          </a:p>
          <a:p>
            <a:pPr>
              <a:buFont typeface="Wingdings" pitchFamily="2" charset="2"/>
              <a:buChar char="v"/>
            </a:pPr>
            <a:r>
              <a:rPr lang="en-US" sz="2800" dirty="0" smtClean="0">
                <a:solidFill>
                  <a:srgbClr val="FFFF00"/>
                </a:solidFill>
              </a:rPr>
              <a:t>render</a:t>
            </a:r>
            <a:r>
              <a:rPr lang="en-US" sz="2800" dirty="0" smtClean="0"/>
              <a:t> :</a:t>
            </a:r>
            <a:r>
              <a:rPr lang="en-US" sz="2800" dirty="0" smtClean="0">
                <a:sym typeface="Wingdings" pitchFamily="2" charset="2"/>
              </a:rPr>
              <a:t> render method converts all control objects into html and the same will be added to httpresponse object. Render method also returns httpresponse object to browser.</a:t>
            </a:r>
            <a:endParaRPr lang="en-US" sz="2800" dirty="0" smtClean="0"/>
          </a:p>
          <a:p>
            <a:pPr>
              <a:buFont typeface="Wingdings" pitchFamily="2" charset="2"/>
              <a:buChar char="v"/>
            </a:pPr>
            <a:r>
              <a:rPr lang="en-US" sz="2800" dirty="0" smtClean="0">
                <a:solidFill>
                  <a:srgbClr val="FFFF00"/>
                </a:solidFill>
              </a:rPr>
              <a:t>unload</a:t>
            </a:r>
            <a:r>
              <a:rPr lang="en-US" sz="2800" dirty="0" smtClean="0"/>
              <a:t> :</a:t>
            </a:r>
            <a:r>
              <a:rPr lang="en-US" sz="2800" dirty="0" smtClean="0">
                <a:sym typeface="Wingdings" pitchFamily="2" charset="2"/>
              </a:rPr>
              <a:t> unload deletes all objects from the server.</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rgbClr val="FFFF00"/>
                </a:solidFill>
              </a:rPr>
              <a:t>what are the differences between http get and http post methods?</a:t>
            </a:r>
          </a:p>
          <a:p>
            <a:r>
              <a:rPr lang="en-US" dirty="0" smtClean="0"/>
              <a:t>httpget method is usually used for sending first request and httppost method will be usually used for sending post back request.</a:t>
            </a:r>
          </a:p>
          <a:p>
            <a:r>
              <a:rPr lang="en-US" dirty="0" smtClean="0"/>
              <a:t>httpget can carry less data and post can carry more data.</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096" y="276496"/>
            <a:ext cx="8915400" cy="6477000"/>
          </a:xfrm>
        </p:spPr>
        <p:txBody>
          <a:bodyPr>
            <a:normAutofit fontScale="92500" lnSpcReduction="20000"/>
          </a:bodyPr>
          <a:lstStyle/>
          <a:p>
            <a:pPr marL="514350" indent="-514350">
              <a:buFont typeface="+mj-lt"/>
              <a:buAutoNum type="arabicPeriod" startAt="5"/>
            </a:pPr>
            <a:r>
              <a:rPr lang="en-US" dirty="0" smtClean="0">
                <a:solidFill>
                  <a:srgbClr val="FFFF00"/>
                </a:solidFill>
              </a:rPr>
              <a:t>what are the different ways used to redirect users from one page to other?</a:t>
            </a:r>
          </a:p>
          <a:p>
            <a:pPr marL="514350" indent="-514350">
              <a:buNone/>
            </a:pPr>
            <a:r>
              <a:rPr lang="en-US" dirty="0" smtClean="0"/>
              <a:t>      hyper link ( action link )</a:t>
            </a:r>
          </a:p>
          <a:p>
            <a:pPr marL="514350" indent="-514350">
              <a:buNone/>
            </a:pPr>
            <a:r>
              <a:rPr lang="en-US" dirty="0" smtClean="0"/>
              <a:t>      response.redirect</a:t>
            </a:r>
          </a:p>
          <a:p>
            <a:pPr marL="514350" indent="-514350">
              <a:buNone/>
            </a:pPr>
            <a:r>
              <a:rPr lang="en-US" dirty="0" smtClean="0"/>
              <a:t>      server.transfer</a:t>
            </a:r>
          </a:p>
          <a:p>
            <a:pPr marL="514350" indent="-514350">
              <a:buNone/>
            </a:pPr>
            <a:r>
              <a:rPr lang="en-US" dirty="0" smtClean="0"/>
              <a:t>      server.execute</a:t>
            </a:r>
          </a:p>
          <a:p>
            <a:pPr marL="514350" indent="-514350">
              <a:buNone/>
            </a:pPr>
            <a:r>
              <a:rPr lang="en-US" dirty="0" smtClean="0">
                <a:solidFill>
                  <a:srgbClr val="FFC000"/>
                </a:solidFill>
              </a:rPr>
              <a:t>6. what is the diff between response.redirect(string url) and response.redirect(string url,bool endresponse)?</a:t>
            </a:r>
          </a:p>
          <a:p>
            <a:pPr marL="514350" indent="-514350">
              <a:buNone/>
            </a:pPr>
            <a:r>
              <a:rPr lang="en-US" dirty="0" smtClean="0"/>
              <a:t>     r.r(url) will immediately terminate the  current page execution and new url will be returned back to browser.</a:t>
            </a:r>
          </a:p>
          <a:p>
            <a:pPr marL="514350" indent="-514350">
              <a:buNone/>
            </a:pPr>
            <a:r>
              <a:rPr lang="en-US" dirty="0" smtClean="0"/>
              <a:t>      r.r(url,false) will not immediately terminate the execution of the current page.  after execution of current page completely new url will be sent back to browser.</a:t>
            </a:r>
          </a:p>
          <a:p>
            <a:pPr marL="514350" indent="-514350">
              <a:buFont typeface="+mj-lt"/>
              <a:buAutoNum type="arabicPeriod" startAt="5"/>
            </a:pPr>
            <a:endParaRPr lang="en-US" dirty="0" smtClean="0"/>
          </a:p>
          <a:p>
            <a:pPr marL="514350" indent="-514350">
              <a:buNone/>
            </a:pPr>
            <a:endParaRPr lang="en-US" dirty="0" smtClean="0"/>
          </a:p>
          <a:p>
            <a:pPr marL="514350" indent="-514350">
              <a:buFont typeface="+mj-lt"/>
              <a:buAutoNum type="arabicPeriod" startAt="5"/>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686800" cy="6248400"/>
          </a:xfrm>
        </p:spPr>
        <p:txBody>
          <a:bodyPr>
            <a:normAutofit fontScale="85000" lnSpcReduction="10000"/>
          </a:bodyPr>
          <a:lstStyle/>
          <a:p>
            <a:pPr marL="514350" indent="-514350">
              <a:buFont typeface="+mj-lt"/>
              <a:buAutoNum type="arabicPeriod" startAt="5"/>
            </a:pPr>
            <a:r>
              <a:rPr lang="en-US" dirty="0" smtClean="0">
                <a:solidFill>
                  <a:srgbClr val="FFFF00"/>
                </a:solidFill>
              </a:rPr>
              <a:t>What are the diff between response.redirect and server.transfer?</a:t>
            </a:r>
          </a:p>
          <a:p>
            <a:pPr marL="514350" indent="-514350">
              <a:buNone/>
            </a:pPr>
            <a:r>
              <a:rPr lang="en-US" dirty="0" smtClean="0"/>
              <a:t>     </a:t>
            </a:r>
          </a:p>
          <a:p>
            <a:pPr marL="514350" indent="-514350">
              <a:buFont typeface="+mj-lt"/>
              <a:buAutoNum type="arabicPeriod" startAt="5"/>
            </a:pPr>
            <a:endParaRPr lang="en-US" dirty="0" smtClean="0"/>
          </a:p>
          <a:p>
            <a:pPr marL="514350" indent="-514350">
              <a:buFont typeface="+mj-lt"/>
              <a:buAutoNum type="arabicPeriod" startAt="5"/>
            </a:pPr>
            <a:endParaRPr lang="en-US" dirty="0" smtClean="0"/>
          </a:p>
          <a:p>
            <a:pPr marL="514350" indent="-514350">
              <a:buFont typeface="+mj-lt"/>
              <a:buAutoNum type="arabicPeriod" startAt="5"/>
            </a:pPr>
            <a:endParaRPr lang="en-US" dirty="0" smtClean="0"/>
          </a:p>
          <a:p>
            <a:pPr marL="514350" indent="-514350">
              <a:buFont typeface="+mj-lt"/>
              <a:buAutoNum type="arabicPeriod" startAt="5"/>
            </a:pPr>
            <a:r>
              <a:rPr lang="en-US" dirty="0" smtClean="0">
                <a:solidFill>
                  <a:srgbClr val="FFFF00"/>
                </a:solidFill>
              </a:rPr>
              <a:t>what are the diff between server.transfer and server.execute?</a:t>
            </a:r>
          </a:p>
          <a:p>
            <a:pPr marL="514350" indent="-514350">
              <a:buNone/>
            </a:pPr>
            <a:r>
              <a:rPr lang="en-US" dirty="0" smtClean="0"/>
              <a:t>      after executing </a:t>
            </a:r>
            <a:r>
              <a:rPr lang="en-US" noProof="1" smtClean="0"/>
              <a:t>server.transfer</a:t>
            </a:r>
            <a:r>
              <a:rPr lang="en-US" dirty="0" smtClean="0"/>
              <a:t> </a:t>
            </a:r>
            <a:r>
              <a:rPr lang="en-US" dirty="0" smtClean="0"/>
              <a:t>the current page execution will be </a:t>
            </a:r>
            <a:r>
              <a:rPr lang="en-US" b="1" dirty="0" smtClean="0">
                <a:solidFill>
                  <a:srgbClr val="FFFF00"/>
                </a:solidFill>
              </a:rPr>
              <a:t>stopped</a:t>
            </a:r>
            <a:r>
              <a:rPr lang="en-US" dirty="0" smtClean="0"/>
              <a:t> and the execution will go to the destination page.</a:t>
            </a:r>
          </a:p>
          <a:p>
            <a:pPr marL="514350" indent="-514350">
              <a:buNone/>
            </a:pPr>
            <a:r>
              <a:rPr lang="en-US" dirty="0" smtClean="0"/>
              <a:t>      after executing the server.execute the current page execution will be </a:t>
            </a:r>
            <a:r>
              <a:rPr lang="en-US" b="1" dirty="0" smtClean="0">
                <a:solidFill>
                  <a:srgbClr val="FFFF00"/>
                </a:solidFill>
              </a:rPr>
              <a:t>paused </a:t>
            </a:r>
            <a:r>
              <a:rPr lang="en-US" b="1" dirty="0" smtClean="0"/>
              <a:t>, the execution will go to destionation page. after execution of the destination page execution will come back to the current page.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dirty="0"/>
          </a:p>
        </p:txBody>
      </p:sp>
      <p:graphicFrame>
        <p:nvGraphicFramePr>
          <p:cNvPr id="5" name="Table 4"/>
          <p:cNvGraphicFramePr>
            <a:graphicFrameLocks noGrp="1"/>
          </p:cNvGraphicFramePr>
          <p:nvPr/>
        </p:nvGraphicFramePr>
        <p:xfrm>
          <a:off x="1066800" y="990600"/>
          <a:ext cx="6096000" cy="175260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Response.redirect</a:t>
                      </a:r>
                      <a:endParaRPr lang="en-US" dirty="0"/>
                    </a:p>
                  </a:txBody>
                  <a:tcPr/>
                </a:tc>
                <a:tc>
                  <a:txBody>
                    <a:bodyPr/>
                    <a:lstStyle/>
                    <a:p>
                      <a:r>
                        <a:rPr lang="en-US" dirty="0" smtClean="0"/>
                        <a:t>Server.Transfer</a:t>
                      </a:r>
                      <a:endParaRPr lang="en-US" dirty="0"/>
                    </a:p>
                  </a:txBody>
                  <a:tcPr/>
                </a:tc>
              </a:tr>
              <a:tr h="370840">
                <a:tc>
                  <a:txBody>
                    <a:bodyPr/>
                    <a:lstStyle/>
                    <a:p>
                      <a:r>
                        <a:rPr lang="en-US" dirty="0" smtClean="0"/>
                        <a:t>The</a:t>
                      </a:r>
                      <a:r>
                        <a:rPr lang="en-US" baseline="0" dirty="0" smtClean="0"/>
                        <a:t> destination page will be called by the browser.</a:t>
                      </a:r>
                      <a:endParaRPr lang="en-US" dirty="0"/>
                    </a:p>
                  </a:txBody>
                  <a:tcPr/>
                </a:tc>
                <a:tc>
                  <a:txBody>
                    <a:bodyPr/>
                    <a:lstStyle/>
                    <a:p>
                      <a:r>
                        <a:rPr lang="en-US" dirty="0" smtClean="0"/>
                        <a:t>The destination page will be called by Server</a:t>
                      </a:r>
                      <a:endParaRPr lang="en-US" dirty="0"/>
                    </a:p>
                  </a:txBody>
                  <a:tcPr/>
                </a:tc>
              </a:tr>
              <a:tr h="370840">
                <a:tc>
                  <a:txBody>
                    <a:bodyPr/>
                    <a:lstStyle/>
                    <a:p>
                      <a:r>
                        <a:rPr lang="en-US" dirty="0" smtClean="0"/>
                        <a:t>Extra round trip</a:t>
                      </a:r>
                      <a:r>
                        <a:rPr lang="en-US" baseline="0" dirty="0" smtClean="0"/>
                        <a:t> is required</a:t>
                      </a:r>
                      <a:endParaRPr lang="en-US" dirty="0"/>
                    </a:p>
                  </a:txBody>
                  <a:tcPr/>
                </a:tc>
                <a:tc>
                  <a:txBody>
                    <a:bodyPr/>
                    <a:lstStyle/>
                    <a:p>
                      <a:r>
                        <a:rPr lang="en-US" dirty="0" smtClean="0"/>
                        <a:t>No extra round trip is required</a:t>
                      </a:r>
                      <a:endParaRPr lang="en-US" dirty="0"/>
                    </a:p>
                  </a:txBody>
                  <a:tcPr/>
                </a:tc>
              </a:tr>
              <a:tr h="370840">
                <a:tc>
                  <a:txBody>
                    <a:bodyPr/>
                    <a:lstStyle/>
                    <a:p>
                      <a:r>
                        <a:rPr lang="en-US" dirty="0" smtClean="0"/>
                        <a:t>Little</a:t>
                      </a:r>
                      <a:r>
                        <a:rPr lang="en-US" baseline="0" dirty="0" smtClean="0"/>
                        <a:t> slow</a:t>
                      </a:r>
                      <a:endParaRPr lang="en-US" dirty="0"/>
                    </a:p>
                  </a:txBody>
                  <a:tcPr/>
                </a:tc>
                <a:tc>
                  <a:txBody>
                    <a:bodyPr/>
                    <a:lstStyle/>
                    <a:p>
                      <a:r>
                        <a:rPr lang="en-US" dirty="0" smtClean="0"/>
                        <a:t>Little</a:t>
                      </a:r>
                      <a:r>
                        <a:rPr lang="en-US" baseline="0" dirty="0" smtClean="0"/>
                        <a:t> faster</a:t>
                      </a:r>
                      <a:endParaRPr lang="en-US"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10000"/>
          </a:bodyPr>
          <a:lstStyle/>
          <a:p>
            <a:r>
              <a:rPr lang="en-US" dirty="0" smtClean="0">
                <a:solidFill>
                  <a:srgbClr val="FFFF00"/>
                </a:solidFill>
              </a:rPr>
              <a:t>what are the diff between response.write and response.output.write?</a:t>
            </a:r>
          </a:p>
          <a:p>
            <a:pPr>
              <a:buNone/>
            </a:pPr>
            <a:r>
              <a:rPr lang="en-US" dirty="0" smtClean="0"/>
              <a:t>    r.w will not support data formatting and the r.o.w will support data formatting.</a:t>
            </a:r>
          </a:p>
          <a:p>
            <a:r>
              <a:rPr lang="en-US" dirty="0" smtClean="0">
                <a:solidFill>
                  <a:srgbClr val="FFFF00"/>
                </a:solidFill>
              </a:rPr>
              <a:t>what are the different types of validation controls available in asp.net?</a:t>
            </a:r>
          </a:p>
          <a:p>
            <a:r>
              <a:rPr lang="en-US" dirty="0" smtClean="0"/>
              <a:t>required field validator</a:t>
            </a:r>
          </a:p>
          <a:p>
            <a:r>
              <a:rPr lang="en-US" dirty="0" smtClean="0"/>
              <a:t>range validator</a:t>
            </a:r>
          </a:p>
          <a:p>
            <a:r>
              <a:rPr lang="en-US" dirty="0" smtClean="0"/>
              <a:t>compare validator</a:t>
            </a:r>
          </a:p>
          <a:p>
            <a:r>
              <a:rPr lang="en-US" dirty="0" smtClean="0"/>
              <a:t>regular expresssion validator</a:t>
            </a:r>
          </a:p>
          <a:p>
            <a:r>
              <a:rPr lang="en-US" dirty="0" smtClean="0"/>
              <a:t>custom validator</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5178</TotalTime>
  <Words>1986</Words>
  <Application>Microsoft Office PowerPoint</Application>
  <PresentationFormat>On-screen Show (4:3)</PresentationFormat>
  <Paragraphs>278</Paragraphs>
  <Slides>33</Slides>
  <Notes>12</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asp.net interview questions &amp; answers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Admin</cp:lastModifiedBy>
  <cp:revision>136</cp:revision>
  <dcterms:created xsi:type="dcterms:W3CDTF">2006-08-16T00:00:00Z</dcterms:created>
  <dcterms:modified xsi:type="dcterms:W3CDTF">2021-01-19T06:18:18Z</dcterms:modified>
</cp:coreProperties>
</file>