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43"/>
  </p:notesMasterIdLst>
  <p:sldIdLst>
    <p:sldId id="256" r:id="rId2"/>
    <p:sldId id="257" r:id="rId3"/>
    <p:sldId id="280" r:id="rId4"/>
    <p:sldId id="258" r:id="rId5"/>
    <p:sldId id="259" r:id="rId6"/>
    <p:sldId id="287" r:id="rId7"/>
    <p:sldId id="260" r:id="rId8"/>
    <p:sldId id="288" r:id="rId9"/>
    <p:sldId id="262" r:id="rId10"/>
    <p:sldId id="281" r:id="rId11"/>
    <p:sldId id="263" r:id="rId12"/>
    <p:sldId id="264" r:id="rId13"/>
    <p:sldId id="282" r:id="rId14"/>
    <p:sldId id="265" r:id="rId15"/>
    <p:sldId id="289" r:id="rId16"/>
    <p:sldId id="283" r:id="rId17"/>
    <p:sldId id="284" r:id="rId18"/>
    <p:sldId id="267" r:id="rId19"/>
    <p:sldId id="285" r:id="rId20"/>
    <p:sldId id="268" r:id="rId21"/>
    <p:sldId id="269" r:id="rId22"/>
    <p:sldId id="270" r:id="rId23"/>
    <p:sldId id="271" r:id="rId24"/>
    <p:sldId id="286" r:id="rId25"/>
    <p:sldId id="272" r:id="rId26"/>
    <p:sldId id="273" r:id="rId27"/>
    <p:sldId id="274" r:id="rId28"/>
    <p:sldId id="290" r:id="rId29"/>
    <p:sldId id="275" r:id="rId30"/>
    <p:sldId id="276" r:id="rId31"/>
    <p:sldId id="277" r:id="rId32"/>
    <p:sldId id="278" r:id="rId33"/>
    <p:sldId id="279" r:id="rId34"/>
    <p:sldId id="291" r:id="rId35"/>
    <p:sldId id="292" r:id="rId36"/>
    <p:sldId id="293" r:id="rId37"/>
    <p:sldId id="294" r:id="rId38"/>
    <p:sldId id="295" r:id="rId39"/>
    <p:sldId id="296" r:id="rId40"/>
    <p:sldId id="297"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BD285-4063-4662-9920-58E38AA74098}" type="datetimeFigureOut">
              <a:rPr lang="en-US" smtClean="0"/>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4C668-CA0A-4D7C-997B-BE5E99B5AB2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25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 and out</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26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28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a:t>
            </a:r>
            <a:r>
              <a:rPr lang="en-US" baseline="0" dirty="0" smtClean="0"/>
              <a:t> or inner exception</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delegate</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34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Existing</a:t>
            </a:r>
            <a:r>
              <a:rPr lang="en-US" baseline="0" dirty="0" smtClean="0"/>
              <a:t> Type</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35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40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Inheritance</a:t>
            </a:r>
            <a:r>
              <a:rPr lang="en-US" baseline="0" dirty="0" smtClean="0"/>
              <a:t> que required more ans</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Name space aliasing,AM</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82929E-BE4B-4DE1-B06A-6C42210BDA43}" type="datetime1">
              <a:rPr lang="en-US" smtClean="0"/>
              <a:pPr/>
              <a:t>1/20/2021</a:t>
            </a:fld>
            <a:endParaRPr lang="en-US" dirty="0"/>
          </a:p>
        </p:txBody>
      </p:sp>
      <p:sp>
        <p:nvSpPr>
          <p:cNvPr id="19" name="Footer Placeholder 18"/>
          <p:cNvSpPr>
            <a:spLocks noGrp="1"/>
          </p:cNvSpPr>
          <p:nvPr>
            <p:ph type="ftr" sz="quarter" idx="11"/>
          </p:nvPr>
        </p:nvSpPr>
        <p:spPr/>
        <p:txBody>
          <a:bodyPr/>
          <a:lstStyle/>
          <a:p>
            <a:r>
              <a:rPr lang="en-US" dirty="0" smtClean="0"/>
              <a:t>(C) Palle Technologies</a:t>
            </a:r>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621F2B-47E6-4D2C-8A5C-00B4E3E14B3A}" type="datetime1">
              <a:rPr lang="en-US" smtClean="0"/>
              <a:pPr/>
              <a:t>1/20/2021</a:t>
            </a:fld>
            <a:endParaRPr lang="en-US" dirty="0"/>
          </a:p>
        </p:txBody>
      </p:sp>
      <p:sp>
        <p:nvSpPr>
          <p:cNvPr id="5" name="Footer Placeholder 4"/>
          <p:cNvSpPr>
            <a:spLocks noGrp="1"/>
          </p:cNvSpPr>
          <p:nvPr>
            <p:ph type="ftr" sz="quarter" idx="11"/>
          </p:nvPr>
        </p:nvSpPr>
        <p:spPr/>
        <p:txBody>
          <a:bodyPr/>
          <a:lstStyle/>
          <a:p>
            <a:r>
              <a:rPr lang="en-US" dirty="0" smtClean="0"/>
              <a:t>(C) Palle Technologies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descr="Palle_Logo_With_R.jpg"/>
          <p:cNvPicPr>
            <a:picLocks noChangeAspect="1"/>
          </p:cNvPicPr>
          <p:nvPr userDrawn="1"/>
        </p:nvPicPr>
        <p:blipFill>
          <a:blip r:embed="rId2" cstate="print"/>
          <a:stretch>
            <a:fillRect/>
          </a:stretch>
        </p:blipFill>
        <p:spPr>
          <a:xfrm>
            <a:off x="5943600" y="304800"/>
            <a:ext cx="3048000" cy="46088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8C0FEB-555B-47AC-9E3D-732A7444FA8C}" type="datetime1">
              <a:rPr lang="en-US" smtClean="0"/>
              <a:pPr/>
              <a:t>1/20/2021</a:t>
            </a:fld>
            <a:endParaRPr lang="en-US" dirty="0"/>
          </a:p>
        </p:txBody>
      </p:sp>
      <p:sp>
        <p:nvSpPr>
          <p:cNvPr id="5" name="Footer Placeholder 4"/>
          <p:cNvSpPr>
            <a:spLocks noGrp="1"/>
          </p:cNvSpPr>
          <p:nvPr>
            <p:ph type="ftr" sz="quarter" idx="11"/>
          </p:nvPr>
        </p:nvSpPr>
        <p:spPr/>
        <p:txBody>
          <a:bodyPr/>
          <a:lstStyle/>
          <a:p>
            <a:r>
              <a:rPr lang="en-US" dirty="0" smtClean="0"/>
              <a:t>(C) Palle Technologies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F98BF0-4CDE-4C24-B6F8-6E5D54BA1BC5}" type="datetime1">
              <a:rPr lang="en-US" smtClean="0"/>
              <a:pPr/>
              <a:t>1/20/2021</a:t>
            </a:fld>
            <a:endParaRPr lang="en-US" dirty="0"/>
          </a:p>
        </p:txBody>
      </p:sp>
      <p:sp>
        <p:nvSpPr>
          <p:cNvPr id="5" name="Footer Placeholder 4"/>
          <p:cNvSpPr>
            <a:spLocks noGrp="1"/>
          </p:cNvSpPr>
          <p:nvPr>
            <p:ph type="ftr" sz="quarter" idx="11"/>
          </p:nvPr>
        </p:nvSpPr>
        <p:spPr/>
        <p:txBody>
          <a:bodyPr/>
          <a:lstStyle/>
          <a:p>
            <a:r>
              <a:rPr lang="en-US" dirty="0" smtClean="0"/>
              <a:t>(C) Palle Technologies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E050D0-CD9F-4EFD-8103-9EA1C3594171}" type="datetime1">
              <a:rPr lang="en-US" smtClean="0"/>
              <a:pPr/>
              <a:t>1/20/2021</a:t>
            </a:fld>
            <a:endParaRPr lang="en-US" dirty="0"/>
          </a:p>
        </p:txBody>
      </p:sp>
      <p:sp>
        <p:nvSpPr>
          <p:cNvPr id="5" name="Footer Placeholder 4"/>
          <p:cNvSpPr>
            <a:spLocks noGrp="1"/>
          </p:cNvSpPr>
          <p:nvPr>
            <p:ph type="ftr" sz="quarter" idx="11"/>
          </p:nvPr>
        </p:nvSpPr>
        <p:spPr/>
        <p:txBody>
          <a:bodyPr/>
          <a:lstStyle/>
          <a:p>
            <a:r>
              <a:rPr lang="en-US" dirty="0" smtClean="0"/>
              <a:t>(C) Palle Technologies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CA57C7-3807-42C5-AC85-B6A0A53B2E07}" type="datetime1">
              <a:rPr lang="en-US" smtClean="0"/>
              <a:pPr/>
              <a:t>1/20/2021</a:t>
            </a:fld>
            <a:endParaRPr lang="en-US" dirty="0"/>
          </a:p>
        </p:txBody>
      </p:sp>
      <p:sp>
        <p:nvSpPr>
          <p:cNvPr id="6" name="Footer Placeholder 5"/>
          <p:cNvSpPr>
            <a:spLocks noGrp="1"/>
          </p:cNvSpPr>
          <p:nvPr>
            <p:ph type="ftr" sz="quarter" idx="11"/>
          </p:nvPr>
        </p:nvSpPr>
        <p:spPr/>
        <p:txBody>
          <a:bodyPr/>
          <a:lstStyle/>
          <a:p>
            <a:r>
              <a:rPr lang="en-US" dirty="0" smtClean="0"/>
              <a:t>(C) Palle Technologies</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3C0AA3A-2E13-4C25-AA00-B3A17D9F0B30}" type="datetime1">
              <a:rPr lang="en-US" smtClean="0"/>
              <a:pPr/>
              <a:t>1/20/2021</a:t>
            </a:fld>
            <a:endParaRPr lang="en-US" dirty="0"/>
          </a:p>
        </p:txBody>
      </p:sp>
      <p:sp>
        <p:nvSpPr>
          <p:cNvPr id="8" name="Footer Placeholder 7"/>
          <p:cNvSpPr>
            <a:spLocks noGrp="1"/>
          </p:cNvSpPr>
          <p:nvPr>
            <p:ph type="ftr" sz="quarter" idx="11"/>
          </p:nvPr>
        </p:nvSpPr>
        <p:spPr/>
        <p:txBody>
          <a:bodyPr/>
          <a:lstStyle/>
          <a:p>
            <a:r>
              <a:rPr lang="en-US" dirty="0" smtClean="0"/>
              <a:t>(C) Palle Technologies</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F3FE495-C02E-4DA2-ACE3-3AD46B27E20C}" type="datetime1">
              <a:rPr lang="en-US" smtClean="0"/>
              <a:pPr/>
              <a:t>1/20/2021</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smtClean="0"/>
              <a:t>(C) Palle Technologies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D3A1F-BC23-455F-B419-27A3A68FFA5E}" type="datetime1">
              <a:rPr lang="en-US" smtClean="0"/>
              <a:pPr/>
              <a:t>1/20/2021</a:t>
            </a:fld>
            <a:endParaRPr lang="en-US" dirty="0"/>
          </a:p>
        </p:txBody>
      </p:sp>
      <p:sp>
        <p:nvSpPr>
          <p:cNvPr id="3" name="Footer Placeholder 2"/>
          <p:cNvSpPr>
            <a:spLocks noGrp="1"/>
          </p:cNvSpPr>
          <p:nvPr>
            <p:ph type="ftr" sz="quarter" idx="11"/>
          </p:nvPr>
        </p:nvSpPr>
        <p:spPr/>
        <p:txBody>
          <a:bodyPr/>
          <a:lstStyle/>
          <a:p>
            <a:r>
              <a:rPr lang="en-US" dirty="0" smtClean="0"/>
              <a:t>(C) Palle Technologies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pic>
        <p:nvPicPr>
          <p:cNvPr id="5" name="Picture 4" descr="Palle_Logo_With_R.jpg"/>
          <p:cNvPicPr>
            <a:picLocks noChangeAspect="1"/>
          </p:cNvPicPr>
          <p:nvPr userDrawn="1"/>
        </p:nvPicPr>
        <p:blipFill>
          <a:blip r:embed="rId2" cstate="print"/>
          <a:stretch>
            <a:fillRect/>
          </a:stretch>
        </p:blipFill>
        <p:spPr>
          <a:xfrm>
            <a:off x="0" y="2739512"/>
            <a:ext cx="9144000" cy="137897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8E84FF-5EE3-47B0-B2EB-4C3AACB441D5}" type="datetime1">
              <a:rPr lang="en-US" smtClean="0"/>
              <a:pPr/>
              <a:t>1/20/2021</a:t>
            </a:fld>
            <a:endParaRPr lang="en-US" dirty="0"/>
          </a:p>
        </p:txBody>
      </p:sp>
      <p:sp>
        <p:nvSpPr>
          <p:cNvPr id="6" name="Footer Placeholder 5"/>
          <p:cNvSpPr>
            <a:spLocks noGrp="1"/>
          </p:cNvSpPr>
          <p:nvPr>
            <p:ph type="ftr" sz="quarter" idx="11"/>
          </p:nvPr>
        </p:nvSpPr>
        <p:spPr/>
        <p:txBody>
          <a:bodyPr/>
          <a:lstStyle/>
          <a:p>
            <a:r>
              <a:rPr lang="en-US" dirty="0" smtClean="0"/>
              <a:t>(C) Palle Technologies</a:t>
            </a:r>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8F9ADED-D427-4BFF-BD35-1D8260539A19}" type="datetime1">
              <a:rPr lang="en-US" smtClean="0"/>
              <a:pPr/>
              <a:t>1/20/2021</a:t>
            </a:fld>
            <a:endParaRPr lang="en-US" dirty="0"/>
          </a:p>
        </p:txBody>
      </p:sp>
      <p:sp>
        <p:nvSpPr>
          <p:cNvPr id="6" name="Footer Placeholder 5"/>
          <p:cNvSpPr>
            <a:spLocks noGrp="1"/>
          </p:cNvSpPr>
          <p:nvPr>
            <p:ph type="ftr" sz="quarter" idx="11"/>
          </p:nvPr>
        </p:nvSpPr>
        <p:spPr/>
        <p:txBody>
          <a:bodyPr/>
          <a:lstStyle/>
          <a:p>
            <a:r>
              <a:rPr lang="en-US" dirty="0" smtClean="0"/>
              <a:t>(C) Palle Technologies</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61DD318-550D-4235-86F6-CB3DDB6D5906}" type="datetime1">
              <a:rPr lang="en-US" smtClean="0"/>
              <a:pPr/>
              <a:t>1/20/2021</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dirty="0" smtClean="0"/>
              <a:t>(C) Palle Technologies</a:t>
            </a:r>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dirty="0"/>
          </a:p>
        </p:txBody>
      </p:sp>
      <p:pic>
        <p:nvPicPr>
          <p:cNvPr id="11" name="Picture 10" descr="Palle_Logo_With_R.jpg"/>
          <p:cNvPicPr>
            <a:picLocks noChangeAspect="1"/>
          </p:cNvPicPr>
          <p:nvPr userDrawn="1"/>
        </p:nvPicPr>
        <p:blipFill>
          <a:blip r:embed="rId13" cstate="print"/>
          <a:stretch>
            <a:fillRect/>
          </a:stretch>
        </p:blipFill>
        <p:spPr>
          <a:xfrm>
            <a:off x="5715000" y="6172201"/>
            <a:ext cx="3429000" cy="537089"/>
          </a:xfrm>
          <a:prstGeom prst="rect">
            <a:avLst/>
          </a:prstGeom>
        </p:spPr>
      </p:pic>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Interview Q &amp; A</a:t>
            </a:r>
            <a:endParaRPr lang="en-US" dirty="0"/>
          </a:p>
        </p:txBody>
      </p:sp>
      <p:sp>
        <p:nvSpPr>
          <p:cNvPr id="3" name="Subtitle 2"/>
          <p:cNvSpPr>
            <a:spLocks noGrp="1"/>
          </p:cNvSpPr>
          <p:nvPr>
            <p:ph type="subTitle" idx="1"/>
          </p:nvPr>
        </p:nvSpPr>
        <p:spPr/>
        <p:txBody>
          <a:bodyPr/>
          <a:lstStyle/>
          <a:p>
            <a:r>
              <a:rPr lang="en-US" dirty="0" smtClean="0"/>
              <a:t>Palle Technologies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16" name="TextBox 15"/>
          <p:cNvSpPr txBox="1"/>
          <p:nvPr/>
        </p:nvSpPr>
        <p:spPr>
          <a:xfrm>
            <a:off x="307754" y="1143000"/>
            <a:ext cx="1106393" cy="461665"/>
          </a:xfrm>
          <a:prstGeom prst="rect">
            <a:avLst/>
          </a:prstGeom>
          <a:noFill/>
        </p:spPr>
        <p:txBody>
          <a:bodyPr wrap="none" rtlCol="0">
            <a:spAutoFit/>
          </a:bodyPr>
          <a:lstStyle/>
          <a:p>
            <a:r>
              <a:rPr lang="en-US" sz="2400" b="1" dirty="0" smtClean="0">
                <a:solidFill>
                  <a:srgbClr val="FFFF00"/>
                </a:solidFill>
              </a:rPr>
              <a:t>Public</a:t>
            </a:r>
            <a:endParaRPr lang="en-US" sz="2400" b="1" dirty="0">
              <a:solidFill>
                <a:srgbClr val="FFFF00"/>
              </a:solidFill>
            </a:endParaRPr>
          </a:p>
        </p:txBody>
      </p:sp>
      <p:sp>
        <p:nvSpPr>
          <p:cNvPr id="17" name="TextBox 16"/>
          <p:cNvSpPr txBox="1"/>
          <p:nvPr/>
        </p:nvSpPr>
        <p:spPr>
          <a:xfrm>
            <a:off x="296280" y="1828800"/>
            <a:ext cx="1212191" cy="461665"/>
          </a:xfrm>
          <a:prstGeom prst="rect">
            <a:avLst/>
          </a:prstGeom>
          <a:noFill/>
        </p:spPr>
        <p:txBody>
          <a:bodyPr wrap="none" rtlCol="0">
            <a:spAutoFit/>
          </a:bodyPr>
          <a:lstStyle/>
          <a:p>
            <a:r>
              <a:rPr lang="en-US" sz="2400" b="1" dirty="0" smtClean="0">
                <a:solidFill>
                  <a:srgbClr val="FFFF00"/>
                </a:solidFill>
              </a:rPr>
              <a:t>Private</a:t>
            </a:r>
            <a:endParaRPr lang="en-US" sz="2400" b="1" dirty="0">
              <a:solidFill>
                <a:srgbClr val="FFFF00"/>
              </a:solidFill>
            </a:endParaRPr>
          </a:p>
        </p:txBody>
      </p:sp>
      <p:sp>
        <p:nvSpPr>
          <p:cNvPr id="18" name="TextBox 17"/>
          <p:cNvSpPr txBox="1"/>
          <p:nvPr/>
        </p:nvSpPr>
        <p:spPr>
          <a:xfrm>
            <a:off x="269386" y="2487706"/>
            <a:ext cx="1604927" cy="461665"/>
          </a:xfrm>
          <a:prstGeom prst="rect">
            <a:avLst/>
          </a:prstGeom>
          <a:noFill/>
        </p:spPr>
        <p:txBody>
          <a:bodyPr wrap="none" rtlCol="0">
            <a:spAutoFit/>
          </a:bodyPr>
          <a:lstStyle/>
          <a:p>
            <a:r>
              <a:rPr lang="en-US" sz="2400" b="1" dirty="0" smtClean="0">
                <a:solidFill>
                  <a:srgbClr val="FFFF00"/>
                </a:solidFill>
              </a:rPr>
              <a:t>Protected</a:t>
            </a:r>
            <a:endParaRPr lang="en-US" sz="2400" b="1" dirty="0">
              <a:solidFill>
                <a:srgbClr val="FFFF00"/>
              </a:solidFill>
            </a:endParaRPr>
          </a:p>
        </p:txBody>
      </p:sp>
      <p:sp>
        <p:nvSpPr>
          <p:cNvPr id="19" name="TextBox 18"/>
          <p:cNvSpPr txBox="1"/>
          <p:nvPr/>
        </p:nvSpPr>
        <p:spPr>
          <a:xfrm>
            <a:off x="296280" y="3424535"/>
            <a:ext cx="1295547" cy="461665"/>
          </a:xfrm>
          <a:prstGeom prst="rect">
            <a:avLst/>
          </a:prstGeom>
          <a:noFill/>
        </p:spPr>
        <p:txBody>
          <a:bodyPr wrap="none" rtlCol="0">
            <a:spAutoFit/>
          </a:bodyPr>
          <a:lstStyle/>
          <a:p>
            <a:r>
              <a:rPr lang="en-US" sz="2400" b="1" dirty="0" smtClean="0">
                <a:solidFill>
                  <a:srgbClr val="FFFF00"/>
                </a:solidFill>
              </a:rPr>
              <a:t>internal</a:t>
            </a:r>
            <a:endParaRPr lang="en-US" sz="2400" b="1" dirty="0">
              <a:solidFill>
                <a:srgbClr val="FFFF00"/>
              </a:solidFill>
            </a:endParaRPr>
          </a:p>
        </p:txBody>
      </p:sp>
      <p:sp>
        <p:nvSpPr>
          <p:cNvPr id="20" name="TextBox 19"/>
          <p:cNvSpPr txBox="1"/>
          <p:nvPr/>
        </p:nvSpPr>
        <p:spPr>
          <a:xfrm>
            <a:off x="323433" y="4079557"/>
            <a:ext cx="2800767" cy="461665"/>
          </a:xfrm>
          <a:prstGeom prst="rect">
            <a:avLst/>
          </a:prstGeom>
          <a:noFill/>
        </p:spPr>
        <p:txBody>
          <a:bodyPr wrap="none" rtlCol="0">
            <a:spAutoFit/>
          </a:bodyPr>
          <a:lstStyle/>
          <a:p>
            <a:r>
              <a:rPr lang="en-US" sz="2400" b="1" dirty="0" smtClean="0">
                <a:solidFill>
                  <a:srgbClr val="FFFF00"/>
                </a:solidFill>
              </a:rPr>
              <a:t>Protected internal</a:t>
            </a:r>
            <a:endParaRPr lang="en-US" sz="2400" b="1" dirty="0">
              <a:solidFill>
                <a:srgbClr val="FFFF00"/>
              </a:solidFill>
            </a:endParaRPr>
          </a:p>
        </p:txBody>
      </p:sp>
      <p:sp>
        <p:nvSpPr>
          <p:cNvPr id="21" name="TextBox 20"/>
          <p:cNvSpPr txBox="1"/>
          <p:nvPr/>
        </p:nvSpPr>
        <p:spPr>
          <a:xfrm>
            <a:off x="1664157" y="1143000"/>
            <a:ext cx="7505581" cy="461665"/>
          </a:xfrm>
          <a:prstGeom prst="rect">
            <a:avLst/>
          </a:prstGeom>
          <a:noFill/>
        </p:spPr>
        <p:txBody>
          <a:bodyPr wrap="none" rtlCol="0">
            <a:spAutoFit/>
          </a:bodyPr>
          <a:lstStyle/>
          <a:p>
            <a:r>
              <a:rPr lang="en-US" sz="2400" dirty="0" smtClean="0">
                <a:sym typeface="Wingdings" pitchFamily="2" charset="2"/>
              </a:rPr>
              <a:t> public members will be accessible from any where.</a:t>
            </a:r>
            <a:endParaRPr lang="en-US" sz="2400" dirty="0"/>
          </a:p>
        </p:txBody>
      </p:sp>
      <p:sp>
        <p:nvSpPr>
          <p:cNvPr id="22" name="TextBox 21"/>
          <p:cNvSpPr txBox="1"/>
          <p:nvPr/>
        </p:nvSpPr>
        <p:spPr>
          <a:xfrm>
            <a:off x="1700348" y="1668471"/>
            <a:ext cx="7284366" cy="830997"/>
          </a:xfrm>
          <a:prstGeom prst="rect">
            <a:avLst/>
          </a:prstGeom>
          <a:noFill/>
        </p:spPr>
        <p:txBody>
          <a:bodyPr wrap="none" rtlCol="0">
            <a:spAutoFit/>
          </a:bodyPr>
          <a:lstStyle/>
          <a:p>
            <a:pPr>
              <a:buFont typeface="Wingdings"/>
              <a:buChar char="à"/>
            </a:pPr>
            <a:r>
              <a:rPr lang="en-US" sz="2400" dirty="0" smtClean="0">
                <a:sym typeface="Wingdings" pitchFamily="2" charset="2"/>
              </a:rPr>
              <a:t>private members will be accessible only within the</a:t>
            </a:r>
          </a:p>
          <a:p>
            <a:r>
              <a:rPr lang="en-US" sz="2400" dirty="0" smtClean="0">
                <a:sym typeface="Wingdings" pitchFamily="2" charset="2"/>
              </a:rPr>
              <a:t>    declared context.</a:t>
            </a:r>
            <a:endParaRPr lang="en-US" sz="2400" dirty="0"/>
          </a:p>
        </p:txBody>
      </p:sp>
      <p:sp>
        <p:nvSpPr>
          <p:cNvPr id="23" name="TextBox 22"/>
          <p:cNvSpPr txBox="1"/>
          <p:nvPr/>
        </p:nvSpPr>
        <p:spPr>
          <a:xfrm>
            <a:off x="1752600" y="2447365"/>
            <a:ext cx="7128875" cy="830997"/>
          </a:xfrm>
          <a:prstGeom prst="rect">
            <a:avLst/>
          </a:prstGeom>
          <a:noFill/>
        </p:spPr>
        <p:txBody>
          <a:bodyPr wrap="none" rtlCol="0">
            <a:spAutoFit/>
          </a:bodyPr>
          <a:lstStyle/>
          <a:p>
            <a:pPr>
              <a:buFont typeface="Wingdings"/>
              <a:buChar char="à"/>
            </a:pPr>
            <a:r>
              <a:rPr lang="en-US" sz="2400" dirty="0" smtClean="0">
                <a:sym typeface="Wingdings" pitchFamily="2" charset="2"/>
              </a:rPr>
              <a:t> protected members are accessible only within </a:t>
            </a:r>
          </a:p>
          <a:p>
            <a:r>
              <a:rPr lang="en-US" sz="2400" dirty="0" smtClean="0">
                <a:sym typeface="Wingdings" pitchFamily="2" charset="2"/>
              </a:rPr>
              <a:t>    declared context and also within derived context.</a:t>
            </a:r>
            <a:endParaRPr lang="en-US" sz="2400" dirty="0"/>
          </a:p>
        </p:txBody>
      </p:sp>
      <p:sp>
        <p:nvSpPr>
          <p:cNvPr id="24" name="TextBox 23"/>
          <p:cNvSpPr txBox="1"/>
          <p:nvPr/>
        </p:nvSpPr>
        <p:spPr>
          <a:xfrm>
            <a:off x="1752600" y="3424535"/>
            <a:ext cx="7043916" cy="830997"/>
          </a:xfrm>
          <a:prstGeom prst="rect">
            <a:avLst/>
          </a:prstGeom>
          <a:noFill/>
        </p:spPr>
        <p:txBody>
          <a:bodyPr wrap="none" rtlCol="0">
            <a:spAutoFit/>
          </a:bodyPr>
          <a:lstStyle/>
          <a:p>
            <a:pPr>
              <a:buFont typeface="Wingdings"/>
              <a:buChar char="à"/>
            </a:pPr>
            <a:r>
              <a:rPr lang="en-US" sz="2400" dirty="0" smtClean="0">
                <a:sym typeface="Wingdings" pitchFamily="2" charset="2"/>
              </a:rPr>
              <a:t>internal members are accessible only within the </a:t>
            </a:r>
          </a:p>
          <a:p>
            <a:r>
              <a:rPr lang="en-US" sz="2400" dirty="0" smtClean="0">
                <a:sym typeface="Wingdings" pitchFamily="2" charset="2"/>
              </a:rPr>
              <a:t>   declared assembly.</a:t>
            </a:r>
            <a:endParaRPr lang="en-US" sz="2400" dirty="0"/>
          </a:p>
        </p:txBody>
      </p:sp>
      <p:sp>
        <p:nvSpPr>
          <p:cNvPr id="25" name="TextBox 24"/>
          <p:cNvSpPr txBox="1"/>
          <p:nvPr/>
        </p:nvSpPr>
        <p:spPr>
          <a:xfrm>
            <a:off x="1797423" y="4514671"/>
            <a:ext cx="6781800" cy="1200329"/>
          </a:xfrm>
          <a:prstGeom prst="rect">
            <a:avLst/>
          </a:prstGeom>
          <a:noFill/>
        </p:spPr>
        <p:txBody>
          <a:bodyPr wrap="square" rtlCol="0">
            <a:spAutoFit/>
          </a:bodyPr>
          <a:lstStyle/>
          <a:p>
            <a:pPr>
              <a:buFont typeface="Wingdings"/>
              <a:buChar char="à"/>
            </a:pPr>
            <a:r>
              <a:rPr lang="en-US" sz="2400" dirty="0" smtClean="0">
                <a:sym typeface="Wingdings" pitchFamily="2" charset="2"/>
              </a:rPr>
              <a:t>These members are accessible within  declared assembly or also in the Declared context as well as in derived context.</a:t>
            </a:r>
            <a:endParaRPr lang="en-US" sz="2400" dirty="0"/>
          </a:p>
        </p:txBody>
      </p:sp>
      <p:sp>
        <p:nvSpPr>
          <p:cNvPr id="26" name="TextBox 25"/>
          <p:cNvSpPr txBox="1"/>
          <p:nvPr/>
        </p:nvSpPr>
        <p:spPr>
          <a:xfrm>
            <a:off x="152400" y="304800"/>
            <a:ext cx="4117859" cy="461665"/>
          </a:xfrm>
          <a:prstGeom prst="rect">
            <a:avLst/>
          </a:prstGeom>
          <a:noFill/>
        </p:spPr>
        <p:txBody>
          <a:bodyPr wrap="none" rtlCol="0">
            <a:spAutoFit/>
          </a:bodyPr>
          <a:lstStyle/>
          <a:p>
            <a:r>
              <a:rPr lang="en-US" sz="2400" b="1" dirty="0" smtClean="0">
                <a:solidFill>
                  <a:srgbClr val="FFFF00"/>
                </a:solidFill>
              </a:rPr>
              <a:t>Types of Access Modifiers.</a:t>
            </a:r>
            <a:endParaRPr lang="en-US" sz="24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heckerboard(across)">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heckerboard(across)">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checkerboard(across)">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21"/>
                                        </p:tgtEl>
                                        <p:attrNameLst>
                                          <p:attrName>style.visibility</p:attrName>
                                        </p:attrNameLst>
                                      </p:cBhvr>
                                      <p:to>
                                        <p:strVal val="visible"/>
                                      </p:to>
                                    </p:set>
                                    <p:anim calcmode="discrete" valueType="clr">
                                      <p:cBhvr override="childStyle">
                                        <p:cTn id="37"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1"/>
                                        </p:tgtEl>
                                        <p:attrNameLst>
                                          <p:attrName>fillcolor</p:attrName>
                                        </p:attrNameLst>
                                      </p:cBhvr>
                                      <p:tavLst>
                                        <p:tav tm="0">
                                          <p:val>
                                            <p:clrVal>
                                              <a:schemeClr val="accent2"/>
                                            </p:clrVal>
                                          </p:val>
                                        </p:tav>
                                        <p:tav tm="50000">
                                          <p:val>
                                            <p:clrVal>
                                              <a:schemeClr val="hlink"/>
                                            </p:clrVal>
                                          </p:val>
                                        </p:tav>
                                      </p:tavLst>
                                    </p:anim>
                                    <p:set>
                                      <p:cBhvr>
                                        <p:cTn id="39" dur="80"/>
                                        <p:tgtEl>
                                          <p:spTgt spid="21"/>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22"/>
                                        </p:tgtEl>
                                        <p:attrNameLst>
                                          <p:attrName>style.visibility</p:attrName>
                                        </p:attrNameLst>
                                      </p:cBhvr>
                                      <p:to>
                                        <p:strVal val="visible"/>
                                      </p:to>
                                    </p:set>
                                    <p:anim calcmode="discrete" valueType="clr">
                                      <p:cBhvr override="childStyle">
                                        <p:cTn id="44"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2"/>
                                        </p:tgtEl>
                                        <p:attrNameLst>
                                          <p:attrName>fillcolor</p:attrName>
                                        </p:attrNameLst>
                                      </p:cBhvr>
                                      <p:tavLst>
                                        <p:tav tm="0">
                                          <p:val>
                                            <p:clrVal>
                                              <a:schemeClr val="accent2"/>
                                            </p:clrVal>
                                          </p:val>
                                        </p:tav>
                                        <p:tav tm="50000">
                                          <p:val>
                                            <p:clrVal>
                                              <a:schemeClr val="hlink"/>
                                            </p:clrVal>
                                          </p:val>
                                        </p:tav>
                                      </p:tavLst>
                                    </p:anim>
                                    <p:set>
                                      <p:cBhvr>
                                        <p:cTn id="46" dur="80"/>
                                        <p:tgtEl>
                                          <p:spTgt spid="22"/>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27" presetClass="entr" presetSubtype="0" fill="hold" grpId="0" nodeType="clickEffect">
                                  <p:stCondLst>
                                    <p:cond delay="0"/>
                                  </p:stCondLst>
                                  <p:iterate type="lt">
                                    <p:tmPct val="50000"/>
                                  </p:iterate>
                                  <p:childTnLst>
                                    <p:set>
                                      <p:cBhvr>
                                        <p:cTn id="50" dur="1" fill="hold">
                                          <p:stCondLst>
                                            <p:cond delay="0"/>
                                          </p:stCondLst>
                                        </p:cTn>
                                        <p:tgtEl>
                                          <p:spTgt spid="23"/>
                                        </p:tgtEl>
                                        <p:attrNameLst>
                                          <p:attrName>style.visibility</p:attrName>
                                        </p:attrNameLst>
                                      </p:cBhvr>
                                      <p:to>
                                        <p:strVal val="visible"/>
                                      </p:to>
                                    </p:set>
                                    <p:anim calcmode="discrete" valueType="clr">
                                      <p:cBhvr override="childStyle">
                                        <p:cTn id="51"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23"/>
                                        </p:tgtEl>
                                        <p:attrNameLst>
                                          <p:attrName>fillcolor</p:attrName>
                                        </p:attrNameLst>
                                      </p:cBhvr>
                                      <p:tavLst>
                                        <p:tav tm="0">
                                          <p:val>
                                            <p:clrVal>
                                              <a:schemeClr val="accent2"/>
                                            </p:clrVal>
                                          </p:val>
                                        </p:tav>
                                        <p:tav tm="50000">
                                          <p:val>
                                            <p:clrVal>
                                              <a:schemeClr val="hlink"/>
                                            </p:clrVal>
                                          </p:val>
                                        </p:tav>
                                      </p:tavLst>
                                    </p:anim>
                                    <p:set>
                                      <p:cBhvr>
                                        <p:cTn id="53" dur="80"/>
                                        <p:tgtEl>
                                          <p:spTgt spid="23"/>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27" presetClass="entr" presetSubtype="0" fill="hold" grpId="0" nodeType="clickEffect">
                                  <p:stCondLst>
                                    <p:cond delay="0"/>
                                  </p:stCondLst>
                                  <p:iterate type="lt">
                                    <p:tmPct val="50000"/>
                                  </p:iterate>
                                  <p:childTnLst>
                                    <p:set>
                                      <p:cBhvr>
                                        <p:cTn id="57" dur="1" fill="hold">
                                          <p:stCondLst>
                                            <p:cond delay="0"/>
                                          </p:stCondLst>
                                        </p:cTn>
                                        <p:tgtEl>
                                          <p:spTgt spid="24"/>
                                        </p:tgtEl>
                                        <p:attrNameLst>
                                          <p:attrName>style.visibility</p:attrName>
                                        </p:attrNameLst>
                                      </p:cBhvr>
                                      <p:to>
                                        <p:strVal val="visible"/>
                                      </p:to>
                                    </p:set>
                                    <p:anim calcmode="discrete" valueType="clr">
                                      <p:cBhvr override="childStyle">
                                        <p:cTn id="58"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24"/>
                                        </p:tgtEl>
                                        <p:attrNameLst>
                                          <p:attrName>fillcolor</p:attrName>
                                        </p:attrNameLst>
                                      </p:cBhvr>
                                      <p:tavLst>
                                        <p:tav tm="0">
                                          <p:val>
                                            <p:clrVal>
                                              <a:schemeClr val="accent2"/>
                                            </p:clrVal>
                                          </p:val>
                                        </p:tav>
                                        <p:tav tm="50000">
                                          <p:val>
                                            <p:clrVal>
                                              <a:schemeClr val="hlink"/>
                                            </p:clrVal>
                                          </p:val>
                                        </p:tav>
                                      </p:tavLst>
                                    </p:anim>
                                    <p:set>
                                      <p:cBhvr>
                                        <p:cTn id="60" dur="80"/>
                                        <p:tgtEl>
                                          <p:spTgt spid="24"/>
                                        </p:tgtEl>
                                        <p:attrNameLst>
                                          <p:attrName>fill.type</p:attrName>
                                        </p:attrNameLst>
                                      </p:cBhvr>
                                      <p:to>
                                        <p:strVal val="solid"/>
                                      </p:to>
                                    </p:set>
                                  </p:childTnLst>
                                </p:cTn>
                              </p:par>
                            </p:childTnLst>
                          </p:cTn>
                        </p:par>
                      </p:childTnLst>
                    </p:cTn>
                  </p:par>
                  <p:par>
                    <p:cTn id="61" fill="hold">
                      <p:stCondLst>
                        <p:cond delay="indefinite"/>
                      </p:stCondLst>
                      <p:childTnLst>
                        <p:par>
                          <p:cTn id="62" fill="hold">
                            <p:stCondLst>
                              <p:cond delay="0"/>
                            </p:stCondLst>
                            <p:childTnLst>
                              <p:par>
                                <p:cTn id="63" presetID="27" presetClass="entr" presetSubtype="0" fill="hold" grpId="0" nodeType="clickEffect">
                                  <p:stCondLst>
                                    <p:cond delay="0"/>
                                  </p:stCondLst>
                                  <p:iterate type="lt">
                                    <p:tmPct val="50000"/>
                                  </p:iterate>
                                  <p:childTnLst>
                                    <p:set>
                                      <p:cBhvr>
                                        <p:cTn id="64" dur="1" fill="hold">
                                          <p:stCondLst>
                                            <p:cond delay="0"/>
                                          </p:stCondLst>
                                        </p:cTn>
                                        <p:tgtEl>
                                          <p:spTgt spid="25"/>
                                        </p:tgtEl>
                                        <p:attrNameLst>
                                          <p:attrName>style.visibility</p:attrName>
                                        </p:attrNameLst>
                                      </p:cBhvr>
                                      <p:to>
                                        <p:strVal val="visible"/>
                                      </p:to>
                                    </p:set>
                                    <p:anim calcmode="discrete" valueType="clr">
                                      <p:cBhvr override="childStyle">
                                        <p:cTn id="65"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66" dur="80"/>
                                        <p:tgtEl>
                                          <p:spTgt spid="25"/>
                                        </p:tgtEl>
                                        <p:attrNameLst>
                                          <p:attrName>fillcolor</p:attrName>
                                        </p:attrNameLst>
                                      </p:cBhvr>
                                      <p:tavLst>
                                        <p:tav tm="0">
                                          <p:val>
                                            <p:clrVal>
                                              <a:schemeClr val="accent2"/>
                                            </p:clrVal>
                                          </p:val>
                                        </p:tav>
                                        <p:tav tm="50000">
                                          <p:val>
                                            <p:clrVal>
                                              <a:schemeClr val="hlink"/>
                                            </p:clrVal>
                                          </p:val>
                                        </p:tav>
                                      </p:tavLst>
                                    </p:anim>
                                    <p:set>
                                      <p:cBhvr>
                                        <p:cTn id="67"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467600" cy="4525963"/>
          </a:xfrm>
        </p:spPr>
        <p:txBody>
          <a:bodyPr>
            <a:normAutofit lnSpcReduction="10000"/>
          </a:bodyPr>
          <a:lstStyle/>
          <a:p>
            <a:r>
              <a:rPr lang="en-US" dirty="0" smtClean="0">
                <a:solidFill>
                  <a:srgbClr val="FFC000"/>
                </a:solidFill>
              </a:rPr>
              <a:t>what is the default access modifier for namespace level members?</a:t>
            </a:r>
          </a:p>
          <a:p>
            <a:r>
              <a:rPr lang="en-US" dirty="0" smtClean="0"/>
              <a:t>Internal</a:t>
            </a:r>
            <a:endParaRPr lang="en-US" dirty="0" smtClean="0">
              <a:solidFill>
                <a:srgbClr val="FFC000"/>
              </a:solidFill>
            </a:endParaRPr>
          </a:p>
          <a:p>
            <a:r>
              <a:rPr lang="en-US" dirty="0" smtClean="0">
                <a:solidFill>
                  <a:srgbClr val="FFC000"/>
                </a:solidFill>
              </a:rPr>
              <a:t>what is the default access modifier for class level members?</a:t>
            </a:r>
          </a:p>
          <a:p>
            <a:r>
              <a:rPr lang="en-US" dirty="0" smtClean="0"/>
              <a:t>private</a:t>
            </a:r>
          </a:p>
          <a:p>
            <a:r>
              <a:rPr lang="en-US" dirty="0" smtClean="0">
                <a:solidFill>
                  <a:srgbClr val="FFC000"/>
                </a:solidFill>
              </a:rPr>
              <a:t>what is the default access modifier for interface level members?</a:t>
            </a:r>
          </a:p>
          <a:p>
            <a:r>
              <a:rPr lang="en-US" dirty="0" smtClean="0">
                <a:solidFill>
                  <a:schemeClr val="tx2"/>
                </a:solidFill>
              </a:rPr>
              <a:t>public</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fontScale="85000" lnSpcReduction="10000"/>
          </a:bodyPr>
          <a:lstStyle/>
          <a:p>
            <a:r>
              <a:rPr lang="en-US" dirty="0" smtClean="0">
                <a:solidFill>
                  <a:srgbClr val="FFC000"/>
                </a:solidFill>
              </a:rPr>
              <a:t>what is polymorphism?</a:t>
            </a:r>
          </a:p>
          <a:p>
            <a:r>
              <a:rPr lang="en-US" sz="3200" dirty="0" smtClean="0"/>
              <a:t>When an entity is appearing with the same name in different forms then that entity is said to exhibit polymorphism</a:t>
            </a:r>
            <a:endParaRPr lang="en-US" dirty="0" smtClean="0">
              <a:solidFill>
                <a:srgbClr val="FFC000"/>
              </a:solidFill>
            </a:endParaRPr>
          </a:p>
          <a:p>
            <a:r>
              <a:rPr lang="en-US" dirty="0" smtClean="0">
                <a:solidFill>
                  <a:srgbClr val="FFC000"/>
                </a:solidFill>
              </a:rPr>
              <a:t>what are the different types of polymorphism supported in c#?</a:t>
            </a:r>
          </a:p>
          <a:p>
            <a:r>
              <a:rPr lang="en-US" sz="3200" dirty="0" smtClean="0">
                <a:solidFill>
                  <a:srgbClr val="00B0F0"/>
                </a:solidFill>
              </a:rPr>
              <a:t>Compile time polymorphism/Static/Early bonding</a:t>
            </a:r>
          </a:p>
          <a:p>
            <a:pPr>
              <a:buNone/>
            </a:pPr>
            <a:r>
              <a:rPr lang="en-US" sz="3200" dirty="0" smtClean="0">
                <a:sym typeface="Wingdings" pitchFamily="2" charset="2"/>
              </a:rPr>
              <a:t>overloading</a:t>
            </a:r>
          </a:p>
          <a:p>
            <a:pPr>
              <a:buNone/>
            </a:pPr>
            <a:r>
              <a:rPr lang="en-US" sz="3200" dirty="0" smtClean="0">
                <a:sym typeface="Wingdings" pitchFamily="2" charset="2"/>
              </a:rPr>
              <a:t>	1.method overloading</a:t>
            </a:r>
          </a:p>
          <a:p>
            <a:pPr>
              <a:buNone/>
            </a:pPr>
            <a:r>
              <a:rPr lang="en-US" sz="3200" dirty="0" smtClean="0">
                <a:sym typeface="Wingdings" pitchFamily="2" charset="2"/>
              </a:rPr>
              <a:t>	2.constructor overloading</a:t>
            </a:r>
          </a:p>
          <a:p>
            <a:r>
              <a:rPr lang="en-US" sz="3200" dirty="0" smtClean="0">
                <a:solidFill>
                  <a:srgbClr val="00B0F0"/>
                </a:solidFill>
              </a:rPr>
              <a:t>Runtime polymorphism/Dynamic/Late bonding</a:t>
            </a:r>
          </a:p>
          <a:p>
            <a:pPr>
              <a:buNone/>
            </a:pPr>
            <a:r>
              <a:rPr lang="en-US" sz="3200" dirty="0" smtClean="0">
                <a:sym typeface="Wingdings" pitchFamily="2" charset="2"/>
              </a:rPr>
              <a:t>overriding</a:t>
            </a:r>
            <a:endParaRPr lang="en-US" sz="3200" dirty="0" smtClean="0"/>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5668963"/>
          </a:xfrm>
        </p:spPr>
        <p:txBody>
          <a:bodyPr>
            <a:normAutofit fontScale="92500" lnSpcReduction="10000"/>
          </a:bodyPr>
          <a:lstStyle/>
          <a:p>
            <a:r>
              <a:rPr lang="en-US" dirty="0" smtClean="0">
                <a:solidFill>
                  <a:srgbClr val="FFC000"/>
                </a:solidFill>
              </a:rPr>
              <a:t>what is overloading?</a:t>
            </a:r>
          </a:p>
          <a:p>
            <a:r>
              <a:rPr lang="en-US" sz="3200" dirty="0" smtClean="0"/>
              <a:t>when 2 or more methods having same name and different signature in the given context then we can say the method is overloaded.</a:t>
            </a:r>
            <a:endParaRPr lang="en-US" dirty="0" smtClean="0">
              <a:solidFill>
                <a:srgbClr val="FFC000"/>
              </a:solidFill>
            </a:endParaRPr>
          </a:p>
          <a:p>
            <a:r>
              <a:rPr lang="en-US" dirty="0" smtClean="0">
                <a:solidFill>
                  <a:srgbClr val="FFC000"/>
                </a:solidFill>
              </a:rPr>
              <a:t>what is overriding?</a:t>
            </a:r>
          </a:p>
          <a:p>
            <a:r>
              <a:rPr lang="en-US" sz="2800" dirty="0" smtClean="0"/>
              <a:t>using overriding we can change the behavior of parent class in the child class. for overriding a method its name in child &amp; parent class must be same and also the method signature.</a:t>
            </a:r>
            <a:endParaRPr lang="en-US" dirty="0" smtClean="0"/>
          </a:p>
          <a:p>
            <a:r>
              <a:rPr lang="en-US" dirty="0" smtClean="0">
                <a:solidFill>
                  <a:srgbClr val="FFC000"/>
                </a:solidFill>
              </a:rPr>
              <a:t>what is a virtual method?</a:t>
            </a:r>
          </a:p>
          <a:p>
            <a:r>
              <a:rPr lang="en-US" dirty="0" smtClean="0">
                <a:solidFill>
                  <a:schemeClr val="tx2"/>
                </a:solidFill>
              </a:rPr>
              <a:t>virtual method is a low priority method. we can change the behavior of virtual method in the derived class.</a:t>
            </a:r>
          </a:p>
          <a:p>
            <a:pPr>
              <a:buNone/>
            </a:pPr>
            <a:endParaRPr lang="en-US" dirty="0" smtClean="0">
              <a:solidFill>
                <a:srgbClr val="FFC000"/>
              </a:solidFill>
            </a:endParaRPr>
          </a:p>
          <a:p>
            <a:pPr>
              <a:buNone/>
            </a:pPr>
            <a:endParaRPr lang="en-US" dirty="0" smtClean="0">
              <a:solidFill>
                <a:srgbClr val="FFC000"/>
              </a:solidFill>
            </a:endParaRP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382000" cy="5867399"/>
          </a:xfrm>
        </p:spPr>
        <p:txBody>
          <a:bodyPr>
            <a:normAutofit fontScale="92500" lnSpcReduction="10000"/>
          </a:bodyPr>
          <a:lstStyle/>
          <a:p>
            <a:r>
              <a:rPr lang="en-US" dirty="0" smtClean="0">
                <a:solidFill>
                  <a:srgbClr val="FFC000"/>
                </a:solidFill>
              </a:rPr>
              <a:t>what is a override method?</a:t>
            </a:r>
          </a:p>
          <a:p>
            <a:r>
              <a:rPr lang="en-US" dirty="0" smtClean="0">
                <a:solidFill>
                  <a:schemeClr val="tx2"/>
                </a:solidFill>
              </a:rPr>
              <a:t>using override method we can change the behavior of a base class virtual/override method in the derived class.</a:t>
            </a:r>
          </a:p>
          <a:p>
            <a:r>
              <a:rPr lang="en-US" dirty="0" smtClean="0">
                <a:solidFill>
                  <a:srgbClr val="FFC000"/>
                </a:solidFill>
              </a:rPr>
              <a:t>what is a sealed method?</a:t>
            </a:r>
          </a:p>
          <a:p>
            <a:r>
              <a:rPr lang="en-US" dirty="0" smtClean="0"/>
              <a:t>If we are declaring any method as sealed method ,we cannot  override sealed method</a:t>
            </a:r>
          </a:p>
          <a:p>
            <a:r>
              <a:rPr lang="en-US" dirty="0" smtClean="0">
                <a:solidFill>
                  <a:srgbClr val="FFC000"/>
                </a:solidFill>
              </a:rPr>
              <a:t>difference between static variables and instance variables?</a:t>
            </a:r>
          </a:p>
          <a:p>
            <a:r>
              <a:rPr lang="en-US" dirty="0" smtClean="0"/>
              <a:t>Instance variables are object specific and static variables are class specific. we can access sv using class name and we can access iv using object name.</a:t>
            </a:r>
          </a:p>
          <a:p>
            <a:pPr>
              <a:buNone/>
            </a:pPr>
            <a:endParaRPr lang="en-US" dirty="0" smtClean="0">
              <a:solidFill>
                <a:srgbClr val="FFC000"/>
              </a:solidFill>
            </a:endParaRP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5" name="TextBox 4"/>
          <p:cNvSpPr txBox="1"/>
          <p:nvPr/>
        </p:nvSpPr>
        <p:spPr>
          <a:xfrm>
            <a:off x="381000" y="6096000"/>
            <a:ext cx="184731" cy="369332"/>
          </a:xfrm>
          <a:prstGeom prst="rect">
            <a:avLst/>
          </a:prstGeom>
          <a:noFill/>
        </p:spPr>
        <p:txBody>
          <a:bodyPr wrap="none" rtlCol="0">
            <a:spAutoFit/>
          </a:bodyPr>
          <a:lstStyle/>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05800" cy="5562600"/>
          </a:xfrm>
        </p:spPr>
        <p:txBody>
          <a:bodyPr>
            <a:normAutofit/>
          </a:bodyPr>
          <a:lstStyle/>
          <a:p>
            <a:r>
              <a:rPr lang="en-US" dirty="0" smtClean="0">
                <a:solidFill>
                  <a:srgbClr val="FFC000"/>
                </a:solidFill>
              </a:rPr>
              <a:t>is it possible to override virtual method?</a:t>
            </a:r>
          </a:p>
          <a:p>
            <a:r>
              <a:rPr lang="en-US" dirty="0" smtClean="0"/>
              <a:t>yes</a:t>
            </a:r>
          </a:p>
          <a:p>
            <a:r>
              <a:rPr lang="en-US" dirty="0" smtClean="0">
                <a:solidFill>
                  <a:srgbClr val="FFC000"/>
                </a:solidFill>
              </a:rPr>
              <a:t>is it possible to override the override method?</a:t>
            </a:r>
          </a:p>
          <a:p>
            <a:r>
              <a:rPr lang="en-US" dirty="0" smtClean="0"/>
              <a:t>yes</a:t>
            </a:r>
          </a:p>
          <a:p>
            <a:r>
              <a:rPr lang="en-US" dirty="0" smtClean="0">
                <a:solidFill>
                  <a:srgbClr val="FFC000"/>
                </a:solidFill>
              </a:rPr>
              <a:t>is it possible to override the static method?</a:t>
            </a:r>
          </a:p>
          <a:p>
            <a:r>
              <a:rPr lang="en-US" dirty="0" smtClean="0"/>
              <a:t>no</a:t>
            </a:r>
          </a:p>
          <a:p>
            <a:r>
              <a:rPr lang="en-US" dirty="0" smtClean="0">
                <a:solidFill>
                  <a:srgbClr val="FFC000"/>
                </a:solidFill>
              </a:rPr>
              <a:t>is it possible to overload the static method?</a:t>
            </a:r>
          </a:p>
          <a:p>
            <a:r>
              <a:rPr lang="en-US" dirty="0" smtClean="0">
                <a:solidFill>
                  <a:schemeClr val="tx2"/>
                </a:solidFill>
              </a:rPr>
              <a:t>yes</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467600" cy="990599"/>
          </a:xfrm>
        </p:spPr>
        <p:txBody>
          <a:bodyPr>
            <a:normAutofit lnSpcReduction="10000"/>
          </a:bodyPr>
          <a:lstStyle/>
          <a:p>
            <a:r>
              <a:rPr lang="en-US" dirty="0" smtClean="0">
                <a:solidFill>
                  <a:srgbClr val="FFC000"/>
                </a:solidFill>
              </a:rPr>
              <a:t>difference between instance methods and static methods?</a:t>
            </a: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graphicFrame>
        <p:nvGraphicFramePr>
          <p:cNvPr id="5" name="Table 4"/>
          <p:cNvGraphicFramePr>
            <a:graphicFrameLocks noGrp="1"/>
          </p:cNvGraphicFramePr>
          <p:nvPr/>
        </p:nvGraphicFramePr>
        <p:xfrm>
          <a:off x="685800" y="1064622"/>
          <a:ext cx="7772400" cy="2832471"/>
        </p:xfrm>
        <a:graphic>
          <a:graphicData uri="http://schemas.openxmlformats.org/drawingml/2006/table">
            <a:tbl>
              <a:tblPr firstRow="1" bandRow="1">
                <a:tableStyleId>{21E4AEA4-8DFA-4A89-87EB-49C32662AFE0}</a:tableStyleId>
              </a:tblPr>
              <a:tblGrid>
                <a:gridCol w="3886200"/>
                <a:gridCol w="3886200"/>
              </a:tblGrid>
              <a:tr h="481321">
                <a:tc>
                  <a:txBody>
                    <a:bodyPr/>
                    <a:lstStyle/>
                    <a:p>
                      <a:r>
                        <a:rPr lang="en-US" dirty="0" smtClean="0"/>
                        <a:t>Instance method</a:t>
                      </a:r>
                      <a:endParaRPr lang="en-US" dirty="0"/>
                    </a:p>
                  </a:txBody>
                  <a:tcPr>
                    <a:solidFill>
                      <a:srgbClr val="002060"/>
                    </a:solidFill>
                  </a:tcPr>
                </a:tc>
                <a:tc>
                  <a:txBody>
                    <a:bodyPr/>
                    <a:lstStyle/>
                    <a:p>
                      <a:r>
                        <a:rPr lang="en-US" dirty="0" smtClean="0"/>
                        <a:t>Static method</a:t>
                      </a:r>
                      <a:endParaRPr lang="en-US" dirty="0"/>
                    </a:p>
                  </a:txBody>
                  <a:tcPr>
                    <a:solidFill>
                      <a:srgbClr val="002060"/>
                    </a:solidFill>
                  </a:tcPr>
                </a:tc>
              </a:tr>
              <a:tr h="796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Instance method is object specific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Static method is class specific</a:t>
                      </a:r>
                      <a:endParaRPr lang="en-US" dirty="0"/>
                    </a:p>
                  </a:txBody>
                  <a:tcPr/>
                </a:tc>
              </a:tr>
              <a:tr h="557669">
                <a:tc>
                  <a:txBody>
                    <a:bodyPr/>
                    <a:lstStyle/>
                    <a:p>
                      <a:r>
                        <a:rPr lang="en-US" sz="1800" b="1" dirty="0" smtClean="0"/>
                        <a:t>Execution of im is slower than the 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Execution of sm is faster</a:t>
                      </a:r>
                      <a:r>
                        <a:rPr lang="en-US" sz="1800" b="1" baseline="0" dirty="0" smtClean="0"/>
                        <a:t> then im.</a:t>
                      </a:r>
                      <a:endParaRPr lang="en-US" dirty="0"/>
                    </a:p>
                  </a:txBody>
                  <a:tcPr/>
                </a:tc>
              </a:tr>
              <a:tr h="796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Inside instance method</a:t>
                      </a:r>
                      <a:r>
                        <a:rPr lang="en-US" baseline="0" dirty="0" smtClean="0"/>
                        <a:t> we can use this keyword</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Inside static method we cant use this keyword.</a:t>
                      </a:r>
                    </a:p>
                    <a:p>
                      <a:endParaRPr lang="en-US" dirty="0"/>
                    </a:p>
                  </a:txBody>
                  <a:tcPr/>
                </a:tc>
              </a:tr>
            </a:tbl>
          </a:graphicData>
        </a:graphic>
      </p:graphicFrame>
      <p:sp>
        <p:nvSpPr>
          <p:cNvPr id="6" name="Content Placeholder 2"/>
          <p:cNvSpPr txBox="1">
            <a:spLocks/>
          </p:cNvSpPr>
          <p:nvPr/>
        </p:nvSpPr>
        <p:spPr>
          <a:xfrm>
            <a:off x="304800" y="3899258"/>
            <a:ext cx="8458200" cy="15240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rgbClr val="FFC000"/>
                </a:solidFill>
                <a:effectLst/>
                <a:uLnTx/>
                <a:uFillTx/>
                <a:latin typeface="+mn-lt"/>
                <a:ea typeface="+mn-ea"/>
                <a:cs typeface="+mn-cs"/>
              </a:rPr>
              <a:t>is it possible to access instance variables from static methods?</a:t>
            </a:r>
            <a:r>
              <a:rPr kumimoji="0" lang="en-US" sz="3000" b="0" i="0" u="none" strike="noStrike" kern="1200" cap="none" spc="0" normalizeH="0" noProof="0" dirty="0" smtClean="0">
                <a:ln>
                  <a:noFill/>
                </a:ln>
                <a:solidFill>
                  <a:srgbClr val="FFC000"/>
                </a:solidFill>
                <a:effectLst/>
                <a:uLnTx/>
                <a:uFillTx/>
                <a:latin typeface="+mn-lt"/>
                <a:ea typeface="+mn-ea"/>
                <a:cs typeface="+mn-cs"/>
              </a:rPr>
              <a:t>  </a:t>
            </a:r>
            <a:r>
              <a:rPr kumimoji="0" lang="en-US" sz="3000" b="0" i="0" u="none" strike="noStrike" kern="1200" cap="none" spc="0" normalizeH="0" noProof="0" dirty="0" smtClean="0">
                <a:ln>
                  <a:noFill/>
                </a:ln>
                <a:solidFill>
                  <a:schemeClr val="tx2"/>
                </a:solidFill>
                <a:effectLst/>
                <a:uLnTx/>
                <a:uFillTx/>
                <a:latin typeface="+mn-lt"/>
                <a:ea typeface="+mn-ea"/>
                <a:cs typeface="+mn-cs"/>
              </a:rPr>
              <a:t>no</a:t>
            </a:r>
            <a:endParaRPr kumimoji="0" lang="en-US" sz="3000" b="0" i="0" u="none" strike="noStrike" kern="1200" cap="none" spc="0" normalizeH="0" baseline="0" noProof="0" dirty="0" smtClean="0">
              <a:ln>
                <a:noFill/>
              </a:ln>
              <a:solidFill>
                <a:schemeClr val="tx2"/>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smtClean="0">
              <a:ln>
                <a:noFill/>
              </a:ln>
              <a:solidFill>
                <a:srgbClr val="FFC000"/>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smtClean="0">
              <a:ln>
                <a:noFill/>
              </a:ln>
              <a:solidFill>
                <a:srgbClr val="FFC000"/>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6570" y="4741814"/>
            <a:ext cx="8229600" cy="16002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rgbClr val="FFC000"/>
                </a:solidFill>
                <a:effectLst/>
                <a:uLnTx/>
                <a:uFillTx/>
                <a:latin typeface="+mn-lt"/>
                <a:ea typeface="+mn-ea"/>
                <a:cs typeface="+mn-cs"/>
              </a:rPr>
              <a:t>is it possible to access static variables from static methods?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yes. by using class name dot variable name.</a:t>
            </a:r>
            <a:endParaRPr kumimoji="0" lang="en-US" sz="3000" b="0" i="0" u="none" strike="noStrike" kern="1200" cap="none" spc="0" normalizeH="0" baseline="0" noProof="0" dirty="0" smtClean="0">
              <a:ln>
                <a:noFill/>
              </a:ln>
              <a:solidFill>
                <a:srgbClr val="FFFF00"/>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3000" b="0" i="0" u="none" strike="noStrike" kern="1200" cap="none" spc="0" normalizeH="0" baseline="0" noProof="0" dirty="0" smtClean="0">
              <a:ln>
                <a:noFill/>
              </a:ln>
              <a:solidFill>
                <a:srgbClr val="FFFF00"/>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uiExpand="1" build="allAtOnce"/>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001000" cy="5821363"/>
          </a:xfrm>
          <a:ln>
            <a:solidFill>
              <a:schemeClr val="tx1"/>
            </a:solidFill>
          </a:ln>
        </p:spPr>
        <p:txBody>
          <a:bodyPr>
            <a:normAutofit lnSpcReduction="10000"/>
          </a:bodyPr>
          <a:lstStyle/>
          <a:p>
            <a:r>
              <a:rPr lang="en-US" dirty="0" smtClean="0">
                <a:solidFill>
                  <a:srgbClr val="FFC000"/>
                </a:solidFill>
              </a:rPr>
              <a:t>which class static constructor will be executed first when we create object for child class?</a:t>
            </a:r>
          </a:p>
          <a:p>
            <a:r>
              <a:rPr lang="en-US" dirty="0" smtClean="0">
                <a:solidFill>
                  <a:schemeClr val="tx2"/>
                </a:solidFill>
              </a:rPr>
              <a:t>child class static constructor will be executed first later parent class constructor will be executed.</a:t>
            </a:r>
          </a:p>
          <a:p>
            <a:r>
              <a:rPr lang="en-US" dirty="0" smtClean="0">
                <a:solidFill>
                  <a:srgbClr val="FFC000"/>
                </a:solidFill>
              </a:rPr>
              <a:t>is it possible to use this keyword for accessing static variables?</a:t>
            </a:r>
          </a:p>
          <a:p>
            <a:r>
              <a:rPr lang="en-US" dirty="0" smtClean="0"/>
              <a:t>no</a:t>
            </a:r>
            <a:endParaRPr lang="en-US" dirty="0" smtClean="0">
              <a:solidFill>
                <a:srgbClr val="FFFF00"/>
              </a:solidFill>
            </a:endParaRPr>
          </a:p>
          <a:p>
            <a:r>
              <a:rPr lang="en-US" dirty="0" smtClean="0">
                <a:solidFill>
                  <a:srgbClr val="FFC000"/>
                </a:solidFill>
              </a:rPr>
              <a:t>is it possible to use this keyword for accessing instance variables?</a:t>
            </a:r>
          </a:p>
          <a:p>
            <a:r>
              <a:rPr lang="en-US" dirty="0" smtClean="0"/>
              <a:t>yes</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3"/>
          </a:xfrm>
          <a:ln>
            <a:solidFill>
              <a:schemeClr val="tx1"/>
            </a:solidFill>
          </a:ln>
        </p:spPr>
        <p:txBody>
          <a:bodyPr>
            <a:normAutofit fontScale="77500" lnSpcReduction="20000"/>
          </a:bodyPr>
          <a:lstStyle/>
          <a:p>
            <a:r>
              <a:rPr lang="en-US" dirty="0" smtClean="0">
                <a:solidFill>
                  <a:srgbClr val="FFC000"/>
                </a:solidFill>
              </a:rPr>
              <a:t>what are the different types of classes supported in c#?</a:t>
            </a:r>
          </a:p>
          <a:p>
            <a:pPr marL="550926" indent="-514350">
              <a:buFont typeface="+mj-lt"/>
              <a:buAutoNum type="arabicPeriod"/>
            </a:pPr>
            <a:r>
              <a:rPr lang="en-US" dirty="0" smtClean="0"/>
              <a:t>Instance class</a:t>
            </a:r>
          </a:p>
          <a:p>
            <a:pPr marL="550926" indent="-514350">
              <a:buFont typeface="+mj-lt"/>
              <a:buAutoNum type="arabicPeriod"/>
            </a:pPr>
            <a:r>
              <a:rPr lang="en-US" dirty="0" smtClean="0"/>
              <a:t>Static class</a:t>
            </a:r>
          </a:p>
          <a:p>
            <a:pPr marL="550926" indent="-514350">
              <a:buFont typeface="+mj-lt"/>
              <a:buAutoNum type="arabicPeriod"/>
            </a:pPr>
            <a:r>
              <a:rPr lang="en-US" dirty="0" smtClean="0"/>
              <a:t>Sealed class</a:t>
            </a:r>
          </a:p>
          <a:p>
            <a:pPr marL="550926" indent="-514350">
              <a:buFont typeface="+mj-lt"/>
              <a:buAutoNum type="arabicPeriod"/>
            </a:pPr>
            <a:r>
              <a:rPr lang="en-US" dirty="0" smtClean="0"/>
              <a:t>Nested class</a:t>
            </a:r>
          </a:p>
          <a:p>
            <a:pPr marL="550926" indent="-514350">
              <a:buFont typeface="+mj-lt"/>
              <a:buAutoNum type="arabicPeriod"/>
            </a:pPr>
            <a:r>
              <a:rPr lang="en-US" dirty="0" smtClean="0"/>
              <a:t>Abstract class</a:t>
            </a:r>
          </a:p>
          <a:p>
            <a:pPr marL="550926" indent="-514350">
              <a:buFont typeface="+mj-lt"/>
              <a:buAutoNum type="arabicPeriod"/>
            </a:pPr>
            <a:r>
              <a:rPr lang="en-US" dirty="0" smtClean="0"/>
              <a:t>Partial class</a:t>
            </a:r>
          </a:p>
          <a:p>
            <a:endParaRPr lang="en-US" dirty="0" smtClean="0">
              <a:solidFill>
                <a:srgbClr val="FFC000"/>
              </a:solidFill>
            </a:endParaRPr>
          </a:p>
          <a:p>
            <a:r>
              <a:rPr lang="en-US" dirty="0" smtClean="0">
                <a:solidFill>
                  <a:srgbClr val="FFC000"/>
                </a:solidFill>
              </a:rPr>
              <a:t>what is a sealed class?</a:t>
            </a:r>
          </a:p>
          <a:p>
            <a:pPr marL="550926" indent="-514350">
              <a:buFont typeface="+mj-lt"/>
              <a:buAutoNum type="arabicPeriod"/>
            </a:pPr>
            <a:r>
              <a:rPr lang="en-US" sz="3200" dirty="0" smtClean="0"/>
              <a:t>Sealed class is a class which will not contain child</a:t>
            </a:r>
          </a:p>
          <a:p>
            <a:pPr marL="550926" indent="-514350">
              <a:buFont typeface="+mj-lt"/>
              <a:buAutoNum type="arabicPeriod"/>
            </a:pPr>
            <a:r>
              <a:rPr lang="en-US" sz="3200" dirty="0" smtClean="0"/>
              <a:t>We can create one or more objects for a sealed class</a:t>
            </a:r>
          </a:p>
          <a:p>
            <a:pPr marL="550926" indent="-514350">
              <a:buFont typeface="+mj-lt"/>
              <a:buAutoNum type="arabicPeriod"/>
            </a:pPr>
            <a:r>
              <a:rPr lang="en-US" sz="3200" dirty="0" smtClean="0"/>
              <a:t>virtual method are not allowed in sealed class</a:t>
            </a:r>
          </a:p>
          <a:p>
            <a:pPr marL="550926" indent="-514350">
              <a:buFont typeface="+mj-lt"/>
              <a:buAutoNum type="arabicPeriod"/>
            </a:pPr>
            <a:r>
              <a:rPr lang="en-US" sz="3200" dirty="0" smtClean="0"/>
              <a:t>abstract  methods are not allowed in sealed class.</a:t>
            </a:r>
          </a:p>
          <a:p>
            <a:endParaRPr lang="en-US" dirty="0" smtClean="0">
              <a:solidFill>
                <a:srgbClr val="FFC000"/>
              </a:solidFill>
            </a:endParaRPr>
          </a:p>
          <a:p>
            <a:pPr>
              <a:buNone/>
            </a:pPr>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324600"/>
          </a:xfrm>
          <a:ln>
            <a:solidFill>
              <a:schemeClr val="tx1"/>
            </a:solidFill>
          </a:ln>
        </p:spPr>
        <p:txBody>
          <a:bodyPr>
            <a:normAutofit fontScale="85000" lnSpcReduction="20000"/>
          </a:bodyPr>
          <a:lstStyle/>
          <a:p>
            <a:r>
              <a:rPr lang="en-US" dirty="0" smtClean="0">
                <a:solidFill>
                  <a:srgbClr val="FFC000"/>
                </a:solidFill>
              </a:rPr>
              <a:t>what is a static class?</a:t>
            </a:r>
          </a:p>
          <a:p>
            <a:pPr marL="550926" indent="-514350">
              <a:buFont typeface="+mj-lt"/>
              <a:buAutoNum type="arabicPeriod"/>
            </a:pPr>
            <a:r>
              <a:rPr lang="en-US" sz="3200" dirty="0" smtClean="0"/>
              <a:t>static class can’t participate in inheritance</a:t>
            </a:r>
          </a:p>
          <a:p>
            <a:pPr marL="550926" indent="-514350">
              <a:buFont typeface="+mj-lt"/>
              <a:buAutoNum type="arabicPeriod"/>
            </a:pPr>
            <a:r>
              <a:rPr lang="en-US" sz="3200" dirty="0" smtClean="0"/>
              <a:t>static class can have only static members</a:t>
            </a:r>
          </a:p>
          <a:p>
            <a:pPr marL="550926" indent="-514350">
              <a:buFont typeface="+mj-lt"/>
              <a:buAutoNum type="arabicPeriod"/>
            </a:pPr>
            <a:r>
              <a:rPr lang="en-US" sz="3200" dirty="0" smtClean="0"/>
              <a:t>we cannot  create object of static class</a:t>
            </a:r>
          </a:p>
          <a:p>
            <a:pPr marL="550926" indent="-514350">
              <a:buFont typeface="+mj-lt"/>
              <a:buAutoNum type="arabicPeriod"/>
            </a:pPr>
            <a:r>
              <a:rPr lang="en-US" sz="3200" dirty="0" smtClean="0"/>
              <a:t>When a class is having only static members it is better to declare class as static class</a:t>
            </a:r>
            <a:endParaRPr lang="en-US" dirty="0" smtClean="0">
              <a:solidFill>
                <a:srgbClr val="FFC000"/>
              </a:solidFill>
            </a:endParaRPr>
          </a:p>
          <a:p>
            <a:r>
              <a:rPr lang="en-US" dirty="0" smtClean="0">
                <a:solidFill>
                  <a:srgbClr val="FFC000"/>
                </a:solidFill>
              </a:rPr>
              <a:t>what is an instance class?</a:t>
            </a:r>
          </a:p>
          <a:p>
            <a:r>
              <a:rPr lang="en-US" sz="3200" dirty="0" smtClean="0"/>
              <a:t>Instance class is a class for which we can create any number of objects</a:t>
            </a:r>
            <a:endParaRPr lang="en-US" dirty="0" smtClean="0">
              <a:solidFill>
                <a:srgbClr val="FFC000"/>
              </a:solidFill>
            </a:endParaRPr>
          </a:p>
          <a:p>
            <a:r>
              <a:rPr lang="en-US" dirty="0" smtClean="0">
                <a:solidFill>
                  <a:srgbClr val="FFC000"/>
                </a:solidFill>
              </a:rPr>
              <a:t>what is a nested class?</a:t>
            </a:r>
          </a:p>
          <a:p>
            <a:r>
              <a:rPr lang="en-US" dirty="0" smtClean="0"/>
              <a:t>Nested class is a class which is placed </a:t>
            </a:r>
          </a:p>
          <a:p>
            <a:pPr>
              <a:buNone/>
            </a:pPr>
            <a:r>
              <a:rPr lang="en-US" dirty="0" smtClean="0"/>
              <a:t>		inside another class</a:t>
            </a:r>
            <a:endParaRPr lang="en-US" dirty="0" smtClean="0">
              <a:solidFill>
                <a:srgbClr val="FFC000"/>
              </a:solidFill>
            </a:endParaRPr>
          </a:p>
          <a:p>
            <a:r>
              <a:rPr lang="en-US" dirty="0" smtClean="0">
                <a:solidFill>
                  <a:srgbClr val="FFC000"/>
                </a:solidFill>
              </a:rPr>
              <a:t>How to create object for a nested class?</a:t>
            </a:r>
          </a:p>
          <a:p>
            <a:r>
              <a:rPr lang="en-US" dirty="0" smtClean="0"/>
              <a:t>OuterClassname.innerClassname variablename= new OuterClassname.innerClassname()</a:t>
            </a:r>
          </a:p>
          <a:p>
            <a:endParaRPr lang="en-US" dirty="0" smtClean="0">
              <a:solidFill>
                <a:srgbClr val="FFC000"/>
              </a:solidFill>
            </a:endParaRP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3840"/>
            <a:ext cx="8839200" cy="5775960"/>
          </a:xfrm>
        </p:spPr>
        <p:txBody>
          <a:bodyPr>
            <a:normAutofit/>
          </a:bodyPr>
          <a:lstStyle/>
          <a:p>
            <a:r>
              <a:rPr lang="en-US" dirty="0" smtClean="0">
                <a:solidFill>
                  <a:srgbClr val="FFC000"/>
                </a:solidFill>
              </a:rPr>
              <a:t>What is a class?</a:t>
            </a:r>
          </a:p>
          <a:p>
            <a:r>
              <a:rPr lang="en-US" dirty="0" smtClean="0"/>
              <a:t>Class is a virtual entity or a model or a template or a blue print.</a:t>
            </a:r>
          </a:p>
          <a:p>
            <a:r>
              <a:rPr lang="en-US" dirty="0" smtClean="0">
                <a:solidFill>
                  <a:srgbClr val="FFC000"/>
                </a:solidFill>
              </a:rPr>
              <a:t>what is an object?</a:t>
            </a:r>
          </a:p>
          <a:p>
            <a:r>
              <a:rPr lang="en-US" dirty="0" smtClean="0"/>
              <a:t>Object is a physical entity or a real world entity</a:t>
            </a:r>
          </a:p>
          <a:p>
            <a:r>
              <a:rPr lang="en-US" dirty="0" smtClean="0">
                <a:solidFill>
                  <a:srgbClr val="0070C0"/>
                </a:solidFill>
              </a:rPr>
              <a:t>Syntax: </a:t>
            </a:r>
            <a:r>
              <a:rPr lang="en-US" noProof="1" smtClean="0"/>
              <a:t>classname</a:t>
            </a:r>
            <a:r>
              <a:rPr lang="en-US" dirty="0" smtClean="0"/>
              <a:t> </a:t>
            </a:r>
            <a:r>
              <a:rPr lang="en-US" dirty="0" smtClean="0"/>
              <a:t>variablename=new classname();</a:t>
            </a:r>
          </a:p>
          <a:p>
            <a:r>
              <a:rPr lang="en-US" dirty="0" smtClean="0">
                <a:solidFill>
                  <a:srgbClr val="FFC000"/>
                </a:solidFill>
              </a:rPr>
              <a:t>what is the difference between F10 &amp; F11 during debugging in visual studio ?</a:t>
            </a:r>
          </a:p>
          <a:p>
            <a:endParaRPr lang="en-US" dirty="0" smtClean="0">
              <a:solidFill>
                <a:srgbClr val="C00000"/>
              </a:solidFill>
            </a:endParaRP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graphicFrame>
        <p:nvGraphicFramePr>
          <p:cNvPr id="5" name="Table 4"/>
          <p:cNvGraphicFramePr>
            <a:graphicFrameLocks noGrp="1"/>
          </p:cNvGraphicFramePr>
          <p:nvPr/>
        </p:nvGraphicFramePr>
        <p:xfrm>
          <a:off x="533400" y="4815840"/>
          <a:ext cx="8305800" cy="1280160"/>
        </p:xfrm>
        <a:graphic>
          <a:graphicData uri="http://schemas.openxmlformats.org/drawingml/2006/table">
            <a:tbl>
              <a:tblPr firstRow="1" bandRow="1">
                <a:tableStyleId>{F5AB1C69-6EDB-4FF4-983F-18BD219EF322}</a:tableStyleId>
              </a:tblPr>
              <a:tblGrid>
                <a:gridCol w="4152900"/>
                <a:gridCol w="4152900"/>
              </a:tblGrid>
              <a:tr h="0">
                <a:tc>
                  <a:txBody>
                    <a:bodyPr/>
                    <a:lstStyle/>
                    <a:p>
                      <a:r>
                        <a:rPr lang="en-US" b="1" dirty="0" smtClean="0">
                          <a:solidFill>
                            <a:srgbClr val="002060"/>
                          </a:solidFill>
                        </a:rPr>
                        <a:t>F10</a:t>
                      </a:r>
                      <a:endParaRPr lang="en-US" b="1" dirty="0">
                        <a:solidFill>
                          <a:srgbClr val="002060"/>
                        </a:solidFill>
                      </a:endParaRPr>
                    </a:p>
                  </a:txBody>
                  <a:tcPr/>
                </a:tc>
                <a:tc>
                  <a:txBody>
                    <a:bodyPr/>
                    <a:lstStyle/>
                    <a:p>
                      <a:r>
                        <a:rPr lang="en-US" dirty="0" smtClean="0">
                          <a:solidFill>
                            <a:srgbClr val="002060"/>
                          </a:solidFill>
                        </a:rPr>
                        <a:t>F11</a:t>
                      </a:r>
                      <a:endParaRPr lang="en-US" dirty="0">
                        <a:solidFill>
                          <a:srgbClr val="00206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6">
                              <a:lumMod val="50000"/>
                            </a:schemeClr>
                          </a:solidFill>
                        </a:rPr>
                        <a:t>Will not show the </a:t>
                      </a:r>
                      <a:r>
                        <a:rPr lang="en-US" sz="1800" b="1" dirty="0" smtClean="0">
                          <a:solidFill>
                            <a:srgbClr val="FFC000"/>
                          </a:solidFill>
                        </a:rPr>
                        <a:t>called</a:t>
                      </a:r>
                      <a:r>
                        <a:rPr lang="en-US" sz="1800" b="1" dirty="0" smtClean="0">
                          <a:solidFill>
                            <a:schemeClr val="accent6">
                              <a:lumMod val="50000"/>
                            </a:schemeClr>
                          </a:solidFill>
                        </a:rPr>
                        <a:t> method execution( called as step over)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6">
                              <a:lumMod val="50000"/>
                            </a:schemeClr>
                          </a:solidFill>
                        </a:rPr>
                        <a:t>Will show the </a:t>
                      </a:r>
                      <a:r>
                        <a:rPr lang="en-US" sz="1800" b="1" dirty="0" smtClean="0">
                          <a:solidFill>
                            <a:srgbClr val="FFC000"/>
                          </a:solidFill>
                        </a:rPr>
                        <a:t>called</a:t>
                      </a:r>
                      <a:r>
                        <a:rPr lang="en-US" sz="1800" b="1" dirty="0" smtClean="0">
                          <a:solidFill>
                            <a:schemeClr val="accent6">
                              <a:lumMod val="50000"/>
                            </a:schemeClr>
                          </a:solidFill>
                        </a:rPr>
                        <a:t> method execution</a:t>
                      </a:r>
                      <a:r>
                        <a:rPr lang="en-US" sz="1800" b="1" baseline="0" dirty="0" smtClean="0">
                          <a:solidFill>
                            <a:schemeClr val="accent6">
                              <a:lumMod val="50000"/>
                            </a:schemeClr>
                          </a:solidFill>
                        </a:rPr>
                        <a:t> ( called as step into)</a:t>
                      </a:r>
                      <a:endParaRPr lang="en-US" sz="1800" b="1" dirty="0" smtClean="0">
                        <a:solidFill>
                          <a:schemeClr val="accent6">
                            <a:lumMod val="50000"/>
                          </a:schemeClr>
                        </a:solidFill>
                      </a:endParaRPr>
                    </a:p>
                    <a:p>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382000" cy="6553200"/>
          </a:xfrm>
          <a:ln>
            <a:solidFill>
              <a:schemeClr val="tx1"/>
            </a:solidFill>
          </a:ln>
        </p:spPr>
        <p:txBody>
          <a:bodyPr>
            <a:noAutofit/>
          </a:bodyPr>
          <a:lstStyle/>
          <a:p>
            <a:r>
              <a:rPr lang="en-US" sz="2400" dirty="0" smtClean="0">
                <a:solidFill>
                  <a:srgbClr val="FFC000"/>
                </a:solidFill>
              </a:rPr>
              <a:t>what is a partial class?</a:t>
            </a:r>
          </a:p>
          <a:p>
            <a:r>
              <a:rPr lang="en-US" sz="2400" dirty="0" smtClean="0"/>
              <a:t>Using partial class we can split single class Definition into multiple files.</a:t>
            </a:r>
          </a:p>
          <a:p>
            <a:r>
              <a:rPr lang="en-US" sz="2400" dirty="0" smtClean="0"/>
              <a:t>During compilation time all partial classes definitions which are present inside same name space will merge into single class.</a:t>
            </a:r>
          </a:p>
          <a:p>
            <a:r>
              <a:rPr lang="en-US" sz="2400" dirty="0" smtClean="0">
                <a:solidFill>
                  <a:srgbClr val="FFC000"/>
                </a:solidFill>
              </a:rPr>
              <a:t>what is an abstract class?</a:t>
            </a:r>
          </a:p>
          <a:p>
            <a:r>
              <a:rPr lang="en-US" sz="2400" dirty="0" smtClean="0"/>
              <a:t>Abstract class is a class which contains </a:t>
            </a:r>
            <a:r>
              <a:rPr lang="en-US" sz="2400" b="1" dirty="0" smtClean="0"/>
              <a:t>zero or more</a:t>
            </a:r>
            <a:r>
              <a:rPr lang="en-US" sz="2400" dirty="0" smtClean="0"/>
              <a:t> abstract members(methods, properties, indexer or events).</a:t>
            </a:r>
          </a:p>
          <a:p>
            <a:r>
              <a:rPr lang="en-US" sz="2400" dirty="0" smtClean="0"/>
              <a:t>we can’t create object for an abstract class.</a:t>
            </a:r>
          </a:p>
          <a:p>
            <a:r>
              <a:rPr lang="en-US" sz="2400" dirty="0" smtClean="0">
                <a:solidFill>
                  <a:srgbClr val="FFC000"/>
                </a:solidFill>
              </a:rPr>
              <a:t>when to create an abstract class?</a:t>
            </a:r>
          </a:p>
          <a:p>
            <a:r>
              <a:rPr lang="en-US" sz="2400" dirty="0" smtClean="0">
                <a:solidFill>
                  <a:schemeClr val="bg1"/>
                </a:solidFill>
              </a:rPr>
              <a:t>It is recommended to use abstract class when we have series of related classes which are having some common behavior and having some un-common behavior.</a:t>
            </a:r>
          </a:p>
          <a:p>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a:ln>
            <a:solidFill>
              <a:schemeClr val="tx1"/>
            </a:solidFill>
          </a:ln>
        </p:spPr>
        <p:txBody>
          <a:bodyPr>
            <a:normAutofit fontScale="92500" lnSpcReduction="20000"/>
          </a:bodyPr>
          <a:lstStyle/>
          <a:p>
            <a:r>
              <a:rPr lang="en-US" dirty="0" smtClean="0">
                <a:solidFill>
                  <a:srgbClr val="FFC000"/>
                </a:solidFill>
              </a:rPr>
              <a:t>what is an interface?</a:t>
            </a:r>
          </a:p>
          <a:p>
            <a:r>
              <a:rPr lang="en-US" dirty="0" smtClean="0"/>
              <a:t>Interface can contain only methods without body.</a:t>
            </a:r>
          </a:p>
          <a:p>
            <a:r>
              <a:rPr lang="en-US" dirty="0" smtClean="0">
                <a:solidFill>
                  <a:srgbClr val="FFC000"/>
                </a:solidFill>
              </a:rPr>
              <a:t>when to use interface in programming?</a:t>
            </a:r>
          </a:p>
          <a:p>
            <a:r>
              <a:rPr lang="en-US" sz="3200" dirty="0" smtClean="0"/>
              <a:t>when two developers having code dependency we can eliminate the dependency using interfaces.</a:t>
            </a:r>
            <a:endParaRPr lang="en-US" dirty="0" smtClean="0">
              <a:solidFill>
                <a:srgbClr val="FFC000"/>
              </a:solidFill>
            </a:endParaRPr>
          </a:p>
          <a:p>
            <a:r>
              <a:rPr lang="en-US" dirty="0" smtClean="0">
                <a:solidFill>
                  <a:srgbClr val="FFC000"/>
                </a:solidFill>
              </a:rPr>
              <a:t>what is the default access modifier for interface level members?</a:t>
            </a:r>
          </a:p>
          <a:p>
            <a:r>
              <a:rPr lang="en-US" dirty="0" smtClean="0"/>
              <a:t>public</a:t>
            </a:r>
            <a:endParaRPr lang="en-US" dirty="0" smtClean="0">
              <a:solidFill>
                <a:srgbClr val="FFC000"/>
              </a:solidFill>
            </a:endParaRPr>
          </a:p>
          <a:p>
            <a:r>
              <a:rPr lang="en-US" dirty="0" smtClean="0">
                <a:solidFill>
                  <a:srgbClr val="FFC000"/>
                </a:solidFill>
              </a:rPr>
              <a:t>Is it possible to implement multiple interfaces in a single class?</a:t>
            </a:r>
          </a:p>
          <a:p>
            <a:r>
              <a:rPr lang="en-US" dirty="0" smtClean="0"/>
              <a:t>yes</a:t>
            </a:r>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285999"/>
          </a:xfrm>
        </p:spPr>
        <p:txBody>
          <a:bodyPr>
            <a:normAutofit fontScale="92500" lnSpcReduction="10000"/>
          </a:bodyPr>
          <a:lstStyle/>
          <a:p>
            <a:r>
              <a:rPr lang="en-US" dirty="0" smtClean="0">
                <a:solidFill>
                  <a:srgbClr val="FFC000"/>
                </a:solidFill>
              </a:rPr>
              <a:t>Is it possible to inherit a class from multiple classes in c#?</a:t>
            </a:r>
          </a:p>
          <a:p>
            <a:r>
              <a:rPr lang="en-US" dirty="0" smtClean="0"/>
              <a:t>no</a:t>
            </a:r>
          </a:p>
          <a:p>
            <a:r>
              <a:rPr lang="en-US" dirty="0" smtClean="0">
                <a:solidFill>
                  <a:srgbClr val="FFC000"/>
                </a:solidFill>
              </a:rPr>
              <a:t>what are the differences between abstract class and interface?</a:t>
            </a: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graphicFrame>
        <p:nvGraphicFramePr>
          <p:cNvPr id="5" name="Table 4"/>
          <p:cNvGraphicFramePr>
            <a:graphicFrameLocks noGrp="1"/>
          </p:cNvGraphicFramePr>
          <p:nvPr/>
        </p:nvGraphicFramePr>
        <p:xfrm>
          <a:off x="609600" y="2552808"/>
          <a:ext cx="8382000" cy="3443515"/>
        </p:xfrm>
        <a:graphic>
          <a:graphicData uri="http://schemas.openxmlformats.org/drawingml/2006/table">
            <a:tbl>
              <a:tblPr firstRow="1" bandRow="1">
                <a:tableStyleId>{5C22544A-7EE6-4342-B048-85BDC9FD1C3A}</a:tableStyleId>
              </a:tblPr>
              <a:tblGrid>
                <a:gridCol w="4191000"/>
                <a:gridCol w="4191000"/>
              </a:tblGrid>
              <a:tr h="434234">
                <a:tc>
                  <a:txBody>
                    <a:bodyPr/>
                    <a:lstStyle/>
                    <a:p>
                      <a:r>
                        <a:rPr lang="en-US" dirty="0" smtClean="0"/>
                        <a:t>Abstract class</a:t>
                      </a:r>
                      <a:endParaRPr lang="en-US" dirty="0"/>
                    </a:p>
                  </a:txBody>
                  <a:tcPr/>
                </a:tc>
                <a:tc>
                  <a:txBody>
                    <a:bodyPr/>
                    <a:lstStyle/>
                    <a:p>
                      <a:r>
                        <a:rPr lang="en-US" dirty="0" smtClean="0"/>
                        <a:t>interface</a:t>
                      </a:r>
                      <a:endParaRPr lang="en-US" dirty="0"/>
                    </a:p>
                  </a:txBody>
                  <a:tcPr/>
                </a:tc>
              </a:tr>
              <a:tr h="144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bg2"/>
                          </a:solidFill>
                          <a:latin typeface="Arial (body)"/>
                        </a:rPr>
                        <a:t>It supports implemented  and un implements methods</a:t>
                      </a:r>
                      <a:endParaRPr lang="en-US" b="0" dirty="0">
                        <a:solidFill>
                          <a:schemeClr val="bg2"/>
                        </a:solidFill>
                        <a:latin typeface="Arial (body)"/>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bg2"/>
                          </a:solidFill>
                          <a:latin typeface="Arial (body)"/>
                        </a:rPr>
                        <a:t>It supports only unimplemented methods</a:t>
                      </a:r>
                    </a:p>
                    <a:p>
                      <a:endParaRPr lang="en-US" b="0" dirty="0">
                        <a:solidFill>
                          <a:schemeClr val="bg2"/>
                        </a:solidFill>
                        <a:latin typeface="Arial (body)"/>
                      </a:endParaRPr>
                    </a:p>
                  </a:txBody>
                  <a:tcPr/>
                </a:tc>
              </a:tr>
              <a:tr h="906161">
                <a:tc>
                  <a:txBody>
                    <a:bodyPr/>
                    <a:lstStyle/>
                    <a:p>
                      <a:r>
                        <a:rPr lang="en-US" sz="1800" b="0" dirty="0" smtClean="0">
                          <a:solidFill>
                            <a:schemeClr val="bg2"/>
                          </a:solidFill>
                          <a:latin typeface="Arial (body)"/>
                          <a:cs typeface="Times New Roman" pitchFamily="18" charset="0"/>
                          <a:sym typeface="Wingdings" pitchFamily="2" charset="2"/>
                        </a:rPr>
                        <a:t>Abstract class supports versioning(You can change abstract class without breaking clients code).</a:t>
                      </a:r>
                      <a:endParaRPr lang="en-US" b="0" dirty="0">
                        <a:solidFill>
                          <a:schemeClr val="bg2"/>
                        </a:solidFill>
                        <a:latin typeface="Arial (body)"/>
                      </a:endParaRPr>
                    </a:p>
                  </a:txBody>
                  <a:tcPr/>
                </a:tc>
                <a:tc>
                  <a:txBody>
                    <a:bodyPr/>
                    <a:lstStyle/>
                    <a:p>
                      <a:pPr marL="457200" indent="-457200"/>
                      <a:r>
                        <a:rPr lang="en-US" sz="1800" b="0" dirty="0" smtClean="0">
                          <a:solidFill>
                            <a:schemeClr val="bg2"/>
                          </a:solidFill>
                          <a:latin typeface="Arial (body)"/>
                          <a:cs typeface="Times New Roman" pitchFamily="18" charset="0"/>
                          <a:sym typeface="Wingdings" pitchFamily="2" charset="2"/>
                        </a:rPr>
                        <a:t>Interface will not support versioning(If you change your interface , it will break  clients code.)</a:t>
                      </a:r>
                    </a:p>
                    <a:p>
                      <a:endParaRPr lang="en-US" b="0" dirty="0">
                        <a:solidFill>
                          <a:schemeClr val="bg2"/>
                        </a:solidFill>
                        <a:latin typeface="Arial (body)"/>
                      </a:endParaRPr>
                    </a:p>
                  </a:txBody>
                  <a:tcPr/>
                </a:tc>
              </a:tr>
              <a:tr h="906161">
                <a:tc>
                  <a:txBody>
                    <a:bodyPr/>
                    <a:lstStyle/>
                    <a:p>
                      <a:r>
                        <a:rPr lang="en-US" b="0" dirty="0" smtClean="0">
                          <a:solidFill>
                            <a:schemeClr val="bg2"/>
                          </a:solidFill>
                          <a:latin typeface="Arial (body)"/>
                        </a:rPr>
                        <a:t>A class can inherit from only one abstract class.</a:t>
                      </a:r>
                      <a:endParaRPr lang="en-US" b="0" dirty="0">
                        <a:solidFill>
                          <a:schemeClr val="bg2"/>
                        </a:solidFill>
                        <a:latin typeface="Arial (body)"/>
                      </a:endParaRPr>
                    </a:p>
                  </a:txBody>
                  <a:tcPr/>
                </a:tc>
                <a:tc>
                  <a:txBody>
                    <a:bodyPr/>
                    <a:lstStyle/>
                    <a:p>
                      <a:r>
                        <a:rPr lang="en-US" b="0" dirty="0" smtClean="0">
                          <a:solidFill>
                            <a:schemeClr val="bg2"/>
                          </a:solidFill>
                          <a:latin typeface="Arial (body)"/>
                        </a:rPr>
                        <a:t>A class can implement any no.of</a:t>
                      </a:r>
                      <a:r>
                        <a:rPr lang="en-US" b="0" baseline="0" dirty="0" smtClean="0">
                          <a:solidFill>
                            <a:schemeClr val="bg2"/>
                          </a:solidFill>
                          <a:latin typeface="Arial (body)"/>
                        </a:rPr>
                        <a:t> interfaces.</a:t>
                      </a:r>
                      <a:endParaRPr lang="en-US" b="0" dirty="0">
                        <a:solidFill>
                          <a:schemeClr val="bg2"/>
                        </a:solidFill>
                        <a:latin typeface="Arial (body)"/>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86800" cy="5943600"/>
          </a:xfrm>
        </p:spPr>
        <p:txBody>
          <a:bodyPr>
            <a:normAutofit lnSpcReduction="10000"/>
          </a:bodyPr>
          <a:lstStyle/>
          <a:p>
            <a:r>
              <a:rPr lang="en-US" dirty="0" smtClean="0">
                <a:solidFill>
                  <a:srgbClr val="FFC000"/>
                </a:solidFill>
              </a:rPr>
              <a:t>what is a property?</a:t>
            </a:r>
          </a:p>
          <a:p>
            <a:r>
              <a:rPr lang="en-US" sz="3200" dirty="0" smtClean="0"/>
              <a:t>Properties are useful for reading &amp; modifying data present in private variables</a:t>
            </a:r>
            <a:endParaRPr lang="en-US" dirty="0" smtClean="0">
              <a:solidFill>
                <a:srgbClr val="FFC000"/>
              </a:solidFill>
            </a:endParaRPr>
          </a:p>
          <a:p>
            <a:r>
              <a:rPr lang="en-US" dirty="0" smtClean="0">
                <a:solidFill>
                  <a:srgbClr val="FFC000"/>
                </a:solidFill>
              </a:rPr>
              <a:t>what is the difference between read only write only and read write properties?</a:t>
            </a:r>
          </a:p>
          <a:p>
            <a:r>
              <a:rPr lang="en-US" dirty="0" smtClean="0"/>
              <a:t>read only properties will have only getter( using which we can read private variables data)</a:t>
            </a:r>
          </a:p>
          <a:p>
            <a:r>
              <a:rPr lang="en-US" dirty="0" smtClean="0"/>
              <a:t>write only property will have only set ( using which we can only modify private variables data)</a:t>
            </a:r>
          </a:p>
          <a:p>
            <a:r>
              <a:rPr lang="en-US" dirty="0" smtClean="0"/>
              <a:t>read write properties contain both get and set ( it is allowed to read &amp; modify data )</a:t>
            </a:r>
          </a:p>
          <a:p>
            <a:pPr>
              <a:buNone/>
            </a:pP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237"/>
            <a:ext cx="7467600" cy="4525963"/>
          </a:xfrm>
        </p:spPr>
        <p:txBody>
          <a:bodyPr>
            <a:normAutofit lnSpcReduction="10000"/>
          </a:bodyPr>
          <a:lstStyle/>
          <a:p>
            <a:r>
              <a:rPr lang="en-US" dirty="0" smtClean="0">
                <a:solidFill>
                  <a:srgbClr val="FFC000"/>
                </a:solidFill>
              </a:rPr>
              <a:t>is it possible to change access modifier for both getter or setter in a read write property (explain)?</a:t>
            </a:r>
          </a:p>
          <a:p>
            <a:r>
              <a:rPr lang="en-US" dirty="0" smtClean="0"/>
              <a:t>no we can’t change the access modifier for both getter &amp; setter ( since at least one must get access modifier from property definition ). </a:t>
            </a:r>
          </a:p>
          <a:p>
            <a:r>
              <a:rPr lang="en-US" dirty="0" smtClean="0"/>
              <a:t>But we can change access modifier either for getter or setter in a read write property.</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867399"/>
          </a:xfrm>
        </p:spPr>
        <p:txBody>
          <a:bodyPr>
            <a:normAutofit fontScale="77500" lnSpcReduction="20000"/>
          </a:bodyPr>
          <a:lstStyle/>
          <a:p>
            <a:r>
              <a:rPr lang="en-US" dirty="0" smtClean="0">
                <a:solidFill>
                  <a:srgbClr val="FFC000"/>
                </a:solidFill>
              </a:rPr>
              <a:t>what is an indexer in c#?</a:t>
            </a:r>
          </a:p>
          <a:p>
            <a:r>
              <a:rPr lang="en-US" dirty="0" smtClean="0"/>
              <a:t>indexer is used for reading and modifying data present in private arrays.</a:t>
            </a:r>
            <a:endParaRPr lang="en-US" dirty="0" smtClean="0">
              <a:solidFill>
                <a:srgbClr val="FFC000"/>
              </a:solidFill>
            </a:endParaRPr>
          </a:p>
          <a:p>
            <a:r>
              <a:rPr lang="en-US" dirty="0" smtClean="0">
                <a:solidFill>
                  <a:srgbClr val="FFC000"/>
                </a:solidFill>
              </a:rPr>
              <a:t>what are the differences between value type and reference type?</a:t>
            </a:r>
          </a:p>
          <a:p>
            <a:r>
              <a:rPr lang="en-US" dirty="0" smtClean="0"/>
              <a:t>value type will store data directly in the variable but reference type will store the address in the variable.</a:t>
            </a:r>
          </a:p>
          <a:p>
            <a:r>
              <a:rPr lang="en-US" dirty="0" smtClean="0"/>
              <a:t>accessing data from value type is faster than ref type.</a:t>
            </a:r>
          </a:p>
          <a:p>
            <a:r>
              <a:rPr lang="en-US" dirty="0" smtClean="0">
                <a:solidFill>
                  <a:srgbClr val="FFC000"/>
                </a:solidFill>
              </a:rPr>
              <a:t>what is a structure. Explain differences between class and structure?</a:t>
            </a:r>
          </a:p>
          <a:p>
            <a:r>
              <a:rPr lang="en-US" dirty="0" smtClean="0"/>
              <a:t>structure is similar to a class. </a:t>
            </a:r>
          </a:p>
          <a:p>
            <a:r>
              <a:rPr lang="en-US" dirty="0" smtClean="0"/>
              <a:t>structure is a value type but class is a reference type.</a:t>
            </a:r>
          </a:p>
          <a:p>
            <a:r>
              <a:rPr lang="en-US" dirty="0" smtClean="0"/>
              <a:t>structure can’t contain initialized instance variables but a class can have.</a:t>
            </a:r>
          </a:p>
          <a:p>
            <a:r>
              <a:rPr lang="en-US" dirty="0" smtClean="0"/>
              <a:t>structure can’t have parameter less constructor.</a:t>
            </a:r>
          </a:p>
          <a:p>
            <a:r>
              <a:rPr lang="en-US" dirty="0" smtClean="0"/>
              <a:t>structure can’t have a destructor.</a:t>
            </a:r>
          </a:p>
          <a:p>
            <a:r>
              <a:rPr lang="en-US" dirty="0" smtClean="0"/>
              <a:t>structure can’t participate in inheritance.</a:t>
            </a:r>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305800" cy="6019800"/>
          </a:xfrm>
        </p:spPr>
        <p:txBody>
          <a:bodyPr>
            <a:noAutofit/>
          </a:bodyPr>
          <a:lstStyle/>
          <a:p>
            <a:r>
              <a:rPr lang="en-US" sz="2100" dirty="0" smtClean="0">
                <a:solidFill>
                  <a:srgbClr val="FFC000"/>
                </a:solidFill>
              </a:rPr>
              <a:t>what is params keyword?</a:t>
            </a:r>
          </a:p>
          <a:p>
            <a:r>
              <a:rPr lang="en-US" sz="2100" dirty="0" smtClean="0"/>
              <a:t>params keyword is used for passing varying number of arguments to a function. </a:t>
            </a:r>
          </a:p>
          <a:p>
            <a:r>
              <a:rPr lang="en-US" sz="2100" dirty="0" smtClean="0">
                <a:solidFill>
                  <a:srgbClr val="FFC000"/>
                </a:solidFill>
              </a:rPr>
              <a:t>what is the use of ref keyword?</a:t>
            </a:r>
          </a:p>
          <a:p>
            <a:r>
              <a:rPr lang="en-US" sz="2100" dirty="0" smtClean="0"/>
              <a:t>using ref keyword we can pass address of a variable.</a:t>
            </a:r>
          </a:p>
          <a:p>
            <a:r>
              <a:rPr lang="en-US" sz="2100" dirty="0" smtClean="0">
                <a:solidFill>
                  <a:srgbClr val="FFC000"/>
                </a:solidFill>
              </a:rPr>
              <a:t>what is the use of out keyword?</a:t>
            </a:r>
          </a:p>
          <a:p>
            <a:r>
              <a:rPr lang="en-US" sz="2100" dirty="0" smtClean="0"/>
              <a:t>using out keyword we can pass address of a variable.</a:t>
            </a:r>
          </a:p>
          <a:p>
            <a:r>
              <a:rPr lang="en-US" sz="2100" dirty="0" smtClean="0">
                <a:solidFill>
                  <a:srgbClr val="FFC000"/>
                </a:solidFill>
              </a:rPr>
              <a:t>what is the difference between ref and out keywords?</a:t>
            </a:r>
          </a:p>
          <a:p>
            <a:r>
              <a:rPr lang="en-US" sz="2100" dirty="0" smtClean="0"/>
              <a:t>we must initialize ref variables before passing to a function. out variables must be assigned or re-assigned only within the called function. using out we can return multiple values from a function.</a:t>
            </a:r>
            <a:endParaRPr lang="en-US" sz="2100" dirty="0" smtClean="0">
              <a:solidFill>
                <a:srgbClr val="FFC000"/>
              </a:solidFill>
            </a:endParaRPr>
          </a:p>
          <a:p>
            <a:r>
              <a:rPr lang="en-US" sz="2100" dirty="0" smtClean="0">
                <a:solidFill>
                  <a:srgbClr val="FFC000"/>
                </a:solidFill>
              </a:rPr>
              <a:t>what is var keyword?</a:t>
            </a:r>
          </a:p>
          <a:p>
            <a:r>
              <a:rPr lang="en-US" sz="2100" dirty="0" smtClean="0"/>
              <a:t>var keyword will be treated as implicit data type ( ite means that compiler will identify the actual data type based on value assigne to a variable)</a:t>
            </a:r>
            <a:endParaRPr lang="en-US" sz="2100" dirty="0" smtClean="0">
              <a:solidFill>
                <a:srgbClr val="FFC000"/>
              </a:solidFill>
            </a:endParaRPr>
          </a:p>
          <a:p>
            <a:r>
              <a:rPr lang="en-US" sz="2100" dirty="0" smtClean="0">
                <a:solidFill>
                  <a:srgbClr val="FFC000"/>
                </a:solidFill>
              </a:rPr>
              <a:t>what is the difference between for and foreach loop?</a:t>
            </a:r>
          </a:p>
          <a:p>
            <a:r>
              <a:rPr lang="en-US" sz="2100" dirty="0" smtClean="0"/>
              <a:t>foreach loop is faster than for loop. we can’t modify data present in a for each loop iteration variable.</a:t>
            </a:r>
            <a:endParaRPr lang="en-US" sz="2100"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516563"/>
          </a:xfrm>
        </p:spPr>
        <p:txBody>
          <a:bodyPr>
            <a:noAutofit/>
          </a:bodyPr>
          <a:lstStyle/>
          <a:p>
            <a:r>
              <a:rPr lang="en-US" sz="2300" dirty="0" smtClean="0">
                <a:solidFill>
                  <a:srgbClr val="FFC000"/>
                </a:solidFill>
              </a:rPr>
              <a:t>How to return multiple outputs from a function ( without using a complex type like class | struct )?</a:t>
            </a:r>
          </a:p>
          <a:p>
            <a:r>
              <a:rPr lang="en-US" sz="2300" dirty="0" smtClean="0"/>
              <a:t>using out keyword</a:t>
            </a:r>
          </a:p>
          <a:p>
            <a:r>
              <a:rPr lang="en-US" sz="2300" dirty="0" smtClean="0">
                <a:solidFill>
                  <a:srgbClr val="FFC000"/>
                </a:solidFill>
              </a:rPr>
              <a:t>what is boxing?</a:t>
            </a:r>
          </a:p>
          <a:p>
            <a:r>
              <a:rPr lang="en-US" sz="2300" dirty="0" smtClean="0"/>
              <a:t>converting a value type to object type is called as boxing.</a:t>
            </a:r>
          </a:p>
          <a:p>
            <a:r>
              <a:rPr lang="en-US" sz="2300" dirty="0" smtClean="0">
                <a:solidFill>
                  <a:srgbClr val="FFC000"/>
                </a:solidFill>
              </a:rPr>
              <a:t>what is unboxing?</a:t>
            </a:r>
          </a:p>
          <a:p>
            <a:r>
              <a:rPr lang="en-US" sz="2300" dirty="0" smtClean="0"/>
              <a:t>converting object type to value type is called as unboxing.</a:t>
            </a:r>
          </a:p>
          <a:p>
            <a:r>
              <a:rPr lang="en-US" sz="2300" dirty="0" smtClean="0">
                <a:solidFill>
                  <a:srgbClr val="FFC000"/>
                </a:solidFill>
              </a:rPr>
              <a:t>what is the use of is keyword?</a:t>
            </a:r>
          </a:p>
          <a:p>
            <a:r>
              <a:rPr lang="en-US" sz="2300" dirty="0" smtClean="0"/>
              <a:t>is keyword is used for checking the data type of a variable.</a:t>
            </a:r>
          </a:p>
          <a:p>
            <a:r>
              <a:rPr lang="en-US" sz="2300" dirty="0" smtClean="0">
                <a:solidFill>
                  <a:srgbClr val="FFC000"/>
                </a:solidFill>
              </a:rPr>
              <a:t>what is the use of as keyword?</a:t>
            </a:r>
          </a:p>
          <a:p>
            <a:r>
              <a:rPr lang="en-US" sz="2300" dirty="0" smtClean="0"/>
              <a:t>as key word is used for data type conversion ( we can use it  as an alternative for upcasting and downcasting )</a:t>
            </a:r>
          </a:p>
          <a:p>
            <a:endParaRPr lang="en-US" sz="2300" dirty="0" smtClean="0">
              <a:solidFill>
                <a:srgbClr val="FFC000"/>
              </a:solidFill>
            </a:endParaRPr>
          </a:p>
          <a:p>
            <a:endParaRPr lang="en-US" sz="2300"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solidFill>
                  <a:srgbClr val="FFC000"/>
                </a:solidFill>
              </a:rPr>
              <a:t>what is an enum?</a:t>
            </a:r>
          </a:p>
          <a:p>
            <a:r>
              <a:rPr lang="en-US" dirty="0" smtClean="0"/>
              <a:t>enum is used for grouping  related constants.</a:t>
            </a:r>
          </a:p>
          <a:p>
            <a:r>
              <a:rPr lang="en-US" dirty="0" smtClean="0">
                <a:solidFill>
                  <a:srgbClr val="FFC000"/>
                </a:solidFill>
              </a:rPr>
              <a:t>is it possible to change the data type of enum members?</a:t>
            </a:r>
          </a:p>
          <a:p>
            <a:r>
              <a:rPr lang="en-US" dirty="0" smtClean="0"/>
              <a:t>yes ( but only to integral data types except char type )</a:t>
            </a:r>
          </a:p>
          <a:p>
            <a:r>
              <a:rPr lang="en-US" dirty="0" smtClean="0">
                <a:solidFill>
                  <a:srgbClr val="FFC000"/>
                </a:solidFill>
              </a:rPr>
              <a:t>what is the use of exception handling?</a:t>
            </a:r>
          </a:p>
          <a:p>
            <a:r>
              <a:rPr lang="en-US" dirty="0" smtClean="0"/>
              <a:t> exception handling is used for avoiding the abrupt termination of the program.</a:t>
            </a:r>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686800" cy="5943599"/>
          </a:xfrm>
        </p:spPr>
        <p:txBody>
          <a:bodyPr>
            <a:noAutofit/>
          </a:bodyPr>
          <a:lstStyle/>
          <a:p>
            <a:r>
              <a:rPr lang="en-US" sz="2400" dirty="0" smtClean="0">
                <a:solidFill>
                  <a:srgbClr val="FFC000"/>
                </a:solidFill>
              </a:rPr>
              <a:t>is it possible to write multiple catch blocks for a given try block(explain)?</a:t>
            </a:r>
          </a:p>
          <a:p>
            <a:r>
              <a:rPr lang="en-US" sz="2400" dirty="0" smtClean="0"/>
              <a:t>yes ( we can write multiple catch block from child to parent )</a:t>
            </a:r>
          </a:p>
          <a:p>
            <a:r>
              <a:rPr lang="en-US" sz="2400" dirty="0" smtClean="0">
                <a:solidFill>
                  <a:srgbClr val="FFC000"/>
                </a:solidFill>
              </a:rPr>
              <a:t>is it possible to write try catch block inside catch or finally blocks?</a:t>
            </a:r>
          </a:p>
          <a:p>
            <a:r>
              <a:rPr lang="en-US" sz="2400" dirty="0" smtClean="0"/>
              <a:t>yes</a:t>
            </a:r>
          </a:p>
          <a:p>
            <a:r>
              <a:rPr lang="en-US" sz="2400" dirty="0" smtClean="0">
                <a:solidFill>
                  <a:srgbClr val="FFC000"/>
                </a:solidFill>
              </a:rPr>
              <a:t>what is the purpose of a finally block?</a:t>
            </a:r>
          </a:p>
          <a:p>
            <a:r>
              <a:rPr lang="en-US" sz="2400" dirty="0" smtClean="0"/>
              <a:t>clr will guarantee for the execution of code present in finally block ( even in presence of return statements in the try or catch blocks )</a:t>
            </a:r>
          </a:p>
          <a:p>
            <a:r>
              <a:rPr lang="en-US" sz="2400" dirty="0" smtClean="0">
                <a:solidFill>
                  <a:srgbClr val="FFC000"/>
                </a:solidFill>
              </a:rPr>
              <a:t>what is innerexception in c#?</a:t>
            </a:r>
          </a:p>
          <a:p>
            <a:r>
              <a:rPr lang="en-US" sz="2400" dirty="0" smtClean="0"/>
              <a:t>innerexception is a property of exception class. using the innerexception property we can retrieve the previous exception which caused the current exception.</a:t>
            </a:r>
          </a:p>
          <a:p>
            <a:r>
              <a:rPr lang="en-US" sz="2400" dirty="0" smtClean="0">
                <a:solidFill>
                  <a:srgbClr val="FFC000"/>
                </a:solidFill>
              </a:rPr>
              <a:t>which class is the base class for all exceptionclasses in C#?</a:t>
            </a:r>
          </a:p>
          <a:p>
            <a:r>
              <a:rPr lang="en-US" sz="2400" dirty="0" smtClean="0"/>
              <a:t>exception</a:t>
            </a:r>
            <a:endParaRPr lang="en-US" sz="2400"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81001"/>
            <a:ext cx="8229600" cy="685799"/>
          </a:xfrm>
        </p:spPr>
        <p:txBody>
          <a:bodyPr>
            <a:normAutofit/>
          </a:bodyPr>
          <a:lstStyle/>
          <a:p>
            <a:r>
              <a:rPr lang="en-US" dirty="0" smtClean="0">
                <a:solidFill>
                  <a:srgbClr val="FFC000"/>
                </a:solidFill>
              </a:rPr>
              <a:t>difference between string and StringBuilder?</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graphicFrame>
        <p:nvGraphicFramePr>
          <p:cNvPr id="9" name="Table 8"/>
          <p:cNvGraphicFramePr>
            <a:graphicFrameLocks noGrp="1"/>
          </p:cNvGraphicFramePr>
          <p:nvPr/>
        </p:nvGraphicFramePr>
        <p:xfrm>
          <a:off x="304800" y="990600"/>
          <a:ext cx="8305800" cy="2194560"/>
        </p:xfrm>
        <a:graphic>
          <a:graphicData uri="http://schemas.openxmlformats.org/drawingml/2006/table">
            <a:tbl>
              <a:tblPr firstRow="1" bandRow="1">
                <a:tableStyleId>{F5AB1C69-6EDB-4FF4-983F-18BD219EF322}</a:tableStyleId>
              </a:tblPr>
              <a:tblGrid>
                <a:gridCol w="4152900"/>
                <a:gridCol w="4152900"/>
              </a:tblGrid>
              <a:tr h="0">
                <a:tc>
                  <a:txBody>
                    <a:bodyPr/>
                    <a:lstStyle/>
                    <a:p>
                      <a:r>
                        <a:rPr lang="en-US" b="1" dirty="0" smtClean="0">
                          <a:solidFill>
                            <a:srgbClr val="002060"/>
                          </a:solidFill>
                        </a:rPr>
                        <a:t>String</a:t>
                      </a:r>
                      <a:endParaRPr lang="en-US" b="1" dirty="0">
                        <a:solidFill>
                          <a:srgbClr val="002060"/>
                        </a:solidFill>
                      </a:endParaRPr>
                    </a:p>
                  </a:txBody>
                  <a:tcPr/>
                </a:tc>
                <a:tc>
                  <a:txBody>
                    <a:bodyPr/>
                    <a:lstStyle/>
                    <a:p>
                      <a:r>
                        <a:rPr lang="en-US" dirty="0" smtClean="0">
                          <a:solidFill>
                            <a:srgbClr val="002060"/>
                          </a:solidFill>
                        </a:rPr>
                        <a:t>StringBuilder</a:t>
                      </a:r>
                      <a:endParaRPr lang="en-US" dirty="0">
                        <a:solidFill>
                          <a:srgbClr val="00206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Strings are immutable</a:t>
                      </a:r>
                      <a:endParaRPr lang="en-US" dirty="0"/>
                    </a:p>
                  </a:txBody>
                  <a:tcPr/>
                </a:tc>
                <a:tc>
                  <a:txBody>
                    <a:bodyPr/>
                    <a:lstStyle/>
                    <a:p>
                      <a:r>
                        <a:rPr lang="en-US" sz="1800" b="1" dirty="0" smtClean="0"/>
                        <a:t>String builder is mutable</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new strings are created if we try to modify strings. hence memory wastage will be more.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New strings will not be created when we modify</a:t>
                      </a:r>
                      <a:r>
                        <a:rPr lang="en-US" sz="1800" b="1" baseline="0" dirty="0" smtClean="0"/>
                        <a:t> strings. Hence no memory wastage.</a:t>
                      </a:r>
                      <a:endParaRPr lang="en-US" sz="1800" b="1" dirty="0" smtClean="0"/>
                    </a:p>
                    <a:p>
                      <a:endParaRPr lang="en-US" dirty="0"/>
                    </a:p>
                  </a:txBody>
                  <a:tcPr/>
                </a:tc>
              </a:tr>
            </a:tbl>
          </a:graphicData>
        </a:graphic>
      </p:graphicFrame>
      <p:sp>
        <p:nvSpPr>
          <p:cNvPr id="12" name="Content Placeholder 6"/>
          <p:cNvSpPr txBox="1">
            <a:spLocks/>
          </p:cNvSpPr>
          <p:nvPr/>
        </p:nvSpPr>
        <p:spPr>
          <a:xfrm>
            <a:off x="381000" y="3352800"/>
            <a:ext cx="8229600" cy="685799"/>
          </a:xfrm>
          <a:prstGeom prst="rect">
            <a:avLst/>
          </a:prstGeom>
        </p:spPr>
        <p:txBody>
          <a:bodyPr vert="horz">
            <a:normAutofit/>
          </a:bodyPr>
          <a:lstStyle/>
          <a:p>
            <a:pPr marL="420624" lvl="0" indent="-384048">
              <a:spcBef>
                <a:spcPct val="20000"/>
              </a:spcBef>
              <a:buClr>
                <a:schemeClr val="accent1"/>
              </a:buClr>
              <a:buSzPct val="80000"/>
              <a:buFont typeface="Wingdings 2"/>
              <a:buChar char=""/>
            </a:pPr>
            <a:r>
              <a:rPr lang="en-US" sz="2800" dirty="0" smtClean="0">
                <a:solidFill>
                  <a:srgbClr val="FFC000"/>
                </a:solidFill>
              </a:rPr>
              <a:t>what is the purpose of a constructor?</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a:xfrm>
            <a:off x="685800" y="3886200"/>
            <a:ext cx="8001000" cy="1200329"/>
          </a:xfrm>
          <a:prstGeom prst="rect">
            <a:avLst/>
          </a:prstGeom>
        </p:spPr>
        <p:txBody>
          <a:bodyPr wrap="square">
            <a:spAutoFit/>
          </a:bodyPr>
          <a:lstStyle/>
          <a:p>
            <a:r>
              <a:rPr lang="en-US" sz="2400" dirty="0" smtClean="0"/>
              <a:t>using constructors we can assign data into objects/we can initialize objects</a:t>
            </a:r>
          </a:p>
          <a:p>
            <a:endParaRPr lang="en-US" sz="2400" dirty="0"/>
          </a:p>
        </p:txBody>
      </p:sp>
      <p:sp>
        <p:nvSpPr>
          <p:cNvPr id="18" name="Content Placeholder 6"/>
          <p:cNvSpPr txBox="1">
            <a:spLocks/>
          </p:cNvSpPr>
          <p:nvPr/>
        </p:nvSpPr>
        <p:spPr>
          <a:xfrm>
            <a:off x="381000" y="4819471"/>
            <a:ext cx="8229600" cy="685799"/>
          </a:xfrm>
          <a:prstGeom prst="rect">
            <a:avLst/>
          </a:prstGeom>
        </p:spPr>
        <p:txBody>
          <a:bodyPr vert="horz">
            <a:normAutofit/>
          </a:bodyPr>
          <a:lstStyle/>
          <a:p>
            <a:pPr marL="420624" lvl="0" indent="-384048">
              <a:spcBef>
                <a:spcPct val="20000"/>
              </a:spcBef>
              <a:buClr>
                <a:schemeClr val="accent1"/>
              </a:buClr>
              <a:buSzPct val="80000"/>
              <a:buFont typeface="Wingdings 2"/>
              <a:buChar char=""/>
            </a:pPr>
            <a:r>
              <a:rPr lang="en-US" sz="2800" dirty="0" smtClean="0">
                <a:solidFill>
                  <a:srgbClr val="FFC000"/>
                </a:solidFill>
              </a:rPr>
              <a:t>what is a default constructor?</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Rectangle 18"/>
          <p:cNvSpPr/>
          <p:nvPr/>
        </p:nvSpPr>
        <p:spPr>
          <a:xfrm>
            <a:off x="685800" y="5352871"/>
            <a:ext cx="8001000" cy="1569660"/>
          </a:xfrm>
          <a:prstGeom prst="rect">
            <a:avLst/>
          </a:prstGeom>
        </p:spPr>
        <p:txBody>
          <a:bodyPr wrap="square">
            <a:spAutoFit/>
          </a:bodyPr>
          <a:lstStyle/>
          <a:p>
            <a:pPr>
              <a:buNone/>
            </a:pPr>
            <a:r>
              <a:rPr lang="en-US" sz="2400" dirty="0" smtClean="0"/>
              <a:t>Default constructors are useful for initializing objects with default values. default constructor will be created when we don’t have constructor in the class.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P spid="13" grpId="0"/>
      <p:bldP spid="18" grpId="0" build="p"/>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16563"/>
          </a:xfrm>
        </p:spPr>
        <p:txBody>
          <a:bodyPr>
            <a:normAutofit lnSpcReduction="10000"/>
          </a:bodyPr>
          <a:lstStyle/>
          <a:p>
            <a:r>
              <a:rPr lang="en-US" dirty="0" smtClean="0">
                <a:solidFill>
                  <a:srgbClr val="FFC000"/>
                </a:solidFill>
              </a:rPr>
              <a:t>is it possible to write return statement in finally block?</a:t>
            </a:r>
          </a:p>
          <a:p>
            <a:r>
              <a:rPr lang="en-US" dirty="0" smtClean="0"/>
              <a:t>no</a:t>
            </a:r>
          </a:p>
          <a:p>
            <a:r>
              <a:rPr lang="en-US" dirty="0" smtClean="0">
                <a:solidFill>
                  <a:srgbClr val="FFC000"/>
                </a:solidFill>
              </a:rPr>
              <a:t>what is the use of throw key word?</a:t>
            </a:r>
          </a:p>
          <a:p>
            <a:r>
              <a:rPr lang="en-US" dirty="0" smtClean="0"/>
              <a:t>using throw keyword we can rethrow the exceptions back to the callers.</a:t>
            </a:r>
          </a:p>
          <a:p>
            <a:r>
              <a:rPr lang="en-US" dirty="0" smtClean="0">
                <a:solidFill>
                  <a:srgbClr val="FFC000"/>
                </a:solidFill>
              </a:rPr>
              <a:t>msil is platform dependent or independent?</a:t>
            </a:r>
          </a:p>
          <a:p>
            <a:r>
              <a:rPr lang="en-US" dirty="0" smtClean="0"/>
              <a:t>msil is platform independent</a:t>
            </a:r>
          </a:p>
          <a:p>
            <a:r>
              <a:rPr lang="en-US" dirty="0" smtClean="0">
                <a:solidFill>
                  <a:srgbClr val="FFC000"/>
                </a:solidFill>
              </a:rPr>
              <a:t>JIT Compiler and CLR is platform dependent or independent?</a:t>
            </a:r>
          </a:p>
          <a:p>
            <a:r>
              <a:rPr lang="en-US" dirty="0" smtClean="0"/>
              <a:t>JIT &amp; CLR are platform dependent.</a:t>
            </a:r>
          </a:p>
          <a:p>
            <a:endParaRPr lang="en-US" dirty="0" smtClean="0">
              <a:solidFill>
                <a:srgbClr val="FFC000"/>
              </a:solidFill>
            </a:endParaRPr>
          </a:p>
          <a:p>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410199"/>
          </a:xfrm>
        </p:spPr>
        <p:txBody>
          <a:bodyPr>
            <a:normAutofit fontScale="77500" lnSpcReduction="20000"/>
          </a:bodyPr>
          <a:lstStyle/>
          <a:p>
            <a:r>
              <a:rPr lang="en-US" dirty="0" smtClean="0">
                <a:solidFill>
                  <a:srgbClr val="FFC000"/>
                </a:solidFill>
              </a:rPr>
              <a:t>what is manifest in an assembly?</a:t>
            </a:r>
          </a:p>
          <a:p>
            <a:r>
              <a:rPr lang="en-US" dirty="0" smtClean="0"/>
              <a:t>manifest is used for storing the current assembly name , version number , public &amp; private key also the culture details.</a:t>
            </a:r>
          </a:p>
          <a:p>
            <a:r>
              <a:rPr lang="en-US" dirty="0" smtClean="0">
                <a:solidFill>
                  <a:srgbClr val="FFC000"/>
                </a:solidFill>
              </a:rPr>
              <a:t>what is metadata in an assembly?</a:t>
            </a:r>
          </a:p>
          <a:p>
            <a:r>
              <a:rPr lang="en-US" dirty="0" smtClean="0"/>
              <a:t>metadata will store all class names method name property names etc.. present in the assembly. it will also contain the info about which method belongs to which class.</a:t>
            </a:r>
          </a:p>
          <a:p>
            <a:r>
              <a:rPr lang="en-US" dirty="0" smtClean="0">
                <a:solidFill>
                  <a:srgbClr val="FFC000"/>
                </a:solidFill>
              </a:rPr>
              <a:t>who will call GC?</a:t>
            </a:r>
          </a:p>
          <a:p>
            <a:r>
              <a:rPr lang="en-US" dirty="0" smtClean="0"/>
              <a:t>CLR will call GC when there is a scarcity of the memory.</a:t>
            </a:r>
          </a:p>
          <a:p>
            <a:pPr>
              <a:buNone/>
            </a:pPr>
            <a:endParaRPr lang="en-US" dirty="0" smtClean="0">
              <a:solidFill>
                <a:srgbClr val="FFC000"/>
              </a:solidFill>
            </a:endParaRPr>
          </a:p>
          <a:p>
            <a:r>
              <a:rPr lang="en-US" dirty="0" smtClean="0">
                <a:solidFill>
                  <a:srgbClr val="FFC000"/>
                </a:solidFill>
              </a:rPr>
              <a:t>GC can delete which type of objects?</a:t>
            </a:r>
          </a:p>
          <a:p>
            <a:r>
              <a:rPr lang="en-US" dirty="0" smtClean="0"/>
              <a:t>only managed objects GC can delete</a:t>
            </a:r>
          </a:p>
          <a:p>
            <a:r>
              <a:rPr lang="en-US" dirty="0" smtClean="0">
                <a:solidFill>
                  <a:srgbClr val="FFC000"/>
                </a:solidFill>
              </a:rPr>
              <a:t>How to delete an un managed object?</a:t>
            </a:r>
          </a:p>
          <a:p>
            <a:r>
              <a:rPr lang="en-US" dirty="0" smtClean="0"/>
              <a:t>in .net we have 2 ways to delete dead un managed objects. 1) using destructor 2 ) idisposable interface.</a:t>
            </a:r>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3"/>
          </a:xfrm>
        </p:spPr>
        <p:txBody>
          <a:bodyPr>
            <a:normAutofit fontScale="77500" lnSpcReduction="20000"/>
          </a:bodyPr>
          <a:lstStyle/>
          <a:p>
            <a:r>
              <a:rPr lang="en-US" dirty="0" smtClean="0">
                <a:solidFill>
                  <a:srgbClr val="FFC000"/>
                </a:solidFill>
              </a:rPr>
              <a:t>How many generations are there in GC / Managed Heap?</a:t>
            </a:r>
          </a:p>
          <a:p>
            <a:r>
              <a:rPr lang="en-US" dirty="0" smtClean="0"/>
              <a:t>3 ( gen 2 gen 1 gen 0 )</a:t>
            </a:r>
          </a:p>
          <a:p>
            <a:r>
              <a:rPr lang="en-US" dirty="0" smtClean="0">
                <a:solidFill>
                  <a:srgbClr val="FFC000"/>
                </a:solidFill>
              </a:rPr>
              <a:t>what are the difference between destructor and IDisposable Interface Dispose method?</a:t>
            </a:r>
          </a:p>
          <a:p>
            <a:r>
              <a:rPr lang="en-US" dirty="0" smtClean="0"/>
              <a:t>destructor will be called by the GC while deleting the object. Dispose method must be called by programmer after completing the usage of the object.</a:t>
            </a:r>
          </a:p>
          <a:p>
            <a:endParaRPr lang="en-US" dirty="0" smtClean="0">
              <a:solidFill>
                <a:srgbClr val="FFC000"/>
              </a:solidFill>
            </a:endParaRPr>
          </a:p>
          <a:p>
            <a:r>
              <a:rPr lang="en-US" dirty="0" smtClean="0">
                <a:solidFill>
                  <a:srgbClr val="FFC000"/>
                </a:solidFill>
              </a:rPr>
              <a:t>while deleting an object what is the execution sequence of destructors present in parent and child class?</a:t>
            </a:r>
          </a:p>
          <a:p>
            <a:r>
              <a:rPr lang="en-US" dirty="0" smtClean="0"/>
              <a:t>first child class destructor will be executed later parent class destructor.</a:t>
            </a:r>
          </a:p>
          <a:p>
            <a:r>
              <a:rPr lang="en-US" dirty="0" smtClean="0">
                <a:solidFill>
                  <a:srgbClr val="FFC000"/>
                </a:solidFill>
              </a:rPr>
              <a:t>what is the problem with non generic collections?</a:t>
            </a:r>
          </a:p>
          <a:p>
            <a:r>
              <a:rPr lang="en-US" dirty="0" smtClean="0"/>
              <a:t>type conversions will happen while inserting or reading data from non generic collections.</a:t>
            </a:r>
            <a:r>
              <a:rPr lang="en-US" dirty="0" smtClean="0">
                <a:solidFill>
                  <a:srgbClr val="FFC000"/>
                </a:solidFill>
              </a:rPr>
              <a:t> </a:t>
            </a: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fontScale="77500" lnSpcReduction="20000"/>
          </a:bodyPr>
          <a:lstStyle/>
          <a:p>
            <a:r>
              <a:rPr lang="en-US" dirty="0" smtClean="0">
                <a:solidFill>
                  <a:srgbClr val="FFC000"/>
                </a:solidFill>
              </a:rPr>
              <a:t>what is the difference between stack and queue?</a:t>
            </a:r>
          </a:p>
          <a:p>
            <a:r>
              <a:rPr lang="en-US" dirty="0" smtClean="0"/>
              <a:t>stack will allow us to retrieve data in LIFO order &amp; queue will allow us to read data in FIFO order.</a:t>
            </a:r>
          </a:p>
          <a:p>
            <a:r>
              <a:rPr lang="en-US" dirty="0" smtClean="0">
                <a:solidFill>
                  <a:srgbClr val="FFC000"/>
                </a:solidFill>
              </a:rPr>
              <a:t>what are the benefits with Generics?</a:t>
            </a:r>
          </a:p>
          <a:p>
            <a:r>
              <a:rPr lang="en-US" dirty="0" smtClean="0"/>
              <a:t>generics are useful for achieving type safety and re usability.</a:t>
            </a:r>
          </a:p>
          <a:p>
            <a:r>
              <a:rPr lang="en-US" dirty="0" smtClean="0">
                <a:solidFill>
                  <a:srgbClr val="FFC000"/>
                </a:solidFill>
              </a:rPr>
              <a:t>what is a nullable type?</a:t>
            </a:r>
          </a:p>
          <a:p>
            <a:r>
              <a:rPr lang="en-US" dirty="0" smtClean="0"/>
              <a:t>nullable type is a value type which is useful for storing null values along with respective value type values.</a:t>
            </a:r>
          </a:p>
          <a:p>
            <a:r>
              <a:rPr lang="en-US" dirty="0" smtClean="0">
                <a:solidFill>
                  <a:srgbClr val="FFC000"/>
                </a:solidFill>
              </a:rPr>
              <a:t>what is an attribute?</a:t>
            </a:r>
          </a:p>
          <a:p>
            <a:r>
              <a:rPr lang="en-US" dirty="0" smtClean="0"/>
              <a:t>attributes are useful for adding custom meta data into the meta data section of the assembly.</a:t>
            </a:r>
          </a:p>
          <a:p>
            <a:r>
              <a:rPr lang="en-US" dirty="0" smtClean="0">
                <a:solidFill>
                  <a:srgbClr val="FFC000"/>
                </a:solidFill>
              </a:rPr>
              <a:t>what is the use of reflection?</a:t>
            </a:r>
          </a:p>
          <a:p>
            <a:r>
              <a:rPr lang="en-US" dirty="0" smtClean="0"/>
              <a:t>using reflections we can read metadata present in the assembly.</a:t>
            </a:r>
          </a:p>
          <a:p>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5897563"/>
          </a:xfrm>
        </p:spPr>
        <p:txBody>
          <a:bodyPr>
            <a:normAutofit fontScale="92500"/>
          </a:bodyPr>
          <a:lstStyle/>
          <a:p>
            <a:pPr>
              <a:buNone/>
            </a:pPr>
            <a:endParaRPr lang="en-US" sz="2400" dirty="0" smtClean="0"/>
          </a:p>
          <a:p>
            <a:r>
              <a:rPr lang="en-US" sz="2400" dirty="0" smtClean="0">
                <a:solidFill>
                  <a:srgbClr val="FFC000"/>
                </a:solidFill>
              </a:rPr>
              <a:t>what is a delegate?</a:t>
            </a:r>
          </a:p>
          <a:p>
            <a:r>
              <a:rPr lang="en-US" sz="2400" dirty="0" smtClean="0"/>
              <a:t>Delegates are type safe function pointer.</a:t>
            </a:r>
          </a:p>
          <a:p>
            <a:r>
              <a:rPr lang="en-US" sz="2400" dirty="0" smtClean="0"/>
              <a:t>They are used for implementing callback function.</a:t>
            </a:r>
          </a:p>
          <a:p>
            <a:r>
              <a:rPr lang="en-US" sz="2400" dirty="0" smtClean="0"/>
              <a:t>Delegates are internally considered as classes.</a:t>
            </a:r>
          </a:p>
          <a:p>
            <a:r>
              <a:rPr lang="en-US" sz="2400" dirty="0" smtClean="0"/>
              <a:t>They are mostly used in implementing frameworks not normal programming.</a:t>
            </a:r>
          </a:p>
          <a:p>
            <a:r>
              <a:rPr lang="en-US" sz="2400" dirty="0" smtClean="0"/>
              <a:t>public delegate void D(int x, int y);</a:t>
            </a:r>
          </a:p>
          <a:p>
            <a:r>
              <a:rPr lang="en-US" sz="2400" dirty="0" smtClean="0"/>
              <a:t>D </a:t>
            </a:r>
            <a:r>
              <a:rPr lang="en-US" sz="2400" dirty="0" smtClean="0"/>
              <a:t>d</a:t>
            </a:r>
            <a:r>
              <a:rPr lang="en-US" sz="2400" dirty="0" smtClean="0"/>
              <a:t> = new D(Object Address. Method Name)</a:t>
            </a:r>
          </a:p>
          <a:p>
            <a:pPr>
              <a:buFont typeface="Courier New" pitchFamily="49" charset="0"/>
              <a:buChar char="o"/>
            </a:pPr>
            <a:endParaRPr lang="en-US" sz="2400" dirty="0" smtClean="0">
              <a:solidFill>
                <a:srgbClr val="FFC000"/>
              </a:solidFill>
            </a:endParaRPr>
          </a:p>
          <a:p>
            <a:pPr>
              <a:buFont typeface="Courier New" pitchFamily="49" charset="0"/>
              <a:buChar char="o"/>
            </a:pPr>
            <a:r>
              <a:rPr lang="en-US" sz="2400" dirty="0" smtClean="0">
                <a:solidFill>
                  <a:srgbClr val="FFC000"/>
                </a:solidFill>
              </a:rPr>
              <a:t>What is the purpose of multicast delegate?</a:t>
            </a:r>
          </a:p>
          <a:p>
            <a:pPr>
              <a:buNone/>
            </a:pPr>
            <a:r>
              <a:rPr lang="en-US" sz="2400" dirty="0" smtClean="0"/>
              <a:t>     A </a:t>
            </a:r>
            <a:r>
              <a:rPr lang="en-US" sz="2400" b="1" dirty="0" smtClean="0"/>
              <a:t>delegate</a:t>
            </a:r>
            <a:r>
              <a:rPr lang="en-US" sz="2400" dirty="0" smtClean="0"/>
              <a:t> that points multiple methods is called a </a:t>
            </a:r>
            <a:r>
              <a:rPr lang="en-US" sz="2400" b="1" dirty="0" smtClean="0"/>
              <a:t>multicast delegate</a:t>
            </a:r>
            <a:r>
              <a:rPr lang="en-US" sz="2400" dirty="0" smtClean="0"/>
              <a:t>. The "+" operator adds a function to the </a:t>
            </a:r>
            <a:r>
              <a:rPr lang="en-US" sz="2400" b="1" dirty="0" smtClean="0"/>
              <a:t>delegate</a:t>
            </a:r>
            <a:r>
              <a:rPr lang="en-US" sz="2400" dirty="0" smtClean="0"/>
              <a:t> object and the "-" operator removes an existing function from a </a:t>
            </a:r>
            <a:r>
              <a:rPr lang="en-US" sz="2400" b="1" dirty="0" smtClean="0"/>
              <a:t>delegate</a:t>
            </a:r>
            <a:r>
              <a:rPr lang="en-US" sz="2400" dirty="0" smtClean="0"/>
              <a:t> object.</a:t>
            </a:r>
            <a:endParaRPr lang="en-US" sz="2400"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638800"/>
          </a:xfrm>
        </p:spPr>
        <p:txBody>
          <a:bodyPr>
            <a:normAutofit fontScale="85000" lnSpcReduction="20000"/>
          </a:bodyPr>
          <a:lstStyle/>
          <a:p>
            <a:r>
              <a:rPr lang="en-US" dirty="0" smtClean="0">
                <a:solidFill>
                  <a:schemeClr val="accent4">
                    <a:lumMod val="75000"/>
                  </a:schemeClr>
                </a:solidFill>
              </a:rPr>
              <a:t>What is an event?</a:t>
            </a:r>
          </a:p>
          <a:p>
            <a:pPr>
              <a:buNone/>
            </a:pPr>
            <a:r>
              <a:rPr lang="en-US" dirty="0" smtClean="0">
                <a:solidFill>
                  <a:schemeClr val="accent4">
                    <a:lumMod val="75000"/>
                  </a:schemeClr>
                </a:solidFill>
              </a:rPr>
              <a:t>    In c#, events are used to enable a class or object to notify other classes or objects about the action that is going to happen. To declare an event, we need to use event keyword with delegate type. Before raising an event, we need to check whether an event is subscribed or not.</a:t>
            </a:r>
          </a:p>
          <a:p>
            <a:pPr>
              <a:buNone/>
            </a:pPr>
            <a:endParaRPr lang="en-US" dirty="0" smtClean="0"/>
          </a:p>
          <a:p>
            <a:r>
              <a:rPr lang="en-US" dirty="0" smtClean="0">
                <a:solidFill>
                  <a:srgbClr val="FFC000"/>
                </a:solidFill>
              </a:rPr>
              <a:t>What is Extension Methods? </a:t>
            </a:r>
          </a:p>
          <a:p>
            <a:pPr>
              <a:buNone/>
            </a:pPr>
            <a:r>
              <a:rPr lang="en-US" dirty="0" smtClean="0"/>
              <a:t>    Using Extension methods we can add new methods to existing types without creating a new derived type, or without modifying the original type. Extension methods are a special kind of static method, but they are called as if they were instance methods on the extended type.</a:t>
            </a: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5" name="Title 1"/>
          <p:cNvSpPr>
            <a:spLocks noGrp="1"/>
          </p:cNvSpPr>
          <p:nvPr>
            <p:ph idx="1"/>
          </p:nvPr>
        </p:nvSpPr>
        <p:spPr>
          <a:xfrm>
            <a:off x="457200" y="304800"/>
            <a:ext cx="8229600" cy="5562601"/>
          </a:xfrm>
        </p:spPr>
        <p:txBody>
          <a:bodyPr>
            <a:normAutofit fontScale="55000" lnSpcReduction="20000"/>
          </a:bodyPr>
          <a:lstStyle/>
          <a:p>
            <a:pPr fontAlgn="base"/>
            <a:r>
              <a:rPr lang="en-US" sz="5500" dirty="0" smtClean="0">
                <a:solidFill>
                  <a:srgbClr val="FFC000"/>
                </a:solidFill>
              </a:rPr>
              <a:t>What is the C# Using block and why should I use it? </a:t>
            </a:r>
          </a:p>
          <a:p>
            <a:pPr fontAlgn="base"/>
            <a:endParaRPr lang="en-US" sz="5500" b="1" dirty="0" smtClean="0">
              <a:solidFill>
                <a:srgbClr val="FFC000"/>
              </a:solidFill>
            </a:endParaRPr>
          </a:p>
          <a:p>
            <a:pPr fontAlgn="base">
              <a:lnSpc>
                <a:spcPct val="170000"/>
              </a:lnSpc>
            </a:pPr>
            <a:r>
              <a:rPr lang="en-US" sz="5500" dirty="0" smtClean="0"/>
              <a:t>using block is used for creating objects which implements idisposable interface.</a:t>
            </a:r>
          </a:p>
          <a:p>
            <a:pPr fontAlgn="base">
              <a:lnSpc>
                <a:spcPct val="170000"/>
              </a:lnSpc>
            </a:pPr>
            <a:r>
              <a:rPr lang="en-US" sz="5500" dirty="0" smtClean="0"/>
              <a:t>using block will be automatically converted to try finally pattern and dispose method will be called in the finally block.</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sz="2400" dirty="0" smtClean="0">
                <a:solidFill>
                  <a:srgbClr val="FFC000"/>
                </a:solidFill>
              </a:rPr>
              <a:t>Can we access instance variable In static method?</a:t>
            </a:r>
          </a:p>
          <a:p>
            <a:pPr>
              <a:buNone/>
            </a:pPr>
            <a:r>
              <a:rPr lang="en-US" sz="2400" dirty="0" smtClean="0">
                <a:solidFill>
                  <a:srgbClr val="FFC000"/>
                </a:solidFill>
              </a:rPr>
              <a:t>     </a:t>
            </a:r>
            <a:r>
              <a:rPr lang="en-US" sz="2400" dirty="0" smtClean="0"/>
              <a:t>Directly we cannot, but we can pass object of a class to static method as parameter and by using that object we can access instance variable.</a:t>
            </a:r>
          </a:p>
          <a:p>
            <a:pPr>
              <a:buNone/>
            </a:pPr>
            <a:r>
              <a:rPr lang="en-US" sz="2400" dirty="0" smtClean="0"/>
              <a:t>   </a:t>
            </a:r>
          </a:p>
          <a:p>
            <a:pPr>
              <a:buNone/>
            </a:pPr>
            <a:r>
              <a:rPr lang="en-US" sz="2400" dirty="0" smtClean="0"/>
              <a:t>    </a:t>
            </a:r>
            <a:r>
              <a:rPr lang="en-US" sz="2400" dirty="0" smtClean="0">
                <a:solidFill>
                  <a:srgbClr val="FFC000"/>
                </a:solidFill>
              </a:rPr>
              <a:t>When to declare virtual method?</a:t>
            </a:r>
          </a:p>
          <a:p>
            <a:pPr>
              <a:buNone/>
            </a:pPr>
            <a:r>
              <a:rPr lang="en-US" sz="2400" dirty="0" smtClean="0">
                <a:solidFill>
                  <a:srgbClr val="FFC000"/>
                </a:solidFill>
              </a:rPr>
              <a:t>	</a:t>
            </a:r>
            <a:r>
              <a:rPr lang="en-US" sz="2400" dirty="0" smtClean="0"/>
              <a:t>It recommended to create virtual method when the implementation is not correct. </a:t>
            </a:r>
          </a:p>
          <a:p>
            <a:pPr>
              <a:buNone/>
            </a:pPr>
            <a:r>
              <a:rPr lang="en-US" sz="2400" dirty="0" smtClean="0">
                <a:solidFill>
                  <a:srgbClr val="FFC000"/>
                </a:solidFill>
              </a:rPr>
              <a:t> </a:t>
            </a:r>
          </a:p>
          <a:p>
            <a:pPr>
              <a:buNone/>
            </a:pPr>
            <a:r>
              <a:rPr lang="en-US" sz="2400" dirty="0" smtClean="0">
                <a:solidFill>
                  <a:srgbClr val="FFC000"/>
                </a:solidFill>
              </a:rPr>
              <a:t>    </a:t>
            </a:r>
            <a:endParaRPr lang="en-US" sz="2400" dirty="0" smtClean="0"/>
          </a:p>
          <a:p>
            <a:pPr>
              <a:buNone/>
            </a:pPr>
            <a:r>
              <a:rPr lang="en-US" sz="2800" dirty="0" smtClean="0"/>
              <a:t>    </a:t>
            </a:r>
          </a:p>
          <a:p>
            <a:pPr>
              <a:buNone/>
            </a:pPr>
            <a:endParaRPr lang="en-US" sz="2800" dirty="0" smtClean="0"/>
          </a:p>
          <a:p>
            <a:pPr>
              <a:buNone/>
            </a:pPr>
            <a:r>
              <a:rPr lang="en-US" sz="2800" dirty="0" smtClean="0"/>
              <a:t>    </a:t>
            </a:r>
          </a:p>
          <a:p>
            <a:pPr>
              <a:buNone/>
            </a:pPr>
            <a:endParaRPr lang="en-US" sz="2800" dirty="0" smtClean="0">
              <a:solidFill>
                <a:srgbClr val="FFC000"/>
              </a:solidFill>
            </a:endParaRPr>
          </a:p>
          <a:p>
            <a:pPr>
              <a:buNone/>
            </a:pPr>
            <a:endParaRPr lang="en-US" sz="2800" dirty="0" smtClean="0">
              <a:solidFill>
                <a:srgbClr val="FFC000"/>
              </a:solidFill>
            </a:endParaRPr>
          </a:p>
          <a:p>
            <a:pPr>
              <a:buNone/>
            </a:pPr>
            <a:endParaRPr lang="en-US" sz="2800" dirty="0" smtClean="0">
              <a:solidFill>
                <a:srgbClr val="FFC000"/>
              </a:solidFill>
            </a:endParaRPr>
          </a:p>
          <a:p>
            <a:pPr>
              <a:buNone/>
            </a:pP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solidFill>
                  <a:srgbClr val="FFC000"/>
                </a:solidFill>
              </a:rPr>
              <a:t>When to declare a class as abstract class?</a:t>
            </a:r>
          </a:p>
          <a:p>
            <a:r>
              <a:rPr lang="en-US" sz="2400" dirty="0" smtClean="0"/>
              <a:t>when we know implementation for some methods &amp; when we don’t know implementation for some methods we have to declare the class as abstract class.</a:t>
            </a:r>
          </a:p>
          <a:p>
            <a:r>
              <a:rPr lang="en-US" sz="2400" dirty="0" smtClean="0">
                <a:solidFill>
                  <a:srgbClr val="FFC000"/>
                </a:solidFill>
              </a:rPr>
              <a:t>Give me one scenario for creating abstract class?</a:t>
            </a:r>
          </a:p>
          <a:p>
            <a:endParaRPr lang="en-US" sz="2400" dirty="0" smtClean="0"/>
          </a:p>
          <a:p>
            <a:r>
              <a:rPr lang="en-US" sz="2400" dirty="0" smtClean="0">
                <a:solidFill>
                  <a:srgbClr val="FFC000"/>
                </a:solidFill>
              </a:rPr>
              <a:t>Is it possible to declare variable in interface?</a:t>
            </a:r>
          </a:p>
          <a:p>
            <a:r>
              <a:rPr lang="en-US" sz="2400" dirty="0" smtClean="0"/>
              <a:t>Directly we cannot declare variable in interface but we can declare property which indirectly act as private variable.</a:t>
            </a:r>
          </a:p>
          <a:p>
            <a:pPr>
              <a:buNone/>
            </a:pPr>
            <a:endParaRPr lang="en-US" sz="2400" dirty="0" smtClean="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6" name="Title 1"/>
          <p:cNvSpPr>
            <a:spLocks noGrp="1"/>
          </p:cNvSpPr>
          <p:nvPr>
            <p:ph idx="1"/>
          </p:nvPr>
        </p:nvSpPr>
        <p:spPr>
          <a:xfrm>
            <a:off x="457200" y="228600"/>
            <a:ext cx="8458200" cy="5897563"/>
          </a:xfrm>
        </p:spPr>
        <p:txBody>
          <a:bodyPr/>
          <a:lstStyle/>
          <a:p>
            <a:r>
              <a:rPr lang="en-US" sz="2400" dirty="0" smtClean="0">
                <a:solidFill>
                  <a:srgbClr val="FFC000"/>
                </a:solidFill>
              </a:rPr>
              <a:t>When to declare an interface?</a:t>
            </a:r>
          </a:p>
          <a:p>
            <a:r>
              <a:rPr lang="en-US" sz="2400" dirty="0" smtClean="0"/>
              <a:t>Whenever there is code dependency among two or more developers we can declare an interface.</a:t>
            </a:r>
          </a:p>
          <a:p>
            <a:r>
              <a:rPr lang="en-US" sz="2400" dirty="0" smtClean="0">
                <a:solidFill>
                  <a:srgbClr val="FFC000"/>
                </a:solidFill>
              </a:rPr>
              <a:t>Scenario 1</a:t>
            </a:r>
            <a:r>
              <a:rPr lang="en-US" sz="2400" dirty="0" smtClean="0"/>
              <a:t>. when we want 2 or more developers should implement same method with different behaviour we can declare an interface and ask all developers to implement that interface in their class.</a:t>
            </a:r>
          </a:p>
          <a:p>
            <a:endParaRPr lang="en-US" sz="2400" dirty="0" smtClean="0"/>
          </a:p>
          <a:p>
            <a:r>
              <a:rPr lang="en-US" sz="2400" dirty="0" smtClean="0">
                <a:solidFill>
                  <a:srgbClr val="FFC000"/>
                </a:solidFill>
              </a:rPr>
              <a:t>Scenario 2</a:t>
            </a:r>
            <a:r>
              <a:rPr lang="en-US" sz="2400" dirty="0" smtClean="0"/>
              <a:t>. suppose you are writing a code which will receive an input from a method which supposed to be developed by another developer, here you can declare an interface, create method and use it for your code and ask another developer to implement that method later.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4190999"/>
          </a:xfrm>
        </p:spPr>
        <p:txBody>
          <a:bodyPr>
            <a:normAutofit lnSpcReduction="10000"/>
          </a:bodyPr>
          <a:lstStyle/>
          <a:p>
            <a:r>
              <a:rPr lang="en-US" dirty="0" smtClean="0">
                <a:solidFill>
                  <a:srgbClr val="FFC000"/>
                </a:solidFill>
              </a:rPr>
              <a:t>what is an Object oriented programming language?</a:t>
            </a:r>
          </a:p>
          <a:p>
            <a:r>
              <a:rPr lang="en-US" sz="3200" dirty="0" smtClean="0"/>
              <a:t>Any Programming language which supports</a:t>
            </a:r>
          </a:p>
          <a:p>
            <a:pPr marL="1136142" lvl="2" indent="-514350">
              <a:buNone/>
            </a:pPr>
            <a:r>
              <a:rPr lang="en-US" dirty="0" smtClean="0"/>
              <a:t>Encapsulation</a:t>
            </a:r>
          </a:p>
          <a:p>
            <a:pPr marL="1136142" lvl="2" indent="-514350">
              <a:buNone/>
            </a:pPr>
            <a:r>
              <a:rPr lang="en-US" dirty="0" smtClean="0"/>
              <a:t>Abstraction</a:t>
            </a:r>
          </a:p>
          <a:p>
            <a:pPr marL="1136142" lvl="2" indent="-514350">
              <a:buNone/>
            </a:pPr>
            <a:r>
              <a:rPr lang="en-US" dirty="0" smtClean="0"/>
              <a:t>Inheritance</a:t>
            </a:r>
          </a:p>
          <a:p>
            <a:pPr marL="1136142" lvl="2" indent="-514350">
              <a:buNone/>
            </a:pPr>
            <a:r>
              <a:rPr lang="en-US" dirty="0" smtClean="0"/>
              <a:t>Polymorphism</a:t>
            </a:r>
          </a:p>
          <a:p>
            <a:pPr marL="550926" indent="-514350">
              <a:buNone/>
            </a:pPr>
            <a:r>
              <a:rPr lang="en-US" sz="3200" dirty="0" smtClean="0">
                <a:solidFill>
                  <a:schemeClr val="tx2"/>
                </a:solidFill>
              </a:rPr>
              <a:t>     can be called as OOPL</a:t>
            </a:r>
          </a:p>
          <a:p>
            <a:pPr marL="550926" indent="-514350">
              <a:buNone/>
            </a:pPr>
            <a:endParaRPr lang="en-US" sz="3200" dirty="0" smtClean="0">
              <a:solidFill>
                <a:srgbClr val="FFC000"/>
              </a:solidFill>
            </a:endParaRPr>
          </a:p>
          <a:p>
            <a:pPr marL="550926" indent="-514350">
              <a:buFont typeface="+mj-lt"/>
              <a:buAutoNum type="arabicPeriod"/>
            </a:pPr>
            <a:endParaRPr lang="en-US" sz="3200" dirty="0" smtClean="0"/>
          </a:p>
          <a:p>
            <a:endParaRPr lang="en-US" sz="3200" dirty="0" smtClean="0"/>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6" name="Content Placeholder 6"/>
          <p:cNvSpPr txBox="1">
            <a:spLocks/>
          </p:cNvSpPr>
          <p:nvPr/>
        </p:nvSpPr>
        <p:spPr>
          <a:xfrm>
            <a:off x="381000" y="4819471"/>
            <a:ext cx="8229600" cy="685799"/>
          </a:xfrm>
          <a:prstGeom prst="rect">
            <a:avLst/>
          </a:prstGeom>
        </p:spPr>
        <p:txBody>
          <a:bodyPr vert="horz">
            <a:normAutofit/>
          </a:bodyPr>
          <a:lstStyle/>
          <a:p>
            <a:pPr marL="420624" lvl="0" indent="-384048">
              <a:spcBef>
                <a:spcPct val="20000"/>
              </a:spcBef>
              <a:buClr>
                <a:schemeClr val="accent1"/>
              </a:buClr>
              <a:buSzPct val="80000"/>
              <a:buFont typeface="Wingdings 2"/>
              <a:buChar char=""/>
            </a:pPr>
            <a:r>
              <a:rPr lang="en-US" sz="2800" dirty="0" smtClean="0">
                <a:solidFill>
                  <a:srgbClr val="FFC000"/>
                </a:solidFill>
              </a:rPr>
              <a:t>what is Encapsulation?</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685800" y="5352871"/>
            <a:ext cx="8001000" cy="1200329"/>
          </a:xfrm>
          <a:prstGeom prst="rect">
            <a:avLst/>
          </a:prstGeom>
        </p:spPr>
        <p:txBody>
          <a:bodyPr wrap="square">
            <a:spAutoFit/>
          </a:bodyPr>
          <a:lstStyle/>
          <a:p>
            <a:r>
              <a:rPr lang="en-US" sz="2400" b="1" dirty="0" smtClean="0"/>
              <a:t>Binding related Variables and Methods in a common  related place is called as encapsulation.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lstStyle/>
          <a:p>
            <a:r>
              <a:rPr lang="en-US" sz="2400" dirty="0" smtClean="0">
                <a:solidFill>
                  <a:srgbClr val="FFC000"/>
                </a:solidFill>
              </a:rPr>
              <a:t>What is an event?</a:t>
            </a:r>
          </a:p>
          <a:p>
            <a:r>
              <a:rPr lang="en-US" sz="2400" dirty="0" smtClean="0"/>
              <a:t>Events are useful for implementing notification mechanism. It is mostly used in GUI application. To declare an event, we need to use event keyword with delegate type. Before raising an event, we need to check whether an event is subscribed or not.</a:t>
            </a:r>
          </a:p>
          <a:p>
            <a:r>
              <a:rPr lang="en-US" sz="2400" dirty="0" smtClean="0">
                <a:solidFill>
                  <a:srgbClr val="FFC000"/>
                </a:solidFill>
              </a:rPr>
              <a:t> Which code we cannot write in finally block?</a:t>
            </a:r>
          </a:p>
          <a:p>
            <a:r>
              <a:rPr lang="en-US" sz="2400" dirty="0" smtClean="0"/>
              <a:t>return statement.</a:t>
            </a:r>
          </a:p>
          <a:p>
            <a:pPr>
              <a:buNone/>
            </a:pPr>
            <a:endParaRPr lang="en-US" sz="2400" dirty="0" smtClean="0">
              <a:solidFill>
                <a:srgbClr val="FFC000"/>
              </a:solidFill>
            </a:endParaRPr>
          </a:p>
          <a:p>
            <a:pPr>
              <a:buNone/>
            </a:pPr>
            <a:endParaRPr lang="en-US" sz="2400" dirty="0" smtClean="0">
              <a:solidFill>
                <a:srgbClr val="FFC000"/>
              </a:solidFill>
            </a:endParaRPr>
          </a:p>
          <a:p>
            <a:pPr>
              <a:buNone/>
            </a:pPr>
            <a:endParaRPr lang="en-US" sz="2400" dirty="0" smtClean="0">
              <a:solidFill>
                <a:srgbClr val="FFC000"/>
              </a:solidFill>
            </a:endParaRPr>
          </a:p>
          <a:p>
            <a:pPr>
              <a:buNone/>
            </a:pPr>
            <a:endParaRPr lang="en-US" sz="2400" dirty="0" smtClean="0">
              <a:solidFill>
                <a:srgbClr val="FFC000"/>
              </a:solidFill>
            </a:endParaRPr>
          </a:p>
          <a:p>
            <a:pPr>
              <a:buNone/>
            </a:pPr>
            <a:endParaRPr lang="en-US" sz="2400" dirty="0" smtClean="0">
              <a:solidFill>
                <a:srgbClr val="FFC000"/>
              </a:solidFill>
            </a:endParaRP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382000" cy="5334000"/>
          </a:xfrm>
        </p:spPr>
        <p:txBody>
          <a:bodyPr>
            <a:normAutofit/>
          </a:bodyPr>
          <a:lstStyle/>
          <a:p>
            <a:pPr>
              <a:buNone/>
            </a:pPr>
            <a:r>
              <a:rPr lang="en-US" sz="2600" dirty="0" smtClean="0">
                <a:solidFill>
                  <a:srgbClr val="FFC000"/>
                </a:solidFill>
              </a:rPr>
              <a:t>Difference between const and readonly variable</a:t>
            </a:r>
          </a:p>
          <a:p>
            <a:pPr fontAlgn="base"/>
            <a:r>
              <a:rPr lang="en-US" sz="2600" dirty="0" smtClean="0"/>
              <a:t>const variable we must assign while declaring.</a:t>
            </a:r>
          </a:p>
          <a:p>
            <a:pPr fontAlgn="base"/>
            <a:r>
              <a:rPr lang="en-US" sz="2600" dirty="0" smtClean="0"/>
              <a:t>read only variables we can assign during declaration or we can initialize in constructor.</a:t>
            </a:r>
          </a:p>
          <a:p>
            <a:pPr fontAlgn="base"/>
            <a:r>
              <a:rPr lang="en-US" sz="2600" dirty="0" smtClean="0"/>
              <a:t>const variables must be accessed using class name and read only variables accessed using object name dot.</a:t>
            </a:r>
          </a:p>
          <a:p>
            <a:pPr>
              <a:buNone/>
            </a:pPr>
            <a:endParaRPr lang="en-US" sz="2800"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6019799"/>
          </a:xfrm>
        </p:spPr>
        <p:txBody>
          <a:bodyPr>
            <a:normAutofit fontScale="85000" lnSpcReduction="20000"/>
          </a:bodyPr>
          <a:lstStyle/>
          <a:p>
            <a:r>
              <a:rPr lang="en-US" dirty="0" smtClean="0">
                <a:solidFill>
                  <a:srgbClr val="FFC000"/>
                </a:solidFill>
              </a:rPr>
              <a:t>what is abstraction?</a:t>
            </a:r>
          </a:p>
          <a:p>
            <a:r>
              <a:rPr lang="en-US" dirty="0" smtClean="0"/>
              <a:t>Hiding implementation details and exposing the required details to the users can be called as abstraction.</a:t>
            </a:r>
            <a:endParaRPr lang="en-US" dirty="0" smtClean="0">
              <a:solidFill>
                <a:srgbClr val="FFC000"/>
              </a:solidFill>
            </a:endParaRPr>
          </a:p>
          <a:p>
            <a:r>
              <a:rPr lang="en-US" dirty="0" smtClean="0">
                <a:solidFill>
                  <a:srgbClr val="FFC000"/>
                </a:solidFill>
              </a:rPr>
              <a:t>what is inheritance and its purpose?</a:t>
            </a:r>
          </a:p>
          <a:p>
            <a:r>
              <a:rPr lang="en-US" dirty="0" smtClean="0"/>
              <a:t>1.Inheritance reduce code duplication /code redundancy</a:t>
            </a:r>
          </a:p>
          <a:p>
            <a:pPr>
              <a:buNone/>
            </a:pPr>
            <a:r>
              <a:rPr lang="en-US" dirty="0" smtClean="0"/>
              <a:t>	2.Inheritance improves maintainability.</a:t>
            </a:r>
            <a:endParaRPr lang="en-US" dirty="0" smtClean="0">
              <a:solidFill>
                <a:srgbClr val="FFC000"/>
              </a:solidFill>
            </a:endParaRPr>
          </a:p>
          <a:p>
            <a:r>
              <a:rPr lang="en-US" dirty="0" smtClean="0">
                <a:solidFill>
                  <a:srgbClr val="FFC000"/>
                </a:solidFill>
              </a:rPr>
              <a:t>Which class is the base class for all classes in C#?</a:t>
            </a:r>
          </a:p>
          <a:p>
            <a:r>
              <a:rPr lang="en-US" dirty="0" smtClean="0"/>
              <a:t>Object class</a:t>
            </a:r>
            <a:endParaRPr lang="en-US" dirty="0" smtClean="0">
              <a:solidFill>
                <a:srgbClr val="FFC000"/>
              </a:solidFill>
            </a:endParaRPr>
          </a:p>
          <a:p>
            <a:r>
              <a:rPr lang="en-US" dirty="0" smtClean="0">
                <a:solidFill>
                  <a:srgbClr val="FFC000"/>
                </a:solidFill>
              </a:rPr>
              <a:t>what is upcasting?</a:t>
            </a:r>
          </a:p>
          <a:p>
            <a:r>
              <a:rPr lang="en-US" sz="3200" dirty="0" smtClean="0"/>
              <a:t>Identifying parent class object reference by using child class object reference</a:t>
            </a:r>
            <a:endParaRPr lang="en-US" dirty="0" smtClean="0">
              <a:solidFill>
                <a:srgbClr val="FFC000"/>
              </a:solidFill>
            </a:endParaRPr>
          </a:p>
          <a:p>
            <a:r>
              <a:rPr lang="en-US" dirty="0" smtClean="0">
                <a:solidFill>
                  <a:srgbClr val="FFC000"/>
                </a:solidFill>
              </a:rPr>
              <a:t>what is downcasting?</a:t>
            </a:r>
          </a:p>
          <a:p>
            <a:r>
              <a:rPr lang="en-US" sz="3200" dirty="0" smtClean="0"/>
              <a:t>Identifying child class object reference using parent class object reference</a:t>
            </a: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C000"/>
                </a:solidFill>
              </a:rPr>
              <a:t>what is the purpose of new keyword?</a:t>
            </a:r>
          </a:p>
          <a:p>
            <a:r>
              <a:rPr lang="en-US" dirty="0" smtClean="0"/>
              <a:t>new keyword is used for hiding base class members in derived class. And also it can be used for creating object of a class.</a:t>
            </a:r>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399"/>
          </a:xfrm>
        </p:spPr>
        <p:txBody>
          <a:bodyPr>
            <a:normAutofit fontScale="70000" lnSpcReduction="20000"/>
          </a:bodyPr>
          <a:lstStyle/>
          <a:p>
            <a:r>
              <a:rPr lang="en-US" dirty="0" smtClean="0">
                <a:solidFill>
                  <a:srgbClr val="FFC000"/>
                </a:solidFill>
              </a:rPr>
              <a:t>what is the use of </a:t>
            </a:r>
            <a:r>
              <a:rPr lang="en-US" b="1" dirty="0" smtClean="0">
                <a:solidFill>
                  <a:srgbClr val="FFC000"/>
                </a:solidFill>
              </a:rPr>
              <a:t>base</a:t>
            </a:r>
            <a:r>
              <a:rPr lang="en-US" dirty="0" smtClean="0">
                <a:solidFill>
                  <a:srgbClr val="FFC000"/>
                </a:solidFill>
              </a:rPr>
              <a:t> keyword?</a:t>
            </a:r>
          </a:p>
          <a:p>
            <a:r>
              <a:rPr lang="en-US" sz="3200" dirty="0" smtClean="0"/>
              <a:t>using base keyword we can access </a:t>
            </a:r>
            <a:r>
              <a:rPr lang="en-US" sz="3200" b="1" dirty="0" smtClean="0"/>
              <a:t>base class members</a:t>
            </a:r>
            <a:r>
              <a:rPr lang="en-US" sz="3200" dirty="0" smtClean="0"/>
              <a:t> </a:t>
            </a:r>
            <a:r>
              <a:rPr lang="en-US" sz="3200" b="1" dirty="0" smtClean="0"/>
              <a:t>from derived class.</a:t>
            </a:r>
            <a:endParaRPr lang="en-US" dirty="0" smtClean="0"/>
          </a:p>
          <a:p>
            <a:r>
              <a:rPr lang="en-US" dirty="0" smtClean="0">
                <a:solidFill>
                  <a:srgbClr val="FFC000"/>
                </a:solidFill>
              </a:rPr>
              <a:t>what is the execution sequence of constructors when derived class object is created?</a:t>
            </a:r>
          </a:p>
          <a:p>
            <a:r>
              <a:rPr lang="en-US" sz="3200" dirty="0" smtClean="0"/>
              <a:t>As per C# Lang Rules parent class constructor must be executed first later the derived class constructor will be executed.</a:t>
            </a:r>
            <a:endParaRPr lang="en-US" dirty="0" smtClean="0">
              <a:solidFill>
                <a:srgbClr val="FFC000"/>
              </a:solidFill>
            </a:endParaRPr>
          </a:p>
          <a:p>
            <a:r>
              <a:rPr lang="en-US" dirty="0" smtClean="0">
                <a:solidFill>
                  <a:srgbClr val="FFC000"/>
                </a:solidFill>
              </a:rPr>
              <a:t>what is the purpose of </a:t>
            </a:r>
            <a:r>
              <a:rPr lang="en-US" b="1" dirty="0" smtClean="0">
                <a:solidFill>
                  <a:srgbClr val="FFC000"/>
                </a:solidFill>
              </a:rPr>
              <a:t>this</a:t>
            </a:r>
            <a:r>
              <a:rPr lang="en-US" dirty="0" smtClean="0">
                <a:solidFill>
                  <a:srgbClr val="FFC000"/>
                </a:solidFill>
              </a:rPr>
              <a:t> keyword?</a:t>
            </a:r>
          </a:p>
          <a:p>
            <a:r>
              <a:rPr lang="en-US" sz="3200" dirty="0" smtClean="0"/>
              <a:t>this keyword refers to the current instance or current object.</a:t>
            </a:r>
            <a:endParaRPr lang="en-US" dirty="0" smtClean="0">
              <a:solidFill>
                <a:srgbClr val="FFC000"/>
              </a:solidFill>
            </a:endParaRPr>
          </a:p>
          <a:p>
            <a:r>
              <a:rPr lang="en-US" dirty="0" smtClean="0">
                <a:solidFill>
                  <a:srgbClr val="FFC000"/>
                </a:solidFill>
              </a:rPr>
              <a:t>what is the purpose of instance constructor?</a:t>
            </a:r>
          </a:p>
          <a:p>
            <a:r>
              <a:rPr lang="en-US" sz="3200" dirty="0" smtClean="0"/>
              <a:t>Using instance constructors we can initialize instance variables.</a:t>
            </a:r>
          </a:p>
          <a:p>
            <a:r>
              <a:rPr lang="en-US" sz="3200" dirty="0" smtClean="0">
                <a:solidFill>
                  <a:srgbClr val="FFC000"/>
                </a:solidFill>
              </a:rPr>
              <a:t>what is the purpose of static constructor?</a:t>
            </a:r>
          </a:p>
          <a:p>
            <a:r>
              <a:rPr lang="en-US" sz="3200" dirty="0" smtClean="0">
                <a:solidFill>
                  <a:schemeClr val="tx2"/>
                </a:solidFill>
              </a:rPr>
              <a:t>static constructor is used for initializing static variables.</a:t>
            </a:r>
            <a:endParaRPr lang="en-US" dirty="0" smtClean="0">
              <a:solidFill>
                <a:schemeClr val="tx2"/>
              </a:solidFill>
            </a:endParaRPr>
          </a:p>
          <a:p>
            <a:r>
              <a:rPr lang="en-US" dirty="0" smtClean="0">
                <a:solidFill>
                  <a:srgbClr val="FFC000"/>
                </a:solidFill>
              </a:rPr>
              <a:t>what is a namespace?</a:t>
            </a:r>
          </a:p>
          <a:p>
            <a:r>
              <a:rPr lang="en-US" sz="3200" dirty="0" smtClean="0"/>
              <a:t>Namespace is a logical container for grouping  logically related classes,structs,enums,interfaces,delegates etc</a:t>
            </a: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7" name="Content Placeholder 2"/>
          <p:cNvSpPr>
            <a:spLocks noGrp="1"/>
          </p:cNvSpPr>
          <p:nvPr>
            <p:ph idx="1"/>
          </p:nvPr>
        </p:nvSpPr>
        <p:spPr>
          <a:xfrm>
            <a:off x="457200" y="457200"/>
            <a:ext cx="8458200" cy="6019800"/>
          </a:xfrm>
        </p:spPr>
        <p:txBody>
          <a:bodyPr>
            <a:normAutofit fontScale="92500" lnSpcReduction="20000"/>
          </a:bodyPr>
          <a:lstStyle/>
          <a:p>
            <a:r>
              <a:rPr lang="en-US" dirty="0" smtClean="0">
                <a:solidFill>
                  <a:srgbClr val="FFC000"/>
                </a:solidFill>
              </a:rPr>
              <a:t>what is the difference between static constructor and instance constructor?</a:t>
            </a:r>
          </a:p>
          <a:p>
            <a:endParaRPr lang="en-US" dirty="0" smtClean="0">
              <a:solidFill>
                <a:schemeClr val="tx2"/>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r>
              <a:rPr lang="en-US" dirty="0" smtClean="0">
                <a:solidFill>
                  <a:srgbClr val="FFC000"/>
                </a:solidFill>
              </a:rPr>
              <a:t>what is a namespace?</a:t>
            </a:r>
          </a:p>
          <a:p>
            <a:r>
              <a:rPr lang="en-US" sz="3200" dirty="0" smtClean="0"/>
              <a:t>namespace is a logical container for grouping  logically related classes,structs,enums,interfaces,delegates etc</a:t>
            </a:r>
          </a:p>
          <a:p>
            <a:endParaRPr lang="en-US" dirty="0" smtClean="0">
              <a:solidFill>
                <a:srgbClr val="FFC000"/>
              </a:solidFill>
            </a:endParaRPr>
          </a:p>
        </p:txBody>
      </p:sp>
      <p:graphicFrame>
        <p:nvGraphicFramePr>
          <p:cNvPr id="8" name="Table 7"/>
          <p:cNvGraphicFramePr>
            <a:graphicFrameLocks noGrp="1"/>
          </p:cNvGraphicFramePr>
          <p:nvPr/>
        </p:nvGraphicFramePr>
        <p:xfrm>
          <a:off x="936164" y="1305560"/>
          <a:ext cx="7598236" cy="2816787"/>
        </p:xfrm>
        <a:graphic>
          <a:graphicData uri="http://schemas.openxmlformats.org/drawingml/2006/table">
            <a:tbl>
              <a:tblPr firstRow="1" bandRow="1">
                <a:tableStyleId>{5C22544A-7EE6-4342-B048-85BDC9FD1C3A}</a:tableStyleId>
              </a:tblPr>
              <a:tblGrid>
                <a:gridCol w="3799118"/>
                <a:gridCol w="3799118"/>
              </a:tblGrid>
              <a:tr h="420769">
                <a:tc>
                  <a:txBody>
                    <a:bodyPr/>
                    <a:lstStyle/>
                    <a:p>
                      <a:pPr algn="ctr"/>
                      <a:r>
                        <a:rPr lang="en-US" dirty="0" smtClean="0"/>
                        <a:t>Static constructor</a:t>
                      </a:r>
                      <a:endParaRPr lang="en-US" dirty="0"/>
                    </a:p>
                  </a:txBody>
                  <a:tcPr/>
                </a:tc>
                <a:tc>
                  <a:txBody>
                    <a:bodyPr/>
                    <a:lstStyle/>
                    <a:p>
                      <a:pPr algn="ctr"/>
                      <a:r>
                        <a:rPr lang="en-US" dirty="0" smtClean="0"/>
                        <a:t>Instance constructor</a:t>
                      </a:r>
                      <a:endParaRPr lang="en-US" dirty="0"/>
                    </a:p>
                  </a:txBody>
                  <a:tcPr/>
                </a:tc>
              </a:tr>
              <a:tr h="420769">
                <a:tc>
                  <a:txBody>
                    <a:bodyPr/>
                    <a:lstStyle/>
                    <a:p>
                      <a:r>
                        <a:rPr lang="en-US" dirty="0" smtClean="0"/>
                        <a:t>Only</a:t>
                      </a:r>
                      <a:r>
                        <a:rPr lang="en-US" baseline="0" dirty="0" smtClean="0"/>
                        <a:t> one sc allowed per class</a:t>
                      </a:r>
                      <a:endParaRPr lang="en-US" dirty="0"/>
                    </a:p>
                  </a:txBody>
                  <a:tcPr/>
                </a:tc>
                <a:tc>
                  <a:txBody>
                    <a:bodyPr/>
                    <a:lstStyle/>
                    <a:p>
                      <a:r>
                        <a:rPr lang="en-US" dirty="0" smtClean="0"/>
                        <a:t>We</a:t>
                      </a:r>
                      <a:r>
                        <a:rPr lang="en-US" baseline="0" dirty="0" smtClean="0"/>
                        <a:t> can create any no.of IC in a class</a:t>
                      </a:r>
                      <a:endParaRPr lang="en-US" dirty="0"/>
                    </a:p>
                  </a:txBody>
                  <a:tcPr/>
                </a:tc>
              </a:tr>
              <a:tr h="420769">
                <a:tc>
                  <a:txBody>
                    <a:bodyPr/>
                    <a:lstStyle/>
                    <a:p>
                      <a:r>
                        <a:rPr lang="en-US" dirty="0" smtClean="0"/>
                        <a:t>SC can’t take parameters</a:t>
                      </a:r>
                      <a:endParaRPr lang="en-US" dirty="0"/>
                    </a:p>
                  </a:txBody>
                  <a:tcPr/>
                </a:tc>
                <a:tc>
                  <a:txBody>
                    <a:bodyPr/>
                    <a:lstStyle/>
                    <a:p>
                      <a:r>
                        <a:rPr lang="en-US" dirty="0" smtClean="0"/>
                        <a:t>IC can have parameters.</a:t>
                      </a:r>
                      <a:endParaRPr lang="en-US" dirty="0"/>
                    </a:p>
                  </a:txBody>
                  <a:tcPr/>
                </a:tc>
              </a:tr>
              <a:tr h="420769">
                <a:tc>
                  <a:txBody>
                    <a:bodyPr/>
                    <a:lstStyle/>
                    <a:p>
                      <a:r>
                        <a:rPr lang="en-US" dirty="0" smtClean="0"/>
                        <a:t>SC can’t have access modifier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IC can have</a:t>
                      </a:r>
                      <a:r>
                        <a:rPr lang="en-US" baseline="0" dirty="0" smtClean="0"/>
                        <a:t> </a:t>
                      </a:r>
                      <a:r>
                        <a:rPr lang="en-US" dirty="0" smtClean="0"/>
                        <a:t>access modifier</a:t>
                      </a:r>
                      <a:r>
                        <a:rPr lang="en-US" baseline="0" dirty="0" smtClean="0"/>
                        <a:t>.</a:t>
                      </a:r>
                      <a:endParaRPr lang="en-US" dirty="0"/>
                    </a:p>
                  </a:txBody>
                  <a:tcPr/>
                </a:tc>
              </a:tr>
              <a:tr h="420769">
                <a:tc>
                  <a:txBody>
                    <a:bodyPr/>
                    <a:lstStyle/>
                    <a:p>
                      <a:r>
                        <a:rPr lang="en-US" dirty="0" smtClean="0"/>
                        <a:t>SC</a:t>
                      </a:r>
                      <a:r>
                        <a:rPr lang="en-US" baseline="0" dirty="0" smtClean="0"/>
                        <a:t> will be executed only one even if we create multiple objects for a class</a:t>
                      </a:r>
                      <a:endParaRPr lang="en-US" dirty="0"/>
                    </a:p>
                  </a:txBody>
                  <a:tcPr/>
                </a:tc>
                <a:tc>
                  <a:txBody>
                    <a:bodyPr/>
                    <a:lstStyle/>
                    <a:p>
                      <a:r>
                        <a:rPr lang="en-US" dirty="0" smtClean="0"/>
                        <a:t>IC will be executed every</a:t>
                      </a:r>
                      <a:r>
                        <a:rPr lang="en-US" baseline="0" dirty="0" smtClean="0"/>
                        <a:t> time when we create object.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r>
              <a:rPr lang="en-US" dirty="0" smtClean="0">
                <a:solidFill>
                  <a:srgbClr val="FFC000"/>
                </a:solidFill>
              </a:rPr>
              <a:t>what is namespace aliasing and its purpose?</a:t>
            </a:r>
          </a:p>
          <a:p>
            <a:pPr>
              <a:buFont typeface="Arial" pitchFamily="34" charset="0"/>
              <a:buChar char="•"/>
            </a:pPr>
            <a:r>
              <a:rPr lang="en-US" sz="3200" b="1" dirty="0" smtClean="0"/>
              <a:t>Assigning a shortcut name for bigger namespace name. name space aliasing will improve code readability.</a:t>
            </a:r>
          </a:p>
          <a:p>
            <a:r>
              <a:rPr lang="en-US" dirty="0" smtClean="0">
                <a:solidFill>
                  <a:srgbClr val="FFC000"/>
                </a:solidFill>
              </a:rPr>
              <a:t>what are the different access modifiers supported in c# and explain about each one of them?</a:t>
            </a:r>
          </a:p>
          <a:p>
            <a:r>
              <a:rPr lang="en-US" sz="3200" dirty="0" smtClean="0"/>
              <a:t>Access modifiers are used to provide security for the program members .</a:t>
            </a:r>
          </a:p>
          <a:p>
            <a:endParaRPr lang="en-US" dirty="0" smtClean="0">
              <a:solidFill>
                <a:srgbClr val="FFC000"/>
              </a:solidFill>
            </a:endParaRP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2914</TotalTime>
  <Words>3278</Words>
  <Application>Microsoft Office PowerPoint</Application>
  <PresentationFormat>On-screen Show (4:3)</PresentationFormat>
  <Paragraphs>431</Paragraphs>
  <Slides>41</Slides>
  <Notes>16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Technic</vt:lpstr>
      <vt:lpstr>C# Interview Q &amp; 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Interview Q &amp; A</dc:title>
  <dc:creator>HP</dc:creator>
  <cp:lastModifiedBy>Admin</cp:lastModifiedBy>
  <cp:revision>200</cp:revision>
  <dcterms:created xsi:type="dcterms:W3CDTF">2006-08-16T00:00:00Z</dcterms:created>
  <dcterms:modified xsi:type="dcterms:W3CDTF">2021-01-20T04:42:14Z</dcterms:modified>
</cp:coreProperties>
</file>