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60" r:id="rId2"/>
    <p:sldId id="278" r:id="rId3"/>
    <p:sldId id="257" r:id="rId4"/>
    <p:sldId id="272" r:id="rId5"/>
    <p:sldId id="296" r:id="rId6"/>
    <p:sldId id="262" r:id="rId7"/>
    <p:sldId id="297" r:id="rId8"/>
    <p:sldId id="264" r:id="rId9"/>
    <p:sldId id="291" r:id="rId10"/>
    <p:sldId id="284" r:id="rId11"/>
    <p:sldId id="286" r:id="rId12"/>
    <p:sldId id="300" r:id="rId13"/>
    <p:sldId id="301" r:id="rId14"/>
    <p:sldId id="295" r:id="rId15"/>
    <p:sldId id="267" r:id="rId16"/>
    <p:sldId id="268" r:id="rId17"/>
    <p:sldId id="269" r:id="rId18"/>
    <p:sldId id="280" r:id="rId19"/>
    <p:sldId id="294" r:id="rId20"/>
    <p:sldId id="303" r:id="rId21"/>
    <p:sldId id="289" r:id="rId22"/>
    <p:sldId id="276" r:id="rId23"/>
    <p:sldId id="292" r:id="rId24"/>
    <p:sldId id="304" r:id="rId25"/>
    <p:sldId id="293" r:id="rId26"/>
    <p:sldId id="298" r:id="rId27"/>
    <p:sldId id="299" r:id="rId28"/>
    <p:sldId id="302" r:id="rId29"/>
    <p:sldId id="274" r:id="rId30"/>
  </p:sldIdLst>
  <p:sldSz cx="9144000" cy="6858000" type="screen4x3"/>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06" autoAdjust="0"/>
    <p:restoredTop sz="94086" autoAdjust="0"/>
  </p:normalViewPr>
  <p:slideViewPr>
    <p:cSldViewPr>
      <p:cViewPr>
        <p:scale>
          <a:sx n="73" d="100"/>
          <a:sy n="73" d="100"/>
        </p:scale>
        <p:origin x="-1332" y="48"/>
      </p:cViewPr>
      <p:guideLst>
        <p:guide orient="horz" pos="2160"/>
        <p:guide pos="2880"/>
      </p:guideLst>
    </p:cSldViewPr>
  </p:slideViewPr>
  <p:outlineViewPr>
    <p:cViewPr>
      <p:scale>
        <a:sx n="33" d="100"/>
        <a:sy n="33" d="100"/>
      </p:scale>
      <p:origin x="0" y="16086"/>
    </p:cViewPr>
  </p:outlin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D55A6C-B936-40C8-9F17-30FE4A88EF09}" type="datetimeFigureOut">
              <a:rPr lang="en-US" smtClean="0"/>
              <a:pPr/>
              <a:t>2/25/2020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FC7F9F-7A5C-4E51-B4D7-3AA53F319A8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24085E-B691-4C56-BFBC-E833F2100C77}" type="datetimeFigureOut">
              <a:rPr lang="en-US" smtClean="0"/>
              <a:pPr/>
              <a:t>2/25/2020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56DAC0-29DB-490A-8889-77F6530EDFD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56DAC0-29DB-490A-8889-77F6530EDFD0}"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756DAC0-29DB-490A-8889-77F6530EDFD0}"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56DAC0-29DB-490A-8889-77F6530EDFD0}"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A756DAC0-29DB-490A-8889-77F6530EDFD0}" type="slidenum">
              <a:rPr lang="en-US" smtClean="0"/>
              <a:pPr/>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56DAC0-29DB-490A-8889-77F6530EDFD0}"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56DAC0-29DB-490A-8889-77F6530EDFD0}"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user comes to this page all user details must be displayed in the text boxes. </a:t>
            </a:r>
            <a:endParaRPr lang="en-US" dirty="0"/>
          </a:p>
        </p:txBody>
      </p:sp>
      <p:sp>
        <p:nvSpPr>
          <p:cNvPr id="4" name="Slide Number Placeholder 3"/>
          <p:cNvSpPr>
            <a:spLocks noGrp="1"/>
          </p:cNvSpPr>
          <p:nvPr>
            <p:ph type="sldNum" sz="quarter" idx="10"/>
          </p:nvPr>
        </p:nvSpPr>
        <p:spPr/>
        <p:txBody>
          <a:bodyPr/>
          <a:lstStyle/>
          <a:p>
            <a:fld id="{A756DAC0-29DB-490A-8889-77F6530EDFD0}"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56DAC0-29DB-490A-8889-77F6530EDFD0}"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56DAC0-29DB-490A-8889-77F6530EDFD0}"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56DAC0-29DB-490A-8889-77F6530EDFD0}"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56DAC0-29DB-490A-8889-77F6530EDFD0}"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56DAC0-29DB-490A-8889-77F6530EDFD0}"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56DAC0-29DB-490A-8889-77F6530EDFD0}"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39EEE32-7700-4C20-A953-74EC6D0697AB}" type="datetime1">
              <a:rPr lang="en-US" smtClean="0"/>
              <a:pPr/>
              <a:t>2/25/2020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0161450B-831D-4287-B7E6-8E25A46EC50A}"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3F7890-D29E-4C08-AAD5-E2AA12AA03F6}" type="datetime1">
              <a:rPr lang="en-US" smtClean="0"/>
              <a:pPr/>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1450B-831D-4287-B7E6-8E25A46EC5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29560F-9C95-41A4-B56B-ADB703EF4179}" type="datetime1">
              <a:rPr lang="en-US" smtClean="0"/>
              <a:pPr/>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1450B-831D-4287-B7E6-8E25A46EC5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800CC7-255F-4E6A-A7E6-FFD3F9A6AE4B}" type="datetime1">
              <a:rPr lang="en-US" smtClean="0"/>
              <a:pPr/>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1450B-831D-4287-B7E6-8E25A46EC5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59902DF-A561-477F-95F3-E9C6053943E6}" type="datetime1">
              <a:rPr lang="en-US" smtClean="0"/>
              <a:pPr/>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0161450B-831D-4287-B7E6-8E25A46EC50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5CC56D-C240-432F-94C4-60B356AFB41B}" type="datetime1">
              <a:rPr lang="en-US" smtClean="0"/>
              <a:pPr/>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1450B-831D-4287-B7E6-8E25A46EC5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201A863-E85D-495F-90F8-B3F77F54A6E6}" type="datetime1">
              <a:rPr lang="en-US" smtClean="0"/>
              <a:pPr/>
              <a:t>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61450B-831D-4287-B7E6-8E25A46EC50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0C7561E-180E-4FE9-B400-968764240D84}" type="datetime1">
              <a:rPr lang="en-US" smtClean="0"/>
              <a:pPr/>
              <a:t>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61450B-831D-4287-B7E6-8E25A46EC5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497A5-FEDD-4E17-8BC6-A14B9CEC2F45}" type="datetime1">
              <a:rPr lang="en-US" smtClean="0"/>
              <a:pPr/>
              <a:t>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61450B-831D-4287-B7E6-8E25A46EC5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D66177-5633-44FA-813B-0FE11638606E}" type="datetime1">
              <a:rPr lang="en-US" smtClean="0"/>
              <a:pPr/>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1450B-831D-4287-B7E6-8E25A46EC5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394ECD-3179-4715-8DF8-026B48981FB7}" type="datetime1">
              <a:rPr lang="en-US" smtClean="0"/>
              <a:pPr/>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1450B-831D-4287-B7E6-8E25A46EC50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FB1B9B5-4674-4253-9E70-7F0C7D83996C}" type="datetime1">
              <a:rPr lang="en-US" smtClean="0"/>
              <a:pPr/>
              <a:t>2/25/2020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161450B-831D-4287-B7E6-8E25A46EC50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hyperlink" Target="mailto:bagirath@gmail.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hyperlink" Target="mailto:Rathana@gmail.com" TargetMode="External"/><Relationship Id="rId4" Type="http://schemas.openxmlformats.org/officeDocument/2006/relationships/hyperlink" Target="mailto:Subramani12@gmail.com"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2.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hyperlink" Target="mailto:pawan@gmail.com" TargetMode="External"/><Relationship Id="rId2" Type="http://schemas.openxmlformats.org/officeDocument/2006/relationships/hyperlink" Target="mailto:mahesh@gmail.com" TargetMode="Externa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hyperlink" Target="mailto:girish@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TELEMEDICINE	</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a:buNone/>
            </a:pPr>
            <a:r>
              <a:rPr lang="en-US" sz="2400" dirty="0" smtClean="0">
                <a:solidFill>
                  <a:srgbClr val="FFC000"/>
                </a:solidFill>
              </a:rPr>
              <a:t>Home                About             Register Patient            Login</a:t>
            </a:r>
            <a:endParaRPr lang="en-US" sz="2400" dirty="0">
              <a:solidFill>
                <a:srgbClr val="FFC000"/>
              </a:solidFill>
            </a:endParaRPr>
          </a:p>
        </p:txBody>
      </p:sp>
      <p:pic>
        <p:nvPicPr>
          <p:cNvPr id="4" name="Picture 3" descr="telemedicine-presentation-feb-2014-1-638.jpg"/>
          <p:cNvPicPr>
            <a:picLocks noChangeAspect="1"/>
          </p:cNvPicPr>
          <p:nvPr/>
        </p:nvPicPr>
        <p:blipFill>
          <a:blip r:embed="rId3"/>
          <a:stretch>
            <a:fillRect/>
          </a:stretch>
        </p:blipFill>
        <p:spPr>
          <a:xfrm>
            <a:off x="685800" y="2209800"/>
            <a:ext cx="7848600" cy="437669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400" dirty="0" smtClean="0"/>
              <a:t>                      View Appointments    </a:t>
            </a:r>
            <a:r>
              <a:rPr lang="en-US" sz="1800" dirty="0" smtClean="0">
                <a:solidFill>
                  <a:schemeClr val="tx1"/>
                </a:solidFill>
              </a:rPr>
              <a:t>(Patient Home Page)</a:t>
            </a:r>
          </a:p>
        </p:txBody>
      </p:sp>
      <p:graphicFrame>
        <p:nvGraphicFramePr>
          <p:cNvPr id="4" name="Content Placeholder 3"/>
          <p:cNvGraphicFramePr>
            <a:graphicFrameLocks noGrp="1"/>
          </p:cNvGraphicFramePr>
          <p:nvPr>
            <p:ph idx="1"/>
          </p:nvPr>
        </p:nvGraphicFramePr>
        <p:xfrm>
          <a:off x="-2438401" y="1295401"/>
          <a:ext cx="12953999" cy="4038599"/>
        </p:xfrm>
        <a:graphic>
          <a:graphicData uri="http://schemas.openxmlformats.org/drawingml/2006/table">
            <a:tbl>
              <a:tblPr firstRow="1" bandRow="1">
                <a:tableStyleId>{5C22544A-7EE6-4342-B048-85BDC9FD1C3A}</a:tableStyleId>
              </a:tblPr>
              <a:tblGrid>
                <a:gridCol w="1184362"/>
                <a:gridCol w="1104339"/>
                <a:gridCol w="997906"/>
                <a:gridCol w="1095535"/>
                <a:gridCol w="1355872"/>
                <a:gridCol w="1043276"/>
                <a:gridCol w="1130215"/>
                <a:gridCol w="1304093"/>
                <a:gridCol w="1304093"/>
                <a:gridCol w="1291310"/>
                <a:gridCol w="1142998"/>
              </a:tblGrid>
              <a:tr h="918138">
                <a:tc>
                  <a:txBody>
                    <a:bodyPr/>
                    <a:lstStyle/>
                    <a:p>
                      <a:pPr algn="ctr"/>
                      <a:r>
                        <a:rPr lang="en-US" dirty="0" smtClean="0">
                          <a:solidFill>
                            <a:schemeClr val="bg1"/>
                          </a:solidFill>
                        </a:rPr>
                        <a:t>Department</a:t>
                      </a:r>
                      <a:endParaRPr lang="en-US" dirty="0">
                        <a:solidFill>
                          <a:schemeClr val="bg1"/>
                        </a:solidFill>
                      </a:endParaRPr>
                    </a:p>
                  </a:txBody>
                  <a:tcPr/>
                </a:tc>
                <a:tc>
                  <a:txBody>
                    <a:bodyPr/>
                    <a:lstStyle/>
                    <a:p>
                      <a:pPr algn="ctr"/>
                      <a:r>
                        <a:rPr lang="en-US" dirty="0" smtClean="0">
                          <a:solidFill>
                            <a:schemeClr val="bg1"/>
                          </a:solidFill>
                        </a:rPr>
                        <a:t>Doctor Name</a:t>
                      </a:r>
                      <a:endParaRPr lang="en-US" dirty="0">
                        <a:solidFill>
                          <a:schemeClr val="bg1"/>
                        </a:solidFill>
                      </a:endParaRPr>
                    </a:p>
                  </a:txBody>
                  <a:tcPr/>
                </a:tc>
                <a:tc>
                  <a:txBody>
                    <a:bodyPr/>
                    <a:lstStyle/>
                    <a:p>
                      <a:pPr algn="ctr"/>
                      <a:r>
                        <a:rPr lang="en-US" dirty="0" smtClean="0">
                          <a:solidFill>
                            <a:schemeClr val="bg1"/>
                          </a:solidFill>
                        </a:rPr>
                        <a:t>Date</a:t>
                      </a:r>
                      <a:endParaRPr lang="en-US" dirty="0">
                        <a:solidFill>
                          <a:schemeClr val="bg1"/>
                        </a:solidFill>
                      </a:endParaRPr>
                    </a:p>
                  </a:txBody>
                  <a:tcPr/>
                </a:tc>
                <a:tc>
                  <a:txBody>
                    <a:bodyPr/>
                    <a:lstStyle/>
                    <a:p>
                      <a:pPr algn="ctr"/>
                      <a:r>
                        <a:rPr lang="en-US" dirty="0" smtClean="0">
                          <a:solidFill>
                            <a:schemeClr val="bg1"/>
                          </a:solidFill>
                        </a:rPr>
                        <a:t>Time</a:t>
                      </a:r>
                      <a:endParaRPr lang="en-US" dirty="0">
                        <a:solidFill>
                          <a:schemeClr val="bg1"/>
                        </a:solidFill>
                      </a:endParaRPr>
                    </a:p>
                  </a:txBody>
                  <a:tcPr/>
                </a:tc>
                <a:tc>
                  <a:txBody>
                    <a:bodyPr/>
                    <a:lstStyle/>
                    <a:p>
                      <a:pPr algn="ctr"/>
                      <a:r>
                        <a:rPr lang="en-US" dirty="0" smtClean="0">
                          <a:solidFill>
                            <a:schemeClr val="bg1"/>
                          </a:solidFill>
                        </a:rPr>
                        <a:t>Status</a:t>
                      </a:r>
                      <a:endParaRPr lang="en-US" dirty="0">
                        <a:solidFill>
                          <a:schemeClr val="bg1"/>
                        </a:solidFill>
                      </a:endParaRPr>
                    </a:p>
                  </a:txBody>
                  <a:tcPr/>
                </a:tc>
                <a:tc>
                  <a:txBody>
                    <a:bodyPr/>
                    <a:lstStyle/>
                    <a:p>
                      <a:pPr algn="ctr"/>
                      <a:r>
                        <a:rPr lang="en-US" sz="1200" dirty="0" smtClean="0">
                          <a:solidFill>
                            <a:schemeClr val="bg1"/>
                          </a:solidFill>
                        </a:rPr>
                        <a:t>Status</a:t>
                      </a:r>
                      <a:r>
                        <a:rPr lang="en-US" sz="1200" baseline="0" dirty="0" smtClean="0">
                          <a:solidFill>
                            <a:schemeClr val="bg1"/>
                          </a:solidFill>
                        </a:rPr>
                        <a:t> Description</a:t>
                      </a:r>
                      <a:endParaRPr lang="en-US" sz="1200" dirty="0">
                        <a:solidFill>
                          <a:schemeClr val="bg1"/>
                        </a:solidFill>
                      </a:endParaRPr>
                    </a:p>
                  </a:txBody>
                  <a:tcPr/>
                </a:tc>
                <a:tc>
                  <a:txBody>
                    <a:bodyPr/>
                    <a:lstStyle/>
                    <a:p>
                      <a:pPr algn="ctr"/>
                      <a:r>
                        <a:rPr lang="en-US" dirty="0" smtClean="0">
                          <a:solidFill>
                            <a:schemeClr val="bg1"/>
                          </a:solidFill>
                        </a:rPr>
                        <a:t>Reason</a:t>
                      </a:r>
                      <a:endParaRPr lang="en-US" dirty="0">
                        <a:solidFill>
                          <a:schemeClr val="bg1"/>
                        </a:solidFill>
                      </a:endParaRP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endParaRPr lang="en-US" dirty="0"/>
                    </a:p>
                  </a:txBody>
                  <a:tcPr/>
                </a:tc>
              </a:tr>
              <a:tr h="647211">
                <a:tc>
                  <a:txBody>
                    <a:bodyPr/>
                    <a:lstStyle/>
                    <a:p>
                      <a:pPr algn="ctr"/>
                      <a:r>
                        <a:rPr lang="en-US" sz="1600" dirty="0" smtClean="0"/>
                        <a:t>Cardiology</a:t>
                      </a:r>
                      <a:endParaRPr lang="en-US" sz="1600" dirty="0"/>
                    </a:p>
                  </a:txBody>
                  <a:tcPr/>
                </a:tc>
                <a:tc>
                  <a:txBody>
                    <a:bodyPr/>
                    <a:lstStyle/>
                    <a:p>
                      <a:pPr algn="ctr"/>
                      <a:r>
                        <a:rPr lang="en-US" sz="1600" dirty="0" err="1" smtClean="0"/>
                        <a:t>Dr.Bagirath</a:t>
                      </a:r>
                      <a:endParaRPr lang="en-US" sz="1600" dirty="0"/>
                    </a:p>
                  </a:txBody>
                  <a:tcPr/>
                </a:tc>
                <a:tc>
                  <a:txBody>
                    <a:bodyPr/>
                    <a:lstStyle/>
                    <a:p>
                      <a:pPr algn="ctr"/>
                      <a:r>
                        <a:rPr lang="en-US" sz="1600" dirty="0" smtClean="0"/>
                        <a:t>08-Feb-2020</a:t>
                      </a:r>
                      <a:endParaRPr lang="en-US" sz="1600" dirty="0"/>
                    </a:p>
                  </a:txBody>
                  <a:tcPr/>
                </a:tc>
                <a:tc>
                  <a:txBody>
                    <a:bodyPr/>
                    <a:lstStyle/>
                    <a:p>
                      <a:pPr algn="ctr"/>
                      <a:r>
                        <a:rPr lang="en-US" sz="1600" dirty="0" smtClean="0"/>
                        <a:t>10:10-10:20Am</a:t>
                      </a:r>
                      <a:endParaRPr lang="en-US" sz="1600" dirty="0"/>
                    </a:p>
                  </a:txBody>
                  <a:tcPr/>
                </a:tc>
                <a:tc>
                  <a:txBody>
                    <a:bodyPr/>
                    <a:lstStyle/>
                    <a:p>
                      <a:pPr algn="ctr"/>
                      <a:r>
                        <a:rPr lang="en-US" sz="1600" u="none" dirty="0" smtClean="0">
                          <a:solidFill>
                            <a:srgbClr val="00B050"/>
                          </a:solidFill>
                        </a:rPr>
                        <a:t>Completed</a:t>
                      </a:r>
                      <a:endParaRPr lang="en-US" sz="1600" u="none" dirty="0">
                        <a:solidFill>
                          <a:srgbClr val="00B050"/>
                        </a:solidFill>
                      </a:endParaRPr>
                    </a:p>
                  </a:txBody>
                  <a:tcPr/>
                </a:tc>
                <a:tc>
                  <a:txBody>
                    <a:bodyPr/>
                    <a:lstStyle/>
                    <a:p>
                      <a:pPr algn="ctr"/>
                      <a:r>
                        <a:rPr lang="en-US" sz="1600" u="none" dirty="0" smtClean="0">
                          <a:solidFill>
                            <a:srgbClr val="00B050"/>
                          </a:solidFill>
                        </a:rPr>
                        <a:t>Approved</a:t>
                      </a:r>
                      <a:endParaRPr lang="en-US" sz="1600" u="none" dirty="0">
                        <a:solidFill>
                          <a:srgbClr val="00B050"/>
                        </a:solidFill>
                      </a:endParaRPr>
                    </a:p>
                  </a:txBody>
                  <a:tcPr/>
                </a:tc>
                <a:tc>
                  <a:txBody>
                    <a:bodyPr/>
                    <a:lstStyle/>
                    <a:p>
                      <a:pPr algn="ctr"/>
                      <a:r>
                        <a:rPr lang="en-US" sz="1600" u="none" baseline="0" dirty="0" smtClean="0">
                          <a:solidFill>
                            <a:srgbClr val="00B050"/>
                          </a:solidFill>
                        </a:rPr>
                        <a:t>Welcome</a:t>
                      </a:r>
                      <a:endParaRPr lang="en-US" sz="1600" u="none" dirty="0">
                        <a:solidFill>
                          <a:srgbClr val="00B050"/>
                        </a:solidFill>
                      </a:endParaRPr>
                    </a:p>
                  </a:txBody>
                  <a:tcPr/>
                </a:tc>
                <a:tc>
                  <a:txBody>
                    <a:bodyPr/>
                    <a:lstStyle/>
                    <a:p>
                      <a:pPr algn="ctr"/>
                      <a:r>
                        <a:rPr lang="en-US" sz="1400" u="sng" dirty="0" smtClean="0">
                          <a:solidFill>
                            <a:srgbClr val="00B0F0"/>
                          </a:solidFill>
                        </a:rPr>
                        <a:t>View Prescription</a:t>
                      </a:r>
                      <a:endParaRPr lang="en-US" sz="1400" u="sng" dirty="0">
                        <a:solidFill>
                          <a:srgbClr val="00B0F0"/>
                        </a:solidFill>
                      </a:endParaRPr>
                    </a:p>
                  </a:txBody>
                  <a:tcPr/>
                </a:tc>
                <a:tc>
                  <a:txBody>
                    <a:bodyPr/>
                    <a:lstStyle/>
                    <a:p>
                      <a:pPr algn="ctr"/>
                      <a:r>
                        <a:rPr lang="en-US" sz="1400" u="sng" dirty="0" smtClean="0">
                          <a:solidFill>
                            <a:srgbClr val="00B0F0"/>
                          </a:solidFill>
                        </a:rPr>
                        <a:t>Ask </a:t>
                      </a:r>
                    </a:p>
                    <a:p>
                      <a:pPr algn="ctr"/>
                      <a:r>
                        <a:rPr lang="en-US" sz="1400" u="sng" dirty="0" smtClean="0">
                          <a:solidFill>
                            <a:srgbClr val="00B0F0"/>
                          </a:solidFill>
                        </a:rPr>
                        <a:t>Questions</a:t>
                      </a:r>
                      <a:endParaRPr lang="en-US" sz="1400" u="sng" dirty="0">
                        <a:solidFill>
                          <a:srgbClr val="00B0F0"/>
                        </a:solidFill>
                      </a:endParaRPr>
                    </a:p>
                  </a:txBody>
                  <a:tcPr/>
                </a:tc>
                <a:tc>
                  <a:txBody>
                    <a:bodyPr/>
                    <a:lstStyle/>
                    <a:p>
                      <a:pPr algn="ctr"/>
                      <a:r>
                        <a:rPr lang="en-US" sz="1400" u="sng" dirty="0" smtClean="0">
                          <a:solidFill>
                            <a:srgbClr val="00B0F0"/>
                          </a:solidFill>
                        </a:rPr>
                        <a:t>View Queries</a:t>
                      </a:r>
                      <a:endParaRPr lang="en-US" sz="1400" u="sng" dirty="0">
                        <a:solidFill>
                          <a:srgbClr val="00B0F0"/>
                        </a:solidFill>
                      </a:endParaRPr>
                    </a:p>
                  </a:txBody>
                  <a:tcPr/>
                </a:tc>
                <a:tc>
                  <a:txBody>
                    <a:bodyPr/>
                    <a:lstStyle/>
                    <a:p>
                      <a:endParaRPr lang="en-US" sz="1800" u="sng" dirty="0">
                        <a:solidFill>
                          <a:srgbClr val="FF0000"/>
                        </a:solidFill>
                      </a:endParaRPr>
                    </a:p>
                  </a:txBody>
                  <a:tcPr/>
                </a:tc>
              </a:tr>
              <a:tr h="813981">
                <a:tc>
                  <a:txBody>
                    <a:bodyPr/>
                    <a:lstStyle/>
                    <a:p>
                      <a:pPr algn="ctr"/>
                      <a:r>
                        <a:rPr lang="en-US" sz="1600" dirty="0" smtClean="0"/>
                        <a:t>Dentistry</a:t>
                      </a:r>
                      <a:endParaRPr lang="en-US" sz="1600" dirty="0"/>
                    </a:p>
                  </a:txBody>
                  <a:tcPr/>
                </a:tc>
                <a:tc>
                  <a:txBody>
                    <a:bodyPr/>
                    <a:lstStyle/>
                    <a:p>
                      <a:pPr algn="ctr"/>
                      <a:r>
                        <a:rPr lang="en-US" sz="1600" dirty="0" err="1" smtClean="0"/>
                        <a:t>Dr.Manjunath</a:t>
                      </a:r>
                      <a:endParaRPr lang="en-US" sz="1600" dirty="0"/>
                    </a:p>
                  </a:txBody>
                  <a:tcPr/>
                </a:tc>
                <a:tc>
                  <a:txBody>
                    <a:bodyPr/>
                    <a:lstStyle/>
                    <a:p>
                      <a:pPr algn="ctr"/>
                      <a:r>
                        <a:rPr lang="en-US" sz="1600" dirty="0" smtClean="0"/>
                        <a:t>15-Feb-2020</a:t>
                      </a:r>
                      <a:endParaRPr lang="en-US" sz="1600" dirty="0"/>
                    </a:p>
                  </a:txBody>
                  <a:tcPr/>
                </a:tc>
                <a:tc>
                  <a:txBody>
                    <a:bodyPr/>
                    <a:lstStyle/>
                    <a:p>
                      <a:pPr algn="ctr"/>
                      <a:r>
                        <a:rPr lang="en-US" sz="1600" dirty="0" smtClean="0"/>
                        <a:t>12:30-12:40Pm</a:t>
                      </a:r>
                      <a:endParaRPr lang="en-US" sz="1600" dirty="0"/>
                    </a:p>
                  </a:txBody>
                  <a:tcPr/>
                </a:tc>
                <a:tc>
                  <a:txBody>
                    <a:bodyPr/>
                    <a:lstStyle/>
                    <a:p>
                      <a:pPr algn="ctr"/>
                      <a:r>
                        <a:rPr lang="en-US" sz="1600" dirty="0" smtClean="0">
                          <a:solidFill>
                            <a:schemeClr val="accent2">
                              <a:lumMod val="75000"/>
                            </a:schemeClr>
                          </a:solidFill>
                        </a:rPr>
                        <a:t>Upcoming</a:t>
                      </a:r>
                      <a:endParaRPr lang="en-US" sz="1600" dirty="0">
                        <a:solidFill>
                          <a:schemeClr val="accent2">
                            <a:lumMod val="75000"/>
                          </a:schemeClr>
                        </a:solidFill>
                      </a:endParaRPr>
                    </a:p>
                  </a:txBody>
                  <a:tcPr/>
                </a:tc>
                <a:tc>
                  <a:txBody>
                    <a:bodyPr/>
                    <a:lstStyle/>
                    <a:p>
                      <a:pPr algn="ctr"/>
                      <a:r>
                        <a:rPr lang="en-US" sz="1600" dirty="0" smtClean="0">
                          <a:solidFill>
                            <a:srgbClr val="00B050"/>
                          </a:solidFill>
                        </a:rPr>
                        <a:t>Approved</a:t>
                      </a:r>
                      <a:endParaRPr lang="en-US" sz="1600" dirty="0">
                        <a:solidFill>
                          <a:srgbClr val="00B050"/>
                        </a:solidFill>
                      </a:endParaRPr>
                    </a:p>
                  </a:txBody>
                  <a:tcPr/>
                </a:tc>
                <a:tc>
                  <a:txBody>
                    <a:bodyPr/>
                    <a:lstStyle/>
                    <a:p>
                      <a:pPr algn="ctr"/>
                      <a:r>
                        <a:rPr lang="en-US" sz="1600" dirty="0" smtClean="0">
                          <a:solidFill>
                            <a:srgbClr val="00B050"/>
                          </a:solidFill>
                        </a:rPr>
                        <a:t>Welcome</a:t>
                      </a:r>
                      <a:endParaRPr lang="en-US" sz="1600" dirty="0">
                        <a:solidFill>
                          <a:srgbClr val="00B05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sng" dirty="0" smtClean="0">
                          <a:solidFill>
                            <a:srgbClr val="00B0F0"/>
                          </a:solidFill>
                        </a:rPr>
                        <a:t>View Prescription</a:t>
                      </a:r>
                    </a:p>
                    <a:p>
                      <a:pPr algn="ctr"/>
                      <a:endParaRPr lang="en-US" dirty="0"/>
                    </a:p>
                  </a:txBody>
                  <a:tcPr/>
                </a:tc>
                <a:tc>
                  <a:txBody>
                    <a:bodyPr/>
                    <a:lstStyle/>
                    <a:p>
                      <a:pPr algn="ctr"/>
                      <a:r>
                        <a:rPr lang="en-US" sz="1400" u="sng" dirty="0" smtClean="0">
                          <a:solidFill>
                            <a:srgbClr val="00B0F0"/>
                          </a:solidFill>
                        </a:rPr>
                        <a:t>Ask </a:t>
                      </a:r>
                    </a:p>
                    <a:p>
                      <a:pPr algn="ctr"/>
                      <a:r>
                        <a:rPr lang="en-US" sz="1400" u="sng" dirty="0" smtClean="0">
                          <a:solidFill>
                            <a:srgbClr val="00B0F0"/>
                          </a:solidFill>
                        </a:rPr>
                        <a:t>Questions</a:t>
                      </a:r>
                      <a:endParaRPr lang="en-US" sz="1400" u="sng" dirty="0">
                        <a:solidFill>
                          <a:srgbClr val="00B0F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sng" dirty="0" smtClean="0">
                          <a:solidFill>
                            <a:srgbClr val="00B0F0"/>
                          </a:solidFill>
                        </a:rPr>
                        <a:t>View Queries</a:t>
                      </a:r>
                    </a:p>
                    <a:p>
                      <a:pPr algn="ctr"/>
                      <a:endParaRPr lang="en-US" dirty="0"/>
                    </a:p>
                  </a:txBody>
                  <a:tcPr/>
                </a:tc>
                <a:tc>
                  <a:txBody>
                    <a:bodyPr/>
                    <a:lstStyle/>
                    <a:p>
                      <a:endParaRPr lang="en-US" dirty="0"/>
                    </a:p>
                  </a:txBody>
                  <a:tcPr/>
                </a:tc>
              </a:tr>
              <a:tr h="845288">
                <a:tc>
                  <a:txBody>
                    <a:bodyPr/>
                    <a:lstStyle/>
                    <a:p>
                      <a:pPr algn="ctr"/>
                      <a:r>
                        <a:rPr lang="en-US" sz="1600" dirty="0" smtClean="0"/>
                        <a:t>Neurology</a:t>
                      </a:r>
                      <a:endParaRPr lang="en-US" sz="1600" dirty="0"/>
                    </a:p>
                  </a:txBody>
                  <a:tcPr/>
                </a:tc>
                <a:tc>
                  <a:txBody>
                    <a:bodyPr/>
                    <a:lstStyle/>
                    <a:p>
                      <a:pPr algn="ctr"/>
                      <a:r>
                        <a:rPr lang="en-US" sz="1600" dirty="0" err="1" smtClean="0"/>
                        <a:t>Dr.Harish</a:t>
                      </a:r>
                      <a:endParaRPr lang="en-US" sz="1600" dirty="0"/>
                    </a:p>
                  </a:txBody>
                  <a:tcPr/>
                </a:tc>
                <a:tc>
                  <a:txBody>
                    <a:bodyPr/>
                    <a:lstStyle/>
                    <a:p>
                      <a:pPr algn="ctr"/>
                      <a:r>
                        <a:rPr lang="en-US" sz="1600" dirty="0" smtClean="0"/>
                        <a:t>19-Feb-2020</a:t>
                      </a:r>
                      <a:endParaRPr lang="en-US" sz="1600" dirty="0"/>
                    </a:p>
                  </a:txBody>
                  <a:tcPr/>
                </a:tc>
                <a:tc>
                  <a:txBody>
                    <a:bodyPr/>
                    <a:lstStyle/>
                    <a:p>
                      <a:pPr algn="ctr"/>
                      <a:r>
                        <a:rPr lang="en-US" sz="1600" dirty="0" smtClean="0"/>
                        <a:t>11:10-11:20Am</a:t>
                      </a:r>
                      <a:endParaRPr lang="en-US" sz="1600" dirty="0"/>
                    </a:p>
                  </a:txBody>
                  <a:tcPr/>
                </a:tc>
                <a:tc>
                  <a:txBody>
                    <a:bodyPr/>
                    <a:lstStyle/>
                    <a:p>
                      <a:pPr algn="ctr"/>
                      <a:r>
                        <a:rPr lang="en-US" sz="1600" dirty="0" smtClean="0">
                          <a:solidFill>
                            <a:schemeClr val="tx1">
                              <a:lumMod val="50000"/>
                            </a:schemeClr>
                          </a:solidFill>
                        </a:rPr>
                        <a:t>Upcoming</a:t>
                      </a:r>
                      <a:endParaRPr lang="en-US" sz="1600" dirty="0">
                        <a:solidFill>
                          <a:schemeClr val="tx1">
                            <a:lumMod val="50000"/>
                          </a:schemeClr>
                        </a:solidFill>
                      </a:endParaRPr>
                    </a:p>
                  </a:txBody>
                  <a:tcPr/>
                </a:tc>
                <a:tc>
                  <a:txBody>
                    <a:bodyPr/>
                    <a:lstStyle/>
                    <a:p>
                      <a:pPr algn="ctr"/>
                      <a:r>
                        <a:rPr lang="en-US" sz="1600" dirty="0" smtClean="0">
                          <a:solidFill>
                            <a:srgbClr val="FF0000"/>
                          </a:solidFill>
                        </a:rPr>
                        <a:t>Rejected</a:t>
                      </a:r>
                      <a:endParaRPr lang="en-US" sz="1600" dirty="0">
                        <a:solidFill>
                          <a:srgbClr val="FF0000"/>
                        </a:solidFill>
                      </a:endParaRPr>
                    </a:p>
                  </a:txBody>
                  <a:tcPr/>
                </a:tc>
                <a:tc>
                  <a:txBody>
                    <a:bodyPr/>
                    <a:lstStyle/>
                    <a:p>
                      <a:pPr algn="ctr"/>
                      <a:r>
                        <a:rPr lang="en-US" sz="1600" dirty="0" smtClean="0">
                          <a:solidFill>
                            <a:srgbClr val="FF0000"/>
                          </a:solidFill>
                        </a:rPr>
                        <a:t>Due</a:t>
                      </a:r>
                      <a:r>
                        <a:rPr lang="en-US" sz="1600" baseline="0" dirty="0" smtClean="0">
                          <a:solidFill>
                            <a:srgbClr val="FF0000"/>
                          </a:solidFill>
                        </a:rPr>
                        <a:t> to some issue</a:t>
                      </a:r>
                      <a:r>
                        <a:rPr lang="en-US" sz="1600" dirty="0" smtClean="0">
                          <a:solidFill>
                            <a:srgbClr val="FF0000"/>
                          </a:solidFill>
                        </a:rPr>
                        <a:t>  </a:t>
                      </a:r>
                      <a:endParaRPr lang="en-US" sz="16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sng" dirty="0" smtClean="0">
                          <a:solidFill>
                            <a:srgbClr val="00B0F0"/>
                          </a:solidFill>
                        </a:rPr>
                        <a:t>View Prescription</a:t>
                      </a:r>
                    </a:p>
                    <a:p>
                      <a:pPr algn="ctr"/>
                      <a:endParaRPr lang="en-US" dirty="0"/>
                    </a:p>
                  </a:txBody>
                  <a:tcPr/>
                </a:tc>
                <a:tc>
                  <a:txBody>
                    <a:bodyPr/>
                    <a:lstStyle/>
                    <a:p>
                      <a:pPr algn="ctr"/>
                      <a:r>
                        <a:rPr lang="en-US" sz="1400" u="sng" dirty="0" smtClean="0">
                          <a:solidFill>
                            <a:srgbClr val="00B0F0"/>
                          </a:solidFill>
                        </a:rPr>
                        <a:t>Ask </a:t>
                      </a:r>
                    </a:p>
                    <a:p>
                      <a:pPr algn="ctr"/>
                      <a:r>
                        <a:rPr lang="en-US" sz="1400" u="sng" dirty="0" smtClean="0">
                          <a:solidFill>
                            <a:srgbClr val="00B0F0"/>
                          </a:solidFill>
                        </a:rPr>
                        <a:t>Questions</a:t>
                      </a:r>
                      <a:endParaRPr lang="en-US" dirty="0"/>
                    </a:p>
                  </a:txBody>
                  <a:tcPr/>
                </a:tc>
                <a:tc>
                  <a:txBody>
                    <a:bodyPr/>
                    <a:lstStyle/>
                    <a:p>
                      <a:pPr algn="ctr"/>
                      <a:r>
                        <a:rPr lang="en-US" sz="1400" u="sng" dirty="0" smtClean="0">
                          <a:solidFill>
                            <a:srgbClr val="00B0F0"/>
                          </a:solidFill>
                        </a:rPr>
                        <a:t>View Queries</a:t>
                      </a:r>
                      <a:endParaRPr lang="en-US" sz="1400" u="sng" dirty="0">
                        <a:solidFill>
                          <a:srgbClr val="00B0F0"/>
                        </a:solidFill>
                      </a:endParaRPr>
                    </a:p>
                  </a:txBody>
                  <a:tcPr/>
                </a:tc>
                <a:tc>
                  <a:txBody>
                    <a:bodyPr/>
                    <a:lstStyle/>
                    <a:p>
                      <a:endParaRPr lang="en-US" dirty="0"/>
                    </a:p>
                  </a:txBody>
                  <a:tcPr/>
                </a:tc>
              </a:tr>
              <a:tr h="813981">
                <a:tc>
                  <a:txBody>
                    <a:bodyPr/>
                    <a:lstStyle/>
                    <a:p>
                      <a:pPr algn="ctr"/>
                      <a:r>
                        <a:rPr lang="en-US" sz="1600" dirty="0" smtClean="0"/>
                        <a:t>ENT</a:t>
                      </a:r>
                      <a:endParaRPr lang="en-US" sz="1600" dirty="0"/>
                    </a:p>
                  </a:txBody>
                  <a:tcPr/>
                </a:tc>
                <a:tc>
                  <a:txBody>
                    <a:bodyPr/>
                    <a:lstStyle/>
                    <a:p>
                      <a:pPr algn="ctr"/>
                      <a:r>
                        <a:rPr lang="en-US" sz="1600" dirty="0" err="1" smtClean="0"/>
                        <a:t>Dr.Mahesh</a:t>
                      </a:r>
                      <a:endParaRPr lang="en-US" sz="1600" dirty="0"/>
                    </a:p>
                  </a:txBody>
                  <a:tcPr/>
                </a:tc>
                <a:tc>
                  <a:txBody>
                    <a:bodyPr/>
                    <a:lstStyle/>
                    <a:p>
                      <a:pPr algn="ctr"/>
                      <a:r>
                        <a:rPr lang="en-US" sz="1600" dirty="0" smtClean="0"/>
                        <a:t>21-Feb-2020</a:t>
                      </a:r>
                      <a:endParaRPr lang="en-US" sz="1600" dirty="0"/>
                    </a:p>
                  </a:txBody>
                  <a:tcPr/>
                </a:tc>
                <a:tc>
                  <a:txBody>
                    <a:bodyPr/>
                    <a:lstStyle/>
                    <a:p>
                      <a:pPr algn="ctr"/>
                      <a:r>
                        <a:rPr lang="en-US" sz="1600" dirty="0" smtClean="0"/>
                        <a:t>6pm</a:t>
                      </a:r>
                      <a:endParaRPr lang="en-US" sz="1600" dirty="0"/>
                    </a:p>
                  </a:txBody>
                  <a:tcPr/>
                </a:tc>
                <a:tc>
                  <a:txBody>
                    <a:bodyPr/>
                    <a:lstStyle/>
                    <a:p>
                      <a:pPr algn="ctr"/>
                      <a:r>
                        <a:rPr lang="en-US" sz="1600" dirty="0" smtClean="0">
                          <a:solidFill>
                            <a:srgbClr val="FF0000"/>
                          </a:solidFill>
                        </a:rPr>
                        <a:t>Upcoming </a:t>
                      </a:r>
                      <a:endParaRPr lang="en-US" sz="1600" dirty="0">
                        <a:solidFill>
                          <a:srgbClr val="FF0000"/>
                        </a:solidFill>
                      </a:endParaRPr>
                    </a:p>
                  </a:txBody>
                  <a:tcPr/>
                </a:tc>
                <a:tc>
                  <a:txBody>
                    <a:bodyPr/>
                    <a:lstStyle/>
                    <a:p>
                      <a:pPr algn="ctr"/>
                      <a:r>
                        <a:rPr lang="en-US" sz="1600" dirty="0" smtClean="0">
                          <a:solidFill>
                            <a:srgbClr val="FF0000"/>
                          </a:solidFill>
                        </a:rPr>
                        <a:t>Waiting</a:t>
                      </a:r>
                      <a:endParaRPr lang="en-US" sz="1600" dirty="0">
                        <a:solidFill>
                          <a:srgbClr val="FF0000"/>
                        </a:solidFill>
                      </a:endParaRPr>
                    </a:p>
                  </a:txBody>
                  <a:tcPr/>
                </a:tc>
                <a:tc>
                  <a:txBody>
                    <a:bodyPr/>
                    <a:lstStyle/>
                    <a:p>
                      <a:pPr algn="ctr"/>
                      <a:endParaRPr lang="en-US" sz="16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sng" dirty="0" smtClean="0">
                          <a:solidFill>
                            <a:srgbClr val="00B0F0"/>
                          </a:solidFill>
                        </a:rPr>
                        <a:t>View Prescription</a:t>
                      </a:r>
                    </a:p>
                    <a:p>
                      <a:pPr algn="ctr"/>
                      <a:endParaRPr lang="en-US" dirty="0"/>
                    </a:p>
                  </a:txBody>
                  <a:tcPr/>
                </a:tc>
                <a:tc>
                  <a:txBody>
                    <a:bodyPr/>
                    <a:lstStyle/>
                    <a:p>
                      <a:pPr algn="ctr"/>
                      <a:r>
                        <a:rPr lang="en-US" sz="1400" u="sng" dirty="0" smtClean="0">
                          <a:solidFill>
                            <a:srgbClr val="00B0F0"/>
                          </a:solidFill>
                        </a:rPr>
                        <a:t>Ask </a:t>
                      </a:r>
                    </a:p>
                    <a:p>
                      <a:pPr algn="ctr"/>
                      <a:r>
                        <a:rPr lang="en-US" sz="1400" u="sng" dirty="0" smtClean="0">
                          <a:solidFill>
                            <a:srgbClr val="00B0F0"/>
                          </a:solidFill>
                        </a:rPr>
                        <a:t>Questions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sng" dirty="0" smtClean="0">
                          <a:solidFill>
                            <a:srgbClr val="00B0F0"/>
                          </a:solidFill>
                        </a:rPr>
                        <a:t>View Queries</a:t>
                      </a:r>
                    </a:p>
                  </a:txBody>
                  <a:tcPr/>
                </a:tc>
                <a:tc>
                  <a:txBody>
                    <a:bodyPr/>
                    <a:lstStyle/>
                    <a:p>
                      <a:endParaRPr lang="en-US" u="none" dirty="0"/>
                    </a:p>
                  </a:txBody>
                  <a:tcPr/>
                </a:tc>
              </a:tr>
            </a:tbl>
          </a:graphicData>
        </a:graphic>
      </p:graphicFrame>
      <p:sp>
        <p:nvSpPr>
          <p:cNvPr id="5" name="Cloud Callout 4"/>
          <p:cNvSpPr/>
          <p:nvPr/>
        </p:nvSpPr>
        <p:spPr>
          <a:xfrm>
            <a:off x="2590800" y="5715000"/>
            <a:ext cx="2438400" cy="1143000"/>
          </a:xfrm>
          <a:prstGeom prst="cloudCallout">
            <a:avLst>
              <a:gd name="adj1" fmla="val 75510"/>
              <a:gd name="adj2" fmla="val -111475"/>
            </a:avLst>
          </a:prstGeom>
          <a:solidFill>
            <a:schemeClr val="accent2">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lumOff val="35000"/>
                  </a:schemeClr>
                </a:solidFill>
              </a:rPr>
              <a:t>Goes to View </a:t>
            </a:r>
          </a:p>
          <a:p>
            <a:pPr algn="ctr"/>
            <a:r>
              <a:rPr lang="en-US" dirty="0" smtClean="0">
                <a:solidFill>
                  <a:schemeClr val="bg1">
                    <a:lumMod val="65000"/>
                    <a:lumOff val="35000"/>
                  </a:schemeClr>
                </a:solidFill>
              </a:rPr>
              <a:t>Prescription</a:t>
            </a:r>
            <a:endParaRPr lang="en-US" dirty="0">
              <a:solidFill>
                <a:schemeClr val="bg1">
                  <a:lumMod val="65000"/>
                  <a:lumOff val="35000"/>
                </a:schemeClr>
              </a:solidFill>
            </a:endParaRPr>
          </a:p>
        </p:txBody>
      </p:sp>
      <p:sp>
        <p:nvSpPr>
          <p:cNvPr id="7" name="Rectangular Callout 6"/>
          <p:cNvSpPr/>
          <p:nvPr/>
        </p:nvSpPr>
        <p:spPr>
          <a:xfrm>
            <a:off x="9906000" y="5638800"/>
            <a:ext cx="1981200" cy="1219200"/>
          </a:xfrm>
          <a:prstGeom prst="wedgeRectCallout">
            <a:avLst>
              <a:gd name="adj1" fmla="val -30064"/>
              <a:gd name="adj2" fmla="val -81071"/>
            </a:avLst>
          </a:prstGeom>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Enable when appointment is not approved or rejected.</a:t>
            </a:r>
            <a:endParaRPr lang="en-US" dirty="0"/>
          </a:p>
        </p:txBody>
      </p:sp>
      <p:sp>
        <p:nvSpPr>
          <p:cNvPr id="8" name="Rounded Rectangular Callout 7"/>
          <p:cNvSpPr/>
          <p:nvPr/>
        </p:nvSpPr>
        <p:spPr>
          <a:xfrm>
            <a:off x="10210800" y="457200"/>
            <a:ext cx="1905000" cy="1371600"/>
          </a:xfrm>
          <a:prstGeom prst="wedgeRoundRectCallout">
            <a:avLst>
              <a:gd name="adj1" fmla="val -43308"/>
              <a:gd name="adj2" fmla="val 992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Disable when appointment is approved or rejected</a:t>
            </a:r>
            <a:endParaRPr lang="en-US" dirty="0"/>
          </a:p>
        </p:txBody>
      </p:sp>
      <p:sp>
        <p:nvSpPr>
          <p:cNvPr id="13" name="Rounded Rectangle 12"/>
          <p:cNvSpPr/>
          <p:nvPr/>
        </p:nvSpPr>
        <p:spPr>
          <a:xfrm>
            <a:off x="9525000" y="2514600"/>
            <a:ext cx="914400" cy="381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Cancel</a:t>
            </a:r>
            <a:endParaRPr lang="en-US" dirty="0">
              <a:solidFill>
                <a:schemeClr val="bg1"/>
              </a:solidFill>
            </a:endParaRPr>
          </a:p>
        </p:txBody>
      </p:sp>
      <p:sp>
        <p:nvSpPr>
          <p:cNvPr id="16" name="Rounded Rectangle 15"/>
          <p:cNvSpPr/>
          <p:nvPr/>
        </p:nvSpPr>
        <p:spPr>
          <a:xfrm>
            <a:off x="9601200" y="3276600"/>
            <a:ext cx="914400" cy="381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Cancel</a:t>
            </a:r>
            <a:endParaRPr lang="en-US" dirty="0">
              <a:solidFill>
                <a:schemeClr val="bg1"/>
              </a:solidFill>
            </a:endParaRPr>
          </a:p>
        </p:txBody>
      </p:sp>
      <p:sp>
        <p:nvSpPr>
          <p:cNvPr id="17" name="Rounded Rectangle 16"/>
          <p:cNvSpPr/>
          <p:nvPr/>
        </p:nvSpPr>
        <p:spPr>
          <a:xfrm>
            <a:off x="9525000" y="4038600"/>
            <a:ext cx="914400" cy="381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Cancel</a:t>
            </a:r>
            <a:endParaRPr lang="en-US" dirty="0">
              <a:solidFill>
                <a:schemeClr val="bg1"/>
              </a:solidFill>
            </a:endParaRPr>
          </a:p>
        </p:txBody>
      </p:sp>
      <p:sp>
        <p:nvSpPr>
          <p:cNvPr id="18" name="Rounded Rectangle 17"/>
          <p:cNvSpPr/>
          <p:nvPr/>
        </p:nvSpPr>
        <p:spPr>
          <a:xfrm>
            <a:off x="9525000" y="4876800"/>
            <a:ext cx="914400" cy="381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Cancel</a:t>
            </a:r>
            <a:endParaRPr lang="en-US" dirty="0">
              <a:solidFill>
                <a:srgbClr val="FF0000"/>
              </a:solidFill>
            </a:endParaRPr>
          </a:p>
        </p:txBody>
      </p:sp>
      <p:sp>
        <p:nvSpPr>
          <p:cNvPr id="12" name="TextBox 11"/>
          <p:cNvSpPr txBox="1"/>
          <p:nvPr/>
        </p:nvSpPr>
        <p:spPr>
          <a:xfrm>
            <a:off x="381000" y="6096001"/>
            <a:ext cx="1524000" cy="646331"/>
          </a:xfrm>
          <a:prstGeom prst="rect">
            <a:avLst/>
          </a:prstGeom>
          <a:noFill/>
        </p:spPr>
        <p:txBody>
          <a:bodyPr wrap="square" rtlCol="0">
            <a:spAutoFit/>
          </a:bodyPr>
          <a:lstStyle/>
          <a:p>
            <a:r>
              <a:rPr lang="en-US" u="sng" dirty="0" smtClean="0"/>
              <a:t>Home Page</a:t>
            </a:r>
          </a:p>
          <a:p>
            <a:endParaRPr lang="en-US" dirty="0"/>
          </a:p>
        </p:txBody>
      </p:sp>
      <p:pic>
        <p:nvPicPr>
          <p:cNvPr id="8196" name="Picture 4"/>
          <p:cNvPicPr>
            <a:picLocks noChangeAspect="1" noChangeArrowheads="1"/>
          </p:cNvPicPr>
          <p:nvPr/>
        </p:nvPicPr>
        <p:blipFill>
          <a:blip r:embed="rId3"/>
          <a:srcRect/>
          <a:stretch>
            <a:fillRect/>
          </a:stretch>
        </p:blipFill>
        <p:spPr bwMode="auto">
          <a:xfrm>
            <a:off x="5410200" y="7315200"/>
            <a:ext cx="2729436" cy="4538663"/>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a:srcRect/>
          <a:stretch>
            <a:fillRect/>
          </a:stretch>
        </p:blipFill>
        <p:spPr bwMode="auto">
          <a:xfrm>
            <a:off x="228600" y="7391400"/>
            <a:ext cx="2243823" cy="2147888"/>
          </a:xfrm>
          <a:prstGeom prst="rect">
            <a:avLst/>
          </a:prstGeom>
          <a:noFill/>
          <a:ln w="9525">
            <a:noFill/>
            <a:miter lim="800000"/>
            <a:headEnd/>
            <a:tailEnd/>
          </a:ln>
          <a:effectLst/>
        </p:spPr>
      </p:pic>
      <p:pic>
        <p:nvPicPr>
          <p:cNvPr id="5123" name="Picture 3"/>
          <p:cNvPicPr>
            <a:picLocks noChangeAspect="1" noChangeArrowheads="1"/>
          </p:cNvPicPr>
          <p:nvPr/>
        </p:nvPicPr>
        <p:blipFill>
          <a:blip r:embed="rId5"/>
          <a:srcRect/>
          <a:stretch>
            <a:fillRect/>
          </a:stretch>
        </p:blipFill>
        <p:spPr bwMode="auto">
          <a:xfrm>
            <a:off x="2895600" y="7543800"/>
            <a:ext cx="2247562" cy="13668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2800" dirty="0" smtClean="0"/>
              <a:t>                      View Prescription            </a:t>
            </a:r>
            <a:r>
              <a:rPr lang="en-US" sz="1800" dirty="0" smtClean="0">
                <a:solidFill>
                  <a:schemeClr val="tx1"/>
                </a:solidFill>
              </a:rPr>
              <a:t>(Patient Home </a:t>
            </a:r>
            <a:br>
              <a:rPr lang="en-US" sz="1800" dirty="0" smtClean="0">
                <a:solidFill>
                  <a:schemeClr val="tx1"/>
                </a:solidFill>
              </a:rPr>
            </a:br>
            <a:r>
              <a:rPr lang="en-US" sz="1800" dirty="0" smtClean="0">
                <a:solidFill>
                  <a:schemeClr val="tx1"/>
                </a:solidFill>
              </a:rPr>
              <a:t>                                                                                     -View Appointments)</a:t>
            </a:r>
            <a:endParaRPr lang="en-US" sz="1800" dirty="0">
              <a:solidFill>
                <a:schemeClr val="tx1"/>
              </a:solidFill>
            </a:endParaRPr>
          </a:p>
        </p:txBody>
      </p:sp>
      <p:graphicFrame>
        <p:nvGraphicFramePr>
          <p:cNvPr id="4" name="Content Placeholder 3"/>
          <p:cNvGraphicFramePr>
            <a:graphicFrameLocks noGrp="1"/>
          </p:cNvGraphicFramePr>
          <p:nvPr>
            <p:ph idx="1"/>
          </p:nvPr>
        </p:nvGraphicFramePr>
        <p:xfrm>
          <a:off x="304800" y="2743200"/>
          <a:ext cx="8534400" cy="3682584"/>
        </p:xfrm>
        <a:graphic>
          <a:graphicData uri="http://schemas.openxmlformats.org/drawingml/2006/table">
            <a:tbl>
              <a:tblPr firstRow="1" bandRow="1">
                <a:tableStyleId>{5C22544A-7EE6-4342-B048-85BDC9FD1C3A}</a:tableStyleId>
              </a:tblPr>
              <a:tblGrid>
                <a:gridCol w="1219200"/>
                <a:gridCol w="1219200"/>
                <a:gridCol w="685800"/>
                <a:gridCol w="1066800"/>
                <a:gridCol w="1066800"/>
                <a:gridCol w="1143000"/>
                <a:gridCol w="1295400"/>
                <a:gridCol w="838200"/>
              </a:tblGrid>
              <a:tr h="667189">
                <a:tc>
                  <a:txBody>
                    <a:bodyPr/>
                    <a:lstStyle/>
                    <a:p>
                      <a:pPr algn="ctr"/>
                      <a:r>
                        <a:rPr lang="en-US" dirty="0" smtClean="0">
                          <a:solidFill>
                            <a:schemeClr val="bg1"/>
                          </a:solidFill>
                        </a:rPr>
                        <a:t>Medicine</a:t>
                      </a:r>
                    </a:p>
                    <a:p>
                      <a:pPr algn="ctr"/>
                      <a:r>
                        <a:rPr lang="en-US" dirty="0" smtClean="0">
                          <a:solidFill>
                            <a:schemeClr val="bg1"/>
                          </a:solidFill>
                        </a:rPr>
                        <a:t>Type</a:t>
                      </a:r>
                      <a:endParaRPr lang="en-US" dirty="0">
                        <a:solidFill>
                          <a:schemeClr val="bg1"/>
                        </a:solidFill>
                      </a:endParaRPr>
                    </a:p>
                  </a:txBody>
                  <a:tcPr/>
                </a:tc>
                <a:tc>
                  <a:txBody>
                    <a:bodyPr/>
                    <a:lstStyle/>
                    <a:p>
                      <a:pPr algn="ctr"/>
                      <a:r>
                        <a:rPr lang="en-US" dirty="0" smtClean="0">
                          <a:solidFill>
                            <a:schemeClr val="bg1"/>
                          </a:solidFill>
                        </a:rPr>
                        <a:t>Medicine Name</a:t>
                      </a:r>
                      <a:endParaRPr lang="en-US" dirty="0">
                        <a:solidFill>
                          <a:schemeClr val="bg1"/>
                        </a:solidFill>
                      </a:endParaRPr>
                    </a:p>
                  </a:txBody>
                  <a:tcPr/>
                </a:tc>
                <a:tc>
                  <a:txBody>
                    <a:bodyPr/>
                    <a:lstStyle/>
                    <a:p>
                      <a:pPr algn="ctr"/>
                      <a:r>
                        <a:rPr lang="en-US" dirty="0" smtClean="0">
                          <a:solidFill>
                            <a:schemeClr val="bg1"/>
                          </a:solidFill>
                        </a:rPr>
                        <a:t>Qty</a:t>
                      </a:r>
                      <a:endParaRPr lang="en-US" dirty="0">
                        <a:solidFill>
                          <a:schemeClr val="bg1"/>
                        </a:solidFill>
                      </a:endParaRPr>
                    </a:p>
                  </a:txBody>
                  <a:tcPr/>
                </a:tc>
                <a:tc>
                  <a:txBody>
                    <a:bodyPr/>
                    <a:lstStyle/>
                    <a:p>
                      <a:pPr algn="ctr"/>
                      <a:r>
                        <a:rPr lang="en-US" dirty="0" smtClean="0">
                          <a:solidFill>
                            <a:schemeClr val="bg1"/>
                          </a:solidFill>
                        </a:rPr>
                        <a:t>No Of</a:t>
                      </a:r>
                      <a:r>
                        <a:rPr lang="en-US" baseline="0" dirty="0" smtClean="0">
                          <a:solidFill>
                            <a:schemeClr val="bg1"/>
                          </a:solidFill>
                        </a:rPr>
                        <a:t> Days</a:t>
                      </a:r>
                      <a:endParaRPr lang="en-US" dirty="0">
                        <a:solidFill>
                          <a:schemeClr val="bg1"/>
                        </a:solidFill>
                      </a:endParaRPr>
                    </a:p>
                  </a:txBody>
                  <a:tcPr/>
                </a:tc>
                <a:tc>
                  <a:txBody>
                    <a:bodyPr/>
                    <a:lstStyle/>
                    <a:p>
                      <a:pPr algn="ctr"/>
                      <a:r>
                        <a:rPr lang="en-US" dirty="0" smtClean="0">
                          <a:solidFill>
                            <a:schemeClr val="bg1"/>
                          </a:solidFill>
                        </a:rPr>
                        <a:t>Each Time ML</a:t>
                      </a:r>
                      <a:endParaRPr lang="en-US" dirty="0">
                        <a:solidFill>
                          <a:schemeClr val="bg1"/>
                        </a:solidFill>
                      </a:endParaRPr>
                    </a:p>
                  </a:txBody>
                  <a:tcPr/>
                </a:tc>
                <a:tc>
                  <a:txBody>
                    <a:bodyPr/>
                    <a:lstStyle/>
                    <a:p>
                      <a:pPr algn="ctr"/>
                      <a:r>
                        <a:rPr lang="en-US" dirty="0" smtClean="0">
                          <a:solidFill>
                            <a:schemeClr val="bg1"/>
                          </a:solidFill>
                        </a:rPr>
                        <a:t>Morning</a:t>
                      </a:r>
                      <a:endParaRPr lang="en-US" dirty="0">
                        <a:solidFill>
                          <a:schemeClr val="bg1"/>
                        </a:solidFill>
                      </a:endParaRPr>
                    </a:p>
                  </a:txBody>
                  <a:tcPr/>
                </a:tc>
                <a:tc>
                  <a:txBody>
                    <a:bodyPr/>
                    <a:lstStyle/>
                    <a:p>
                      <a:pPr algn="ctr"/>
                      <a:r>
                        <a:rPr lang="en-US" dirty="0" smtClean="0">
                          <a:solidFill>
                            <a:schemeClr val="bg1"/>
                          </a:solidFill>
                        </a:rPr>
                        <a:t>Afternoon</a:t>
                      </a:r>
                      <a:endParaRPr lang="en-US" dirty="0">
                        <a:solidFill>
                          <a:schemeClr val="bg1"/>
                        </a:solidFill>
                      </a:endParaRPr>
                    </a:p>
                  </a:txBody>
                  <a:tcPr/>
                </a:tc>
                <a:tc>
                  <a:txBody>
                    <a:bodyPr/>
                    <a:lstStyle/>
                    <a:p>
                      <a:pPr algn="ctr"/>
                      <a:r>
                        <a:rPr lang="en-US" dirty="0" smtClean="0">
                          <a:solidFill>
                            <a:schemeClr val="bg1"/>
                          </a:solidFill>
                        </a:rPr>
                        <a:t>Night</a:t>
                      </a:r>
                      <a:endParaRPr lang="en-US" dirty="0">
                        <a:solidFill>
                          <a:schemeClr val="bg1"/>
                        </a:solidFill>
                      </a:endParaRPr>
                    </a:p>
                  </a:txBody>
                  <a:tcPr/>
                </a:tc>
              </a:tr>
              <a:tr h="804972">
                <a:tc>
                  <a:txBody>
                    <a:bodyPr/>
                    <a:lstStyle/>
                    <a:p>
                      <a:pPr algn="ctr"/>
                      <a:r>
                        <a:rPr lang="en-US" sz="1600" dirty="0" smtClean="0"/>
                        <a:t>Tablet</a:t>
                      </a:r>
                      <a:endParaRPr lang="en-US" sz="1600" dirty="0"/>
                    </a:p>
                  </a:txBody>
                  <a:tcPr/>
                </a:tc>
                <a:tc>
                  <a:txBody>
                    <a:bodyPr/>
                    <a:lstStyle/>
                    <a:p>
                      <a:pPr algn="ctr"/>
                      <a:r>
                        <a:rPr lang="en-US" sz="1600" dirty="0" smtClean="0"/>
                        <a:t>Cold act</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2</a:t>
                      </a:r>
                      <a:endParaRPr lang="en-US" sz="1600" dirty="0"/>
                    </a:p>
                  </a:txBody>
                  <a:tcPr/>
                </a:tc>
                <a:tc>
                  <a:txBody>
                    <a:bodyPr/>
                    <a:lstStyle/>
                    <a:p>
                      <a:pPr algn="ctr"/>
                      <a:endParaRPr lang="en-US" sz="1600" dirty="0"/>
                    </a:p>
                  </a:txBody>
                  <a:tcPr/>
                </a:tc>
                <a:tc>
                  <a:txBody>
                    <a:bodyPr/>
                    <a:lstStyle/>
                    <a:p>
                      <a:pPr algn="ctr"/>
                      <a:r>
                        <a:rPr lang="en-US" sz="1600" dirty="0" smtClean="0"/>
                        <a:t>After</a:t>
                      </a:r>
                    </a:p>
                    <a:p>
                      <a:pPr algn="ctr"/>
                      <a:r>
                        <a:rPr lang="en-US" sz="1600" dirty="0" smtClean="0"/>
                        <a:t>Break</a:t>
                      </a:r>
                      <a:r>
                        <a:rPr lang="en-US" sz="1600" baseline="0" dirty="0" smtClean="0"/>
                        <a:t> Fast</a:t>
                      </a:r>
                      <a:endParaRPr lang="en-US" sz="1600" dirty="0"/>
                    </a:p>
                  </a:txBody>
                  <a:tcPr/>
                </a:tc>
                <a:tc>
                  <a:txBody>
                    <a:bodyPr/>
                    <a:lstStyle/>
                    <a:p>
                      <a:pPr algn="ctr"/>
                      <a:endParaRPr lang="en-US" sz="1600" dirty="0"/>
                    </a:p>
                  </a:txBody>
                  <a:tcPr/>
                </a:tc>
                <a:tc>
                  <a:txBody>
                    <a:bodyPr/>
                    <a:lstStyle/>
                    <a:p>
                      <a:pPr algn="ctr"/>
                      <a:r>
                        <a:rPr lang="en-US" sz="1600" dirty="0" smtClean="0"/>
                        <a:t>After Dinner</a:t>
                      </a:r>
                      <a:endParaRPr lang="en-US" sz="1600" dirty="0"/>
                    </a:p>
                  </a:txBody>
                  <a:tcPr/>
                </a:tc>
              </a:tr>
              <a:tr h="8049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Tablet</a:t>
                      </a:r>
                    </a:p>
                    <a:p>
                      <a:pPr algn="ctr"/>
                      <a:endParaRPr lang="en-US" sz="1600" dirty="0"/>
                    </a:p>
                  </a:txBody>
                  <a:tcPr/>
                </a:tc>
                <a:tc>
                  <a:txBody>
                    <a:bodyPr/>
                    <a:lstStyle/>
                    <a:p>
                      <a:pPr algn="ctr"/>
                      <a:r>
                        <a:rPr lang="en-US" sz="1600" dirty="0" err="1" smtClean="0"/>
                        <a:t>Rantac</a:t>
                      </a:r>
                      <a:endParaRPr lang="en-US" sz="1600" dirty="0"/>
                    </a:p>
                  </a:txBody>
                  <a:tcPr/>
                </a:tc>
                <a:tc>
                  <a:txBody>
                    <a:bodyPr/>
                    <a:lstStyle/>
                    <a:p>
                      <a:pPr algn="ctr"/>
                      <a:r>
                        <a:rPr lang="en-US" sz="1600" dirty="0" smtClean="0"/>
                        <a:t>9</a:t>
                      </a:r>
                      <a:endParaRPr lang="en-US" sz="1600" dirty="0"/>
                    </a:p>
                  </a:txBody>
                  <a:tcPr/>
                </a:tc>
                <a:tc>
                  <a:txBody>
                    <a:bodyPr/>
                    <a:lstStyle/>
                    <a:p>
                      <a:pPr algn="ctr"/>
                      <a:r>
                        <a:rPr lang="en-US" sz="1600" dirty="0" smtClean="0"/>
                        <a:t>3</a:t>
                      </a:r>
                      <a:endParaRPr lang="en-US" sz="1600" dirty="0"/>
                    </a:p>
                  </a:txBody>
                  <a:tcPr/>
                </a:tc>
                <a:tc>
                  <a:txBody>
                    <a:bodyPr/>
                    <a:lstStyle/>
                    <a:p>
                      <a:pPr algn="ctr"/>
                      <a:endParaRPr lang="en-US" sz="1600" dirty="0"/>
                    </a:p>
                  </a:txBody>
                  <a:tcPr/>
                </a:tc>
                <a:tc>
                  <a:txBody>
                    <a:bodyPr/>
                    <a:lstStyle/>
                    <a:p>
                      <a:pPr algn="ctr"/>
                      <a:r>
                        <a:rPr lang="en-US" sz="1600" dirty="0" smtClean="0"/>
                        <a:t>Before Break Fast</a:t>
                      </a:r>
                      <a:endParaRPr lang="en-US" sz="1600" dirty="0"/>
                    </a:p>
                  </a:txBody>
                  <a:tcPr/>
                </a:tc>
                <a:tc>
                  <a:txBody>
                    <a:bodyPr/>
                    <a:lstStyle/>
                    <a:p>
                      <a:pPr algn="ctr"/>
                      <a:r>
                        <a:rPr lang="en-US" sz="1600" dirty="0" smtClean="0"/>
                        <a:t>Before Lunch</a:t>
                      </a:r>
                      <a:endParaRPr lang="en-US" sz="1600" dirty="0"/>
                    </a:p>
                  </a:txBody>
                  <a:tcPr/>
                </a:tc>
                <a:tc>
                  <a:txBody>
                    <a:bodyPr/>
                    <a:lstStyle/>
                    <a:p>
                      <a:pPr algn="ctr"/>
                      <a:r>
                        <a:rPr lang="en-US" sz="1600" dirty="0" smtClean="0"/>
                        <a:t>Before</a:t>
                      </a:r>
                    </a:p>
                    <a:p>
                      <a:pPr algn="ctr"/>
                      <a:r>
                        <a:rPr lang="en-US" sz="1600" dirty="0" smtClean="0"/>
                        <a:t>Dinner</a:t>
                      </a:r>
                      <a:endParaRPr lang="en-US" sz="1600" dirty="0"/>
                    </a:p>
                  </a:txBody>
                  <a:tcPr/>
                </a:tc>
              </a:tr>
              <a:tr h="566462">
                <a:tc>
                  <a:txBody>
                    <a:bodyPr/>
                    <a:lstStyle/>
                    <a:p>
                      <a:pPr algn="ctr"/>
                      <a:r>
                        <a:rPr lang="en-US" sz="1600" dirty="0" smtClean="0"/>
                        <a:t>Syrup</a:t>
                      </a:r>
                      <a:endParaRPr lang="en-US" sz="1600" dirty="0"/>
                    </a:p>
                  </a:txBody>
                  <a:tcPr/>
                </a:tc>
                <a:tc>
                  <a:txBody>
                    <a:bodyPr/>
                    <a:lstStyle/>
                    <a:p>
                      <a:pPr algn="ctr"/>
                      <a:r>
                        <a:rPr lang="en-US" sz="1600" dirty="0" smtClean="0"/>
                        <a:t>Benadryl</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3ML</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After </a:t>
                      </a:r>
                    </a:p>
                    <a:p>
                      <a:pPr algn="ctr"/>
                      <a:r>
                        <a:rPr lang="en-US" sz="1600" dirty="0" smtClean="0"/>
                        <a:t>Dinner</a:t>
                      </a:r>
                      <a:endParaRPr lang="en-US" sz="1600" dirty="0"/>
                    </a:p>
                  </a:txBody>
                  <a:tcPr/>
                </a:tc>
              </a:tr>
              <a:tr h="566462">
                <a:tc>
                  <a:txBody>
                    <a:bodyPr/>
                    <a:lstStyle/>
                    <a:p>
                      <a:pPr algn="ctr"/>
                      <a:r>
                        <a:rPr lang="en-US" sz="1600" dirty="0" smtClean="0"/>
                        <a:t>Table</a:t>
                      </a:r>
                      <a:endParaRPr lang="en-US" sz="1600" dirty="0"/>
                    </a:p>
                  </a:txBody>
                  <a:tcPr/>
                </a:tc>
                <a:tc>
                  <a:txBody>
                    <a:bodyPr/>
                    <a:lstStyle/>
                    <a:p>
                      <a:pPr algn="ctr"/>
                      <a:r>
                        <a:rPr lang="en-US" sz="1600" dirty="0" err="1" smtClean="0"/>
                        <a:t>Dolo</a:t>
                      </a:r>
                      <a:r>
                        <a:rPr lang="en-US" sz="1600" dirty="0" smtClean="0"/>
                        <a:t> 650</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2</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After Lunch</a:t>
                      </a:r>
                      <a:endParaRPr lang="en-US" sz="1600" dirty="0"/>
                    </a:p>
                  </a:txBody>
                  <a:tcPr/>
                </a:tc>
                <a:tc>
                  <a:txBody>
                    <a:bodyPr/>
                    <a:lstStyle/>
                    <a:p>
                      <a:pPr algn="ctr"/>
                      <a:r>
                        <a:rPr lang="en-US" sz="1600" dirty="0" smtClean="0"/>
                        <a:t>After Dinner</a:t>
                      </a:r>
                      <a:endParaRPr lang="en-US" sz="1600" dirty="0"/>
                    </a:p>
                  </a:txBody>
                  <a:tcPr/>
                </a:tc>
              </a:tr>
            </a:tbl>
          </a:graphicData>
        </a:graphic>
      </p:graphicFrame>
      <p:sp>
        <p:nvSpPr>
          <p:cNvPr id="7" name="TextBox 6"/>
          <p:cNvSpPr txBox="1"/>
          <p:nvPr/>
        </p:nvSpPr>
        <p:spPr>
          <a:xfrm>
            <a:off x="1066800" y="2286000"/>
            <a:ext cx="1622560" cy="369332"/>
          </a:xfrm>
          <a:prstGeom prst="rect">
            <a:avLst/>
          </a:prstGeom>
          <a:noFill/>
        </p:spPr>
        <p:txBody>
          <a:bodyPr wrap="none" rtlCol="0">
            <a:spAutoFit/>
          </a:bodyPr>
          <a:lstStyle/>
          <a:p>
            <a:r>
              <a:rPr lang="en-US" dirty="0" smtClean="0"/>
              <a:t>Doctor Name:</a:t>
            </a:r>
            <a:endParaRPr lang="en-US" dirty="0"/>
          </a:p>
        </p:txBody>
      </p:sp>
      <p:sp>
        <p:nvSpPr>
          <p:cNvPr id="8" name="TextBox 7"/>
          <p:cNvSpPr txBox="1"/>
          <p:nvPr/>
        </p:nvSpPr>
        <p:spPr>
          <a:xfrm>
            <a:off x="4419600" y="2286000"/>
            <a:ext cx="663964" cy="369332"/>
          </a:xfrm>
          <a:prstGeom prst="rect">
            <a:avLst/>
          </a:prstGeom>
          <a:noFill/>
        </p:spPr>
        <p:txBody>
          <a:bodyPr wrap="none" rtlCol="0">
            <a:spAutoFit/>
          </a:bodyPr>
          <a:lstStyle/>
          <a:p>
            <a:r>
              <a:rPr lang="en-US" dirty="0" smtClean="0"/>
              <a:t>Date</a:t>
            </a:r>
            <a:endParaRPr lang="en-US" dirty="0"/>
          </a:p>
        </p:txBody>
      </p:sp>
      <p:sp>
        <p:nvSpPr>
          <p:cNvPr id="10" name="Rectangle 9"/>
          <p:cNvSpPr/>
          <p:nvPr/>
        </p:nvSpPr>
        <p:spPr>
          <a:xfrm>
            <a:off x="2667000" y="2362200"/>
            <a:ext cx="1676400" cy="304800"/>
          </a:xfrm>
          <a:prstGeom prst="rect">
            <a:avLst/>
          </a:prstGeom>
          <a:solidFill>
            <a:schemeClr val="bg1">
              <a:lumMod val="50000"/>
              <a:lumOff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Dr . Harish </a:t>
            </a:r>
            <a:endParaRPr lang="en-US" dirty="0">
              <a:solidFill>
                <a:schemeClr val="tx1"/>
              </a:solidFill>
            </a:endParaRPr>
          </a:p>
        </p:txBody>
      </p:sp>
      <p:sp>
        <p:nvSpPr>
          <p:cNvPr id="12" name="Rectangle 11"/>
          <p:cNvSpPr/>
          <p:nvPr/>
        </p:nvSpPr>
        <p:spPr>
          <a:xfrm>
            <a:off x="5029200" y="2362200"/>
            <a:ext cx="1676400" cy="304800"/>
          </a:xfrm>
          <a:prstGeom prst="rect">
            <a:avLst/>
          </a:prstGeom>
          <a:solidFill>
            <a:schemeClr val="bg1">
              <a:lumMod val="50000"/>
              <a:lumOff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02-Feb-2020</a:t>
            </a:r>
            <a:endParaRPr lang="en-US" dirty="0">
              <a:solidFill>
                <a:schemeClr val="tx1"/>
              </a:solidFill>
            </a:endParaRPr>
          </a:p>
        </p:txBody>
      </p:sp>
      <p:sp>
        <p:nvSpPr>
          <p:cNvPr id="13" name="TextBox 12"/>
          <p:cNvSpPr txBox="1"/>
          <p:nvPr/>
        </p:nvSpPr>
        <p:spPr>
          <a:xfrm>
            <a:off x="6781800" y="2286000"/>
            <a:ext cx="764953" cy="369332"/>
          </a:xfrm>
          <a:prstGeom prst="rect">
            <a:avLst/>
          </a:prstGeom>
          <a:noFill/>
        </p:spPr>
        <p:txBody>
          <a:bodyPr wrap="none" rtlCol="0">
            <a:spAutoFit/>
          </a:bodyPr>
          <a:lstStyle/>
          <a:p>
            <a:r>
              <a:rPr lang="en-US" dirty="0" smtClean="0"/>
              <a:t>Time:</a:t>
            </a:r>
            <a:endParaRPr lang="en-US" dirty="0"/>
          </a:p>
        </p:txBody>
      </p:sp>
      <p:sp>
        <p:nvSpPr>
          <p:cNvPr id="14" name="Rectangle 13"/>
          <p:cNvSpPr/>
          <p:nvPr/>
        </p:nvSpPr>
        <p:spPr>
          <a:xfrm>
            <a:off x="7467600" y="2362200"/>
            <a:ext cx="1295400" cy="304800"/>
          </a:xfrm>
          <a:prstGeom prst="rect">
            <a:avLst/>
          </a:prstGeom>
          <a:solidFill>
            <a:schemeClr val="bg1">
              <a:lumMod val="50000"/>
              <a:lumOff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11:00Am</a:t>
            </a:r>
            <a:endParaRPr lang="en-US" dirty="0">
              <a:solidFill>
                <a:schemeClr val="tx1"/>
              </a:solidFill>
            </a:endParaRPr>
          </a:p>
        </p:txBody>
      </p:sp>
      <p:sp>
        <p:nvSpPr>
          <p:cNvPr id="15" name="TextBox 14"/>
          <p:cNvSpPr txBox="1"/>
          <p:nvPr/>
        </p:nvSpPr>
        <p:spPr>
          <a:xfrm>
            <a:off x="3505200" y="6488668"/>
            <a:ext cx="1369286" cy="369332"/>
          </a:xfrm>
          <a:prstGeom prst="rect">
            <a:avLst/>
          </a:prstGeom>
          <a:noFill/>
        </p:spPr>
        <p:txBody>
          <a:bodyPr wrap="none" rtlCol="0">
            <a:spAutoFit/>
          </a:bodyPr>
          <a:lstStyle/>
          <a:p>
            <a:r>
              <a:rPr lang="en-US" u="sng" dirty="0" smtClean="0"/>
              <a:t>Home Page</a:t>
            </a:r>
            <a:endParaRPr lang="en-US" u="sng" dirty="0"/>
          </a:p>
        </p:txBody>
      </p:sp>
      <p:sp>
        <p:nvSpPr>
          <p:cNvPr id="17" name="TextBox 16"/>
          <p:cNvSpPr txBox="1"/>
          <p:nvPr/>
        </p:nvSpPr>
        <p:spPr>
          <a:xfrm>
            <a:off x="3048000" y="1676400"/>
            <a:ext cx="3802644" cy="461665"/>
          </a:xfrm>
          <a:prstGeom prst="rect">
            <a:avLst/>
          </a:prstGeom>
          <a:noFill/>
        </p:spPr>
        <p:txBody>
          <a:bodyPr wrap="none" rtlCol="0">
            <a:spAutoFit/>
          </a:bodyPr>
          <a:lstStyle/>
          <a:p>
            <a:pPr algn="ctr"/>
            <a:r>
              <a:rPr lang="en-US" sz="2400" dirty="0" smtClean="0"/>
              <a:t>Prescription Suggested By </a:t>
            </a:r>
            <a:endParaRPr lang="en-US" sz="2400" dirty="0"/>
          </a:p>
        </p:txBody>
      </p:sp>
      <p:pic>
        <p:nvPicPr>
          <p:cNvPr id="6146" name="Picture 2"/>
          <p:cNvPicPr>
            <a:picLocks noChangeAspect="1" noChangeArrowheads="1"/>
          </p:cNvPicPr>
          <p:nvPr/>
        </p:nvPicPr>
        <p:blipFill>
          <a:blip r:embed="rId3"/>
          <a:srcRect/>
          <a:stretch>
            <a:fillRect/>
          </a:stretch>
        </p:blipFill>
        <p:spPr bwMode="auto">
          <a:xfrm>
            <a:off x="9144000" y="457200"/>
            <a:ext cx="2685605" cy="3509963"/>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2754841" y="457200"/>
            <a:ext cx="2754841" cy="4205288"/>
          </a:xfrm>
          <a:prstGeom prst="rect">
            <a:avLst/>
          </a:prstGeom>
          <a:noFill/>
          <a:ln w="9525">
            <a:noFill/>
            <a:miter lim="800000"/>
            <a:headEnd/>
            <a:tailEnd/>
          </a:ln>
          <a:effectLst/>
        </p:spPr>
      </p:pic>
      <p:pic>
        <p:nvPicPr>
          <p:cNvPr id="16" name="Picture 2"/>
          <p:cNvPicPr>
            <a:picLocks noChangeAspect="1" noChangeArrowheads="1"/>
          </p:cNvPicPr>
          <p:nvPr/>
        </p:nvPicPr>
        <p:blipFill>
          <a:blip r:embed="rId5"/>
          <a:srcRect/>
          <a:stretch>
            <a:fillRect/>
          </a:stretch>
        </p:blipFill>
        <p:spPr bwMode="auto">
          <a:xfrm>
            <a:off x="-2590800" y="4710112"/>
            <a:ext cx="2243823" cy="21478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          Ask Queries/Questions     </a:t>
            </a:r>
            <a:r>
              <a:rPr lang="en-US" sz="1800" dirty="0" smtClean="0">
                <a:solidFill>
                  <a:schemeClr val="tx1"/>
                </a:solidFill>
              </a:rPr>
              <a:t>(Patient Home)</a:t>
            </a:r>
            <a:r>
              <a:rPr lang="en-US" sz="2800" dirty="0" smtClean="0"/>
              <a:t>  </a:t>
            </a:r>
            <a:endParaRPr lang="en-US" sz="2800" dirty="0"/>
          </a:p>
        </p:txBody>
      </p:sp>
      <p:sp>
        <p:nvSpPr>
          <p:cNvPr id="3" name="Content Placeholder 2"/>
          <p:cNvSpPr>
            <a:spLocks noGrp="1"/>
          </p:cNvSpPr>
          <p:nvPr>
            <p:ph idx="1"/>
          </p:nvPr>
        </p:nvSpPr>
        <p:spPr/>
        <p:txBody>
          <a:bodyPr>
            <a:normAutofit/>
          </a:bodyPr>
          <a:lstStyle/>
          <a:p>
            <a:pPr>
              <a:buNone/>
            </a:pPr>
            <a:endParaRPr lang="en-US" sz="2400" dirty="0" smtClean="0"/>
          </a:p>
          <a:p>
            <a:pPr>
              <a:buNone/>
            </a:pPr>
            <a:r>
              <a:rPr lang="en-US" sz="2400" dirty="0" smtClean="0"/>
              <a:t>         Patient Name</a:t>
            </a:r>
          </a:p>
          <a:p>
            <a:pPr>
              <a:buNone/>
            </a:pPr>
            <a:r>
              <a:rPr lang="en-US" sz="2400" dirty="0" smtClean="0"/>
              <a:t>          Blood Group</a:t>
            </a:r>
          </a:p>
          <a:p>
            <a:pPr>
              <a:buNone/>
            </a:pPr>
            <a:r>
              <a:rPr lang="en-US" sz="2400" dirty="0" smtClean="0"/>
              <a:t>          Age</a:t>
            </a:r>
          </a:p>
          <a:p>
            <a:pPr>
              <a:buNone/>
            </a:pPr>
            <a:r>
              <a:rPr lang="en-US" sz="2400" dirty="0" smtClean="0"/>
              <a:t>	   </a:t>
            </a:r>
          </a:p>
          <a:p>
            <a:pPr>
              <a:buNone/>
            </a:pPr>
            <a:r>
              <a:rPr lang="en-US" sz="2400" dirty="0" smtClean="0"/>
              <a:t>	      Question</a:t>
            </a:r>
          </a:p>
        </p:txBody>
      </p:sp>
      <p:sp>
        <p:nvSpPr>
          <p:cNvPr id="8" name="Rectangle 7"/>
          <p:cNvSpPr/>
          <p:nvPr/>
        </p:nvSpPr>
        <p:spPr>
          <a:xfrm>
            <a:off x="3962400" y="2133600"/>
            <a:ext cx="2362200" cy="3048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Raju</a:t>
            </a:r>
            <a:endParaRPr lang="en-US" dirty="0"/>
          </a:p>
        </p:txBody>
      </p:sp>
      <p:sp>
        <p:nvSpPr>
          <p:cNvPr id="9" name="Rectangle 8"/>
          <p:cNvSpPr/>
          <p:nvPr/>
        </p:nvSpPr>
        <p:spPr>
          <a:xfrm>
            <a:off x="3962400" y="2590800"/>
            <a:ext cx="2362200" cy="3048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A+ve</a:t>
            </a:r>
            <a:endParaRPr lang="en-US" dirty="0"/>
          </a:p>
        </p:txBody>
      </p:sp>
      <p:sp>
        <p:nvSpPr>
          <p:cNvPr id="10" name="Rectangle 9"/>
          <p:cNvSpPr/>
          <p:nvPr/>
        </p:nvSpPr>
        <p:spPr>
          <a:xfrm>
            <a:off x="3962400" y="2971800"/>
            <a:ext cx="2362200" cy="3048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55</a:t>
            </a:r>
            <a:endParaRPr lang="en-US" dirty="0"/>
          </a:p>
        </p:txBody>
      </p:sp>
      <p:sp>
        <p:nvSpPr>
          <p:cNvPr id="11" name="Rectangle 10"/>
          <p:cNvSpPr/>
          <p:nvPr/>
        </p:nvSpPr>
        <p:spPr>
          <a:xfrm>
            <a:off x="3962400" y="3429000"/>
            <a:ext cx="2362200" cy="990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lumOff val="35000"/>
                  </a:schemeClr>
                </a:solidFill>
              </a:rPr>
              <a:t>Message</a:t>
            </a:r>
            <a:endParaRPr lang="en-US" dirty="0">
              <a:solidFill>
                <a:schemeClr val="bg1">
                  <a:lumMod val="65000"/>
                  <a:lumOff val="35000"/>
                </a:schemeClr>
              </a:solidFill>
            </a:endParaRPr>
          </a:p>
        </p:txBody>
      </p:sp>
      <p:sp>
        <p:nvSpPr>
          <p:cNvPr id="12" name="Rounded Rectangle 11"/>
          <p:cNvSpPr/>
          <p:nvPr/>
        </p:nvSpPr>
        <p:spPr>
          <a:xfrm>
            <a:off x="1600200" y="4953000"/>
            <a:ext cx="1828800" cy="533400"/>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a:t>
            </a:r>
            <a:endParaRPr lang="en-US" dirty="0"/>
          </a:p>
        </p:txBody>
      </p:sp>
      <p:sp>
        <p:nvSpPr>
          <p:cNvPr id="13" name="TextBox 12"/>
          <p:cNvSpPr txBox="1"/>
          <p:nvPr/>
        </p:nvSpPr>
        <p:spPr>
          <a:xfrm>
            <a:off x="3886200" y="5105400"/>
            <a:ext cx="2263761" cy="369332"/>
          </a:xfrm>
          <a:prstGeom prst="rect">
            <a:avLst/>
          </a:prstGeom>
          <a:noFill/>
        </p:spPr>
        <p:txBody>
          <a:bodyPr wrap="none" rtlCol="0">
            <a:spAutoFit/>
          </a:bodyPr>
          <a:lstStyle/>
          <a:p>
            <a:r>
              <a:rPr lang="en-US" u="sng" dirty="0" smtClean="0"/>
              <a:t>View Appointments</a:t>
            </a:r>
            <a:endParaRPr lang="en-US" u="sng" dirty="0"/>
          </a:p>
        </p:txBody>
      </p:sp>
      <p:sp>
        <p:nvSpPr>
          <p:cNvPr id="15" name="TextBox 14"/>
          <p:cNvSpPr txBox="1"/>
          <p:nvPr/>
        </p:nvSpPr>
        <p:spPr>
          <a:xfrm>
            <a:off x="6477000" y="5105400"/>
            <a:ext cx="1369286" cy="369332"/>
          </a:xfrm>
          <a:prstGeom prst="rect">
            <a:avLst/>
          </a:prstGeom>
          <a:noFill/>
        </p:spPr>
        <p:txBody>
          <a:bodyPr wrap="none" rtlCol="0">
            <a:spAutoFit/>
          </a:bodyPr>
          <a:lstStyle/>
          <a:p>
            <a:r>
              <a:rPr lang="en-US" u="sng" dirty="0" smtClean="0"/>
              <a:t>Home Page</a:t>
            </a:r>
            <a:endParaRPr lang="en-US" u="sng" dirty="0"/>
          </a:p>
        </p:txBody>
      </p:sp>
      <p:pic>
        <p:nvPicPr>
          <p:cNvPr id="7170" name="Picture 2"/>
          <p:cNvPicPr>
            <a:picLocks noChangeAspect="1" noChangeArrowheads="1"/>
          </p:cNvPicPr>
          <p:nvPr/>
        </p:nvPicPr>
        <p:blipFill>
          <a:blip r:embed="rId2"/>
          <a:srcRect/>
          <a:stretch>
            <a:fillRect/>
          </a:stretch>
        </p:blipFill>
        <p:spPr bwMode="auto">
          <a:xfrm>
            <a:off x="-2919893" y="228600"/>
            <a:ext cx="2919893" cy="1795462"/>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743200" y="2362200"/>
            <a:ext cx="2613013" cy="3124200"/>
          </a:xfrm>
          <a:prstGeom prst="rect">
            <a:avLst/>
          </a:prstGeom>
          <a:noFill/>
          <a:ln w="9525">
            <a:noFill/>
            <a:miter lim="800000"/>
            <a:headEnd/>
            <a:tailEnd/>
          </a:ln>
          <a:effectLst/>
        </p:spPr>
      </p:pic>
      <p:pic>
        <p:nvPicPr>
          <p:cNvPr id="16" name="Picture 3"/>
          <p:cNvPicPr>
            <a:picLocks noChangeAspect="1" noChangeArrowheads="1"/>
          </p:cNvPicPr>
          <p:nvPr/>
        </p:nvPicPr>
        <p:blipFill>
          <a:blip r:embed="rId4"/>
          <a:srcRect/>
          <a:stretch>
            <a:fillRect/>
          </a:stretch>
        </p:blipFill>
        <p:spPr bwMode="auto">
          <a:xfrm>
            <a:off x="9448800" y="2590800"/>
            <a:ext cx="2553050" cy="3352800"/>
          </a:xfrm>
          <a:prstGeom prst="rect">
            <a:avLst/>
          </a:prstGeom>
          <a:noFill/>
          <a:ln w="9525">
            <a:noFill/>
            <a:miter lim="800000"/>
            <a:headEnd/>
            <a:tailEnd/>
          </a:ln>
          <a:effectLst/>
        </p:spPr>
      </p:pic>
      <p:pic>
        <p:nvPicPr>
          <p:cNvPr id="17" name="Picture 4"/>
          <p:cNvPicPr>
            <a:picLocks noChangeAspect="1" noChangeArrowheads="1"/>
          </p:cNvPicPr>
          <p:nvPr/>
        </p:nvPicPr>
        <p:blipFill>
          <a:blip r:embed="rId5"/>
          <a:srcRect/>
          <a:stretch>
            <a:fillRect/>
          </a:stretch>
        </p:blipFill>
        <p:spPr bwMode="auto">
          <a:xfrm>
            <a:off x="9525000" y="228600"/>
            <a:ext cx="2288901" cy="212883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bg1">
                <a:lumMod val="75000"/>
                <a:lumOff val="25000"/>
              </a:schemeClr>
            </a:solidFill>
          </a:ln>
        </p:spPr>
        <p:txBody>
          <a:bodyPr>
            <a:normAutofit/>
          </a:bodyPr>
          <a:lstStyle/>
          <a:p>
            <a:r>
              <a:rPr lang="en-US" sz="2400" dirty="0" smtClean="0"/>
              <a:t>                                  View Queries         </a:t>
            </a:r>
            <a:r>
              <a:rPr lang="en-US" sz="1800" dirty="0" smtClean="0">
                <a:solidFill>
                  <a:schemeClr val="tx1"/>
                </a:solidFill>
              </a:rPr>
              <a:t>(Patient Home)</a:t>
            </a:r>
            <a:endParaRPr lang="en-US" sz="1800" dirty="0">
              <a:solidFill>
                <a:schemeClr val="tx1"/>
              </a:solidFill>
            </a:endParaRPr>
          </a:p>
        </p:txBody>
      </p:sp>
      <p:sp>
        <p:nvSpPr>
          <p:cNvPr id="3" name="Content Placeholder 2"/>
          <p:cNvSpPr>
            <a:spLocks noGrp="1"/>
          </p:cNvSpPr>
          <p:nvPr>
            <p:ph idx="1"/>
          </p:nvPr>
        </p:nvSpPr>
        <p:spPr/>
        <p:txBody>
          <a:bodyPr/>
          <a:lstStyle/>
          <a:p>
            <a:pPr>
              <a:buNone/>
            </a:pPr>
            <a:r>
              <a:rPr lang="en-US" dirty="0" smtClean="0"/>
              <a:t> </a:t>
            </a:r>
            <a:endParaRPr lang="en-US" dirty="0"/>
          </a:p>
        </p:txBody>
      </p:sp>
      <p:graphicFrame>
        <p:nvGraphicFramePr>
          <p:cNvPr id="4" name="Table 3"/>
          <p:cNvGraphicFramePr>
            <a:graphicFrameLocks noGrp="1"/>
          </p:cNvGraphicFramePr>
          <p:nvPr/>
        </p:nvGraphicFramePr>
        <p:xfrm>
          <a:off x="838201" y="2819400"/>
          <a:ext cx="7772400" cy="1722120"/>
        </p:xfrm>
        <a:graphic>
          <a:graphicData uri="http://schemas.openxmlformats.org/drawingml/2006/table">
            <a:tbl>
              <a:tblPr firstRow="1" bandRow="1">
                <a:tableStyleId>{5C22544A-7EE6-4342-B048-85BDC9FD1C3A}</a:tableStyleId>
              </a:tblPr>
              <a:tblGrid>
                <a:gridCol w="1727200"/>
                <a:gridCol w="1511300"/>
                <a:gridCol w="1511300"/>
                <a:gridCol w="1511300"/>
                <a:gridCol w="1511300"/>
              </a:tblGrid>
              <a:tr h="533400">
                <a:tc>
                  <a:txBody>
                    <a:bodyPr/>
                    <a:lstStyle/>
                    <a:p>
                      <a:pPr algn="ctr"/>
                      <a:r>
                        <a:rPr lang="en-US" dirty="0" smtClean="0">
                          <a:solidFill>
                            <a:schemeClr val="bg1"/>
                          </a:solidFill>
                        </a:rPr>
                        <a:t>Doctor</a:t>
                      </a:r>
                      <a:r>
                        <a:rPr lang="en-US" baseline="0" dirty="0" smtClean="0">
                          <a:solidFill>
                            <a:schemeClr val="bg1"/>
                          </a:solidFill>
                        </a:rPr>
                        <a:t> Name</a:t>
                      </a:r>
                      <a:endParaRPr lang="en-US" dirty="0">
                        <a:solidFill>
                          <a:schemeClr val="bg1"/>
                        </a:solidFill>
                      </a:endParaRPr>
                    </a:p>
                  </a:txBody>
                  <a:tcPr/>
                </a:tc>
                <a:tc>
                  <a:txBody>
                    <a:bodyPr/>
                    <a:lstStyle/>
                    <a:p>
                      <a:pPr algn="ctr"/>
                      <a:r>
                        <a:rPr lang="en-US" dirty="0" smtClean="0">
                          <a:solidFill>
                            <a:schemeClr val="bg1"/>
                          </a:solidFill>
                        </a:rPr>
                        <a:t>Department</a:t>
                      </a:r>
                      <a:endParaRPr lang="en-US" dirty="0">
                        <a:solidFill>
                          <a:schemeClr val="bg1"/>
                        </a:solidFill>
                      </a:endParaRPr>
                    </a:p>
                  </a:txBody>
                  <a:tcPr/>
                </a:tc>
                <a:tc>
                  <a:txBody>
                    <a:bodyPr/>
                    <a:lstStyle/>
                    <a:p>
                      <a:pPr algn="ctr"/>
                      <a:r>
                        <a:rPr lang="en-US" dirty="0" smtClean="0">
                          <a:solidFill>
                            <a:schemeClr val="bg1"/>
                          </a:solidFill>
                        </a:rPr>
                        <a:t>Experience</a:t>
                      </a:r>
                    </a:p>
                  </a:txBody>
                  <a:tcPr/>
                </a:tc>
                <a:tc>
                  <a:txBody>
                    <a:bodyPr/>
                    <a:lstStyle/>
                    <a:p>
                      <a:pPr algn="ctr"/>
                      <a:r>
                        <a:rPr lang="en-US" dirty="0" smtClean="0">
                          <a:solidFill>
                            <a:schemeClr val="bg1"/>
                          </a:solidFill>
                        </a:rPr>
                        <a:t>Question</a:t>
                      </a:r>
                    </a:p>
                  </a:txBody>
                  <a:tcPr/>
                </a:tc>
                <a:tc>
                  <a:txBody>
                    <a:bodyPr/>
                    <a:lstStyle/>
                    <a:p>
                      <a:pPr algn="ctr"/>
                      <a:r>
                        <a:rPr lang="en-US" dirty="0" smtClean="0">
                          <a:solidFill>
                            <a:schemeClr val="bg1"/>
                          </a:solidFill>
                        </a:rPr>
                        <a:t>Answer</a:t>
                      </a:r>
                      <a:endParaRPr lang="en-US" dirty="0">
                        <a:solidFill>
                          <a:schemeClr val="bg1"/>
                        </a:solidFill>
                      </a:endParaRPr>
                    </a:p>
                  </a:txBody>
                  <a:tcPr/>
                </a:tc>
              </a:tr>
              <a:tr h="503149">
                <a:tc>
                  <a:txBody>
                    <a:bodyPr/>
                    <a:lstStyle/>
                    <a:p>
                      <a:pPr algn="ctr"/>
                      <a:r>
                        <a:rPr lang="en-US" dirty="0" smtClean="0"/>
                        <a:t>Dr.</a:t>
                      </a:r>
                      <a:r>
                        <a:rPr kumimoji="0" lang="en-US" kern="1200" dirty="0" smtClean="0"/>
                        <a:t> </a:t>
                      </a:r>
                      <a:r>
                        <a:rPr kumimoji="0" lang="en-US" kern="1200" dirty="0" err="1" smtClean="0"/>
                        <a:t>Bagirath</a:t>
                      </a:r>
                      <a:endParaRPr lang="en-US" dirty="0"/>
                    </a:p>
                  </a:txBody>
                  <a:tcPr/>
                </a:tc>
                <a:tc>
                  <a:txBody>
                    <a:bodyPr/>
                    <a:lstStyle/>
                    <a:p>
                      <a:pPr algn="ctr"/>
                      <a:r>
                        <a:rPr lang="en-US" dirty="0" smtClean="0"/>
                        <a:t>Cardiologist</a:t>
                      </a:r>
                      <a:endParaRPr lang="en-US" dirty="0"/>
                    </a:p>
                  </a:txBody>
                  <a:tcPr/>
                </a:tc>
                <a:tc>
                  <a:txBody>
                    <a:bodyPr/>
                    <a:lstStyle/>
                    <a:p>
                      <a:pPr algn="ctr"/>
                      <a:r>
                        <a:rPr lang="en-US" dirty="0" smtClean="0"/>
                        <a:t>25</a:t>
                      </a:r>
                      <a:endParaRPr lang="en-US" dirty="0"/>
                    </a:p>
                  </a:txBody>
                  <a:tcPr/>
                </a:tc>
                <a:tc>
                  <a:txBody>
                    <a:bodyPr/>
                    <a:lstStyle/>
                    <a:p>
                      <a:pPr algn="ctr"/>
                      <a:r>
                        <a:rPr lang="en-US" dirty="0" smtClean="0"/>
                        <a:t>Regarding</a:t>
                      </a:r>
                      <a:r>
                        <a:rPr lang="en-US" baseline="0" dirty="0" smtClean="0"/>
                        <a:t> prescription</a:t>
                      </a:r>
                      <a:endParaRPr lang="en-US" dirty="0"/>
                    </a:p>
                  </a:txBody>
                  <a:tcPr/>
                </a:tc>
                <a:tc>
                  <a:txBody>
                    <a:bodyPr/>
                    <a:lstStyle/>
                    <a:p>
                      <a:pPr algn="ctr"/>
                      <a:r>
                        <a:rPr lang="en-US" dirty="0" smtClean="0"/>
                        <a:t>Don’t</a:t>
                      </a:r>
                      <a:r>
                        <a:rPr lang="en-US" baseline="0" dirty="0" smtClean="0"/>
                        <a:t> take medicine today on words</a:t>
                      </a:r>
                      <a:endParaRPr lang="en-US" dirty="0"/>
                    </a:p>
                  </a:txBody>
                  <a:tcPr/>
                </a:tc>
              </a:tr>
            </a:tbl>
          </a:graphicData>
        </a:graphic>
      </p:graphicFrame>
      <p:sp>
        <p:nvSpPr>
          <p:cNvPr id="5" name="TextBox 4"/>
          <p:cNvSpPr txBox="1"/>
          <p:nvPr/>
        </p:nvSpPr>
        <p:spPr>
          <a:xfrm>
            <a:off x="4419600" y="5334000"/>
            <a:ext cx="1369286" cy="369332"/>
          </a:xfrm>
          <a:prstGeom prst="rect">
            <a:avLst/>
          </a:prstGeom>
          <a:noFill/>
        </p:spPr>
        <p:txBody>
          <a:bodyPr wrap="none" rtlCol="0">
            <a:spAutoFit/>
          </a:bodyPr>
          <a:lstStyle/>
          <a:p>
            <a:r>
              <a:rPr lang="en-US" u="sng" dirty="0" smtClean="0"/>
              <a:t>Home Page</a:t>
            </a:r>
            <a:endParaRPr lang="en-US" u="sng" dirty="0"/>
          </a:p>
        </p:txBody>
      </p:sp>
      <p:sp>
        <p:nvSpPr>
          <p:cNvPr id="6" name="TextBox 5"/>
          <p:cNvSpPr txBox="1"/>
          <p:nvPr/>
        </p:nvSpPr>
        <p:spPr>
          <a:xfrm>
            <a:off x="3886200" y="4724400"/>
            <a:ext cx="2263761" cy="369332"/>
          </a:xfrm>
          <a:prstGeom prst="rect">
            <a:avLst/>
          </a:prstGeom>
          <a:noFill/>
        </p:spPr>
        <p:txBody>
          <a:bodyPr wrap="none" rtlCol="0">
            <a:spAutoFit/>
          </a:bodyPr>
          <a:lstStyle/>
          <a:p>
            <a:r>
              <a:rPr lang="en-US" u="sng" dirty="0" smtClean="0"/>
              <a:t>View Appointments</a:t>
            </a:r>
            <a:endParaRPr lang="en-US" u="sng" dirty="0"/>
          </a:p>
        </p:txBody>
      </p:sp>
      <p:pic>
        <p:nvPicPr>
          <p:cNvPr id="9" name="Picture 2"/>
          <p:cNvPicPr>
            <a:picLocks noChangeAspect="1" noChangeArrowheads="1"/>
          </p:cNvPicPr>
          <p:nvPr/>
        </p:nvPicPr>
        <p:blipFill>
          <a:blip r:embed="rId2"/>
          <a:srcRect/>
          <a:stretch>
            <a:fillRect/>
          </a:stretch>
        </p:blipFill>
        <p:spPr bwMode="auto">
          <a:xfrm>
            <a:off x="-2919893" y="0"/>
            <a:ext cx="2919893" cy="1795462"/>
          </a:xfrm>
          <a:prstGeom prst="rect">
            <a:avLst/>
          </a:prstGeom>
          <a:noFill/>
          <a:ln w="9525">
            <a:noFill/>
            <a:miter lim="800000"/>
            <a:headEnd/>
            <a:tailEnd/>
          </a:ln>
          <a:effectLst/>
        </p:spPr>
      </p:pic>
      <p:pic>
        <p:nvPicPr>
          <p:cNvPr id="8194" name="Picture 2"/>
          <p:cNvPicPr>
            <a:picLocks noChangeAspect="1" noChangeArrowheads="1"/>
          </p:cNvPicPr>
          <p:nvPr/>
        </p:nvPicPr>
        <p:blipFill>
          <a:blip r:embed="rId3"/>
          <a:srcRect/>
          <a:stretch>
            <a:fillRect/>
          </a:stretch>
        </p:blipFill>
        <p:spPr bwMode="auto">
          <a:xfrm>
            <a:off x="-2819400" y="1981200"/>
            <a:ext cx="2662238" cy="4103671"/>
          </a:xfrm>
          <a:prstGeom prst="rect">
            <a:avLst/>
          </a:prstGeom>
          <a:noFill/>
          <a:ln w="9525">
            <a:noFill/>
            <a:miter lim="800000"/>
            <a:headEnd/>
            <a:tailEnd/>
          </a:ln>
          <a:effectLst/>
        </p:spPr>
      </p:pic>
      <p:pic>
        <p:nvPicPr>
          <p:cNvPr id="11" name="Picture 3"/>
          <p:cNvPicPr>
            <a:picLocks noChangeAspect="1" noChangeArrowheads="1"/>
          </p:cNvPicPr>
          <p:nvPr/>
        </p:nvPicPr>
        <p:blipFill>
          <a:blip r:embed="rId4"/>
          <a:srcRect/>
          <a:stretch>
            <a:fillRect/>
          </a:stretch>
        </p:blipFill>
        <p:spPr bwMode="auto">
          <a:xfrm>
            <a:off x="9448800" y="2590800"/>
            <a:ext cx="2553050" cy="3352800"/>
          </a:xfrm>
          <a:prstGeom prst="rect">
            <a:avLst/>
          </a:prstGeom>
          <a:noFill/>
          <a:ln w="9525">
            <a:noFill/>
            <a:miter lim="800000"/>
            <a:headEnd/>
            <a:tailEnd/>
          </a:ln>
          <a:effectLst/>
        </p:spPr>
      </p:pic>
      <p:pic>
        <p:nvPicPr>
          <p:cNvPr id="12" name="Picture 4"/>
          <p:cNvPicPr>
            <a:picLocks noChangeAspect="1" noChangeArrowheads="1"/>
          </p:cNvPicPr>
          <p:nvPr/>
        </p:nvPicPr>
        <p:blipFill>
          <a:blip r:embed="rId5"/>
          <a:srcRect/>
          <a:stretch>
            <a:fillRect/>
          </a:stretch>
        </p:blipFill>
        <p:spPr bwMode="auto">
          <a:xfrm>
            <a:off x="9525000" y="228600"/>
            <a:ext cx="2288901" cy="212883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Home Page</a:t>
            </a:r>
            <a:endParaRPr lang="en-US" dirty="0"/>
          </a:p>
        </p:txBody>
      </p:sp>
      <p:sp>
        <p:nvSpPr>
          <p:cNvPr id="3" name="Content Placeholder 2"/>
          <p:cNvSpPr>
            <a:spLocks noGrp="1"/>
          </p:cNvSpPr>
          <p:nvPr>
            <p:ph idx="1"/>
          </p:nvPr>
        </p:nvSpPr>
        <p:spPr>
          <a:xfrm>
            <a:off x="457200" y="1600200"/>
            <a:ext cx="8229600" cy="4572000"/>
          </a:xfrm>
        </p:spPr>
        <p:txBody>
          <a:bodyPr>
            <a:normAutofit/>
          </a:bodyPr>
          <a:lstStyle/>
          <a:p>
            <a:pPr>
              <a:buNone/>
            </a:pPr>
            <a:r>
              <a:rPr lang="en-US" u="sng" dirty="0" smtClean="0"/>
              <a:t>Register Doctor</a:t>
            </a:r>
          </a:p>
          <a:p>
            <a:pPr>
              <a:buNone/>
            </a:pPr>
            <a:r>
              <a:rPr lang="en-US" u="sng" dirty="0" smtClean="0"/>
              <a:t>Edit/View Doctors</a:t>
            </a:r>
          </a:p>
          <a:p>
            <a:pPr>
              <a:buNone/>
            </a:pPr>
            <a:r>
              <a:rPr lang="en-US" u="sng" dirty="0" smtClean="0"/>
              <a:t>Approve/Reject Appointment </a:t>
            </a:r>
          </a:p>
          <a:p>
            <a:pPr>
              <a:buNone/>
            </a:pPr>
            <a:r>
              <a:rPr lang="en-US" u="sng" dirty="0" smtClean="0"/>
              <a:t>View Patients</a:t>
            </a:r>
          </a:p>
          <a:p>
            <a:pPr>
              <a:buNone/>
            </a:pPr>
            <a:r>
              <a:rPr lang="en-US" u="sng" dirty="0" smtClean="0"/>
              <a:t>View Doctor Leaves</a:t>
            </a:r>
          </a:p>
        </p:txBody>
      </p:sp>
      <p:pic>
        <p:nvPicPr>
          <p:cNvPr id="1026" name="Picture 2" descr="C:\Users\Admin\AppData\Local\Microsoft\Windows\Temporary Internet Files\Content.IE5\17QCL6RG\iiIbm[1].png"/>
          <p:cNvPicPr>
            <a:picLocks noChangeAspect="1" noChangeArrowheads="1"/>
          </p:cNvPicPr>
          <p:nvPr/>
        </p:nvPicPr>
        <p:blipFill>
          <a:blip r:embed="rId3"/>
          <a:srcRect/>
          <a:stretch>
            <a:fillRect/>
          </a:stretch>
        </p:blipFill>
        <p:spPr bwMode="auto">
          <a:xfrm>
            <a:off x="2971800" y="4495800"/>
            <a:ext cx="1363132" cy="5334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2400" dirty="0" smtClean="0"/>
              <a:t>                            Register Doctor        </a:t>
            </a:r>
            <a:r>
              <a:rPr lang="en-US" sz="1800" dirty="0" smtClean="0">
                <a:solidFill>
                  <a:schemeClr val="tx1"/>
                </a:solidFill>
              </a:rPr>
              <a:t>(Admin Home)</a:t>
            </a:r>
            <a:endParaRPr lang="en-US" sz="1800" dirty="0">
              <a:solidFill>
                <a:schemeClr val="tx1"/>
              </a:solidFill>
            </a:endParaRPr>
          </a:p>
        </p:txBody>
      </p:sp>
      <p:sp>
        <p:nvSpPr>
          <p:cNvPr id="3" name="Content Placeholder 2"/>
          <p:cNvSpPr>
            <a:spLocks noGrp="1"/>
          </p:cNvSpPr>
          <p:nvPr>
            <p:ph idx="1"/>
          </p:nvPr>
        </p:nvSpPr>
        <p:spPr>
          <a:xfrm>
            <a:off x="457200" y="838200"/>
            <a:ext cx="8229600" cy="5791200"/>
          </a:xfrm>
        </p:spPr>
        <p:txBody>
          <a:bodyPr>
            <a:normAutofit fontScale="92500" lnSpcReduction="10000"/>
          </a:bodyPr>
          <a:lstStyle/>
          <a:p>
            <a:pPr>
              <a:buNone/>
            </a:pPr>
            <a:r>
              <a:rPr lang="en-US" sz="1800" dirty="0" smtClean="0"/>
              <a:t>Doctor Id	</a:t>
            </a:r>
          </a:p>
          <a:p>
            <a:pPr>
              <a:buNone/>
            </a:pPr>
            <a:r>
              <a:rPr lang="en-US" sz="1800" dirty="0" smtClean="0"/>
              <a:t>First Name			         Department 	</a:t>
            </a:r>
          </a:p>
          <a:p>
            <a:pPr>
              <a:buNone/>
            </a:pPr>
            <a:endParaRPr lang="en-US" sz="1800" dirty="0" smtClean="0"/>
          </a:p>
          <a:p>
            <a:pPr>
              <a:buNone/>
            </a:pPr>
            <a:r>
              <a:rPr lang="en-US" sz="1800" dirty="0" smtClean="0"/>
              <a:t>Last Name			</a:t>
            </a:r>
          </a:p>
          <a:p>
            <a:pPr>
              <a:buNone/>
            </a:pPr>
            <a:endParaRPr lang="en-US" sz="1800" dirty="0" smtClean="0"/>
          </a:p>
          <a:p>
            <a:pPr>
              <a:buNone/>
            </a:pPr>
            <a:r>
              <a:rPr lang="en-US" sz="1800" dirty="0" smtClean="0"/>
              <a:t>Age					              State	</a:t>
            </a:r>
          </a:p>
          <a:p>
            <a:pPr>
              <a:buNone/>
            </a:pPr>
            <a:endParaRPr lang="en-US" sz="1800" dirty="0" smtClean="0"/>
          </a:p>
          <a:p>
            <a:pPr>
              <a:buNone/>
            </a:pPr>
            <a:r>
              <a:rPr lang="en-US" sz="1800" dirty="0" smtClean="0"/>
              <a:t>Gender		Male      Female 	Other    City	   </a:t>
            </a:r>
          </a:p>
          <a:p>
            <a:pPr>
              <a:buNone/>
            </a:pPr>
            <a:r>
              <a:rPr lang="en-US" sz="1800" dirty="0" smtClean="0"/>
              <a:t>Email</a:t>
            </a:r>
          </a:p>
          <a:p>
            <a:pPr>
              <a:buNone/>
            </a:pPr>
            <a:r>
              <a:rPr lang="en-US" sz="1800" dirty="0" smtClean="0"/>
              <a:t>Password                                                           Address</a:t>
            </a:r>
          </a:p>
          <a:p>
            <a:pPr>
              <a:buNone/>
            </a:pPr>
            <a:endParaRPr lang="en-US" sz="1800" dirty="0" smtClean="0"/>
          </a:p>
          <a:p>
            <a:pPr>
              <a:buNone/>
            </a:pPr>
            <a:r>
              <a:rPr lang="en-US" sz="1800" dirty="0" smtClean="0"/>
              <a:t>Con Password                     		            Pin code</a:t>
            </a:r>
          </a:p>
          <a:p>
            <a:pPr>
              <a:buNone/>
            </a:pPr>
            <a:endParaRPr lang="en-US" sz="1800" dirty="0" smtClean="0"/>
          </a:p>
          <a:p>
            <a:pPr>
              <a:buNone/>
            </a:pPr>
            <a:r>
              <a:rPr lang="en-US" sz="1800" dirty="0" smtClean="0"/>
              <a:t>Experience			   Consultation Charges/Patient</a:t>
            </a:r>
          </a:p>
          <a:p>
            <a:pPr>
              <a:buNone/>
            </a:pPr>
            <a:r>
              <a:rPr lang="en-US" sz="1800" dirty="0" smtClean="0"/>
              <a:t>					              	</a:t>
            </a:r>
          </a:p>
          <a:p>
            <a:pPr>
              <a:buNone/>
            </a:pPr>
            <a:r>
              <a:rPr lang="en-US" sz="1800" dirty="0" smtClean="0"/>
              <a:t>Qualification 	          		       Timings From	</a:t>
            </a:r>
          </a:p>
          <a:p>
            <a:pPr>
              <a:buNone/>
            </a:pPr>
            <a:r>
              <a:rPr lang="en-US" sz="1800" dirty="0" smtClean="0"/>
              <a:t>	</a:t>
            </a:r>
          </a:p>
          <a:p>
            <a:pPr>
              <a:buNone/>
            </a:pPr>
            <a:r>
              <a:rPr lang="en-US" sz="1800" dirty="0" smtClean="0"/>
              <a:t>Contact No		                          Timings To		             		  	            </a:t>
            </a:r>
          </a:p>
          <a:p>
            <a:pPr>
              <a:buNone/>
            </a:pPr>
            <a:r>
              <a:rPr lang="en-US" sz="1800" dirty="0" smtClean="0"/>
              <a:t>  </a:t>
            </a:r>
            <a:r>
              <a:rPr lang="en-US" sz="2000" dirty="0" smtClean="0"/>
              <a:t>			</a:t>
            </a:r>
            <a:endParaRPr lang="en-US" sz="2000" dirty="0"/>
          </a:p>
        </p:txBody>
      </p:sp>
      <p:sp>
        <p:nvSpPr>
          <p:cNvPr id="4" name="Rectangle 3"/>
          <p:cNvSpPr/>
          <p:nvPr/>
        </p:nvSpPr>
        <p:spPr>
          <a:xfrm>
            <a:off x="2133600" y="12192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133600" y="17526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33600" y="22860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33600" y="40386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133600" y="45720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133600" y="4953000"/>
            <a:ext cx="2133600" cy="685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Rectangle 11"/>
          <p:cNvSpPr/>
          <p:nvPr/>
        </p:nvSpPr>
        <p:spPr>
          <a:xfrm>
            <a:off x="2133600" y="57150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flipV="1">
            <a:off x="6019800" y="22860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19800" y="28956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19800" y="3352800"/>
            <a:ext cx="2133600" cy="4572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19800" y="39624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438400" y="6172200"/>
            <a:ext cx="1905000" cy="4572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Register</a:t>
            </a:r>
            <a:endParaRPr lang="en-US" sz="2000" dirty="0">
              <a:solidFill>
                <a:schemeClr val="bg1"/>
              </a:solidFill>
            </a:endParaRPr>
          </a:p>
        </p:txBody>
      </p:sp>
      <p:sp>
        <p:nvSpPr>
          <p:cNvPr id="24" name="Rectangle 23"/>
          <p:cNvSpPr/>
          <p:nvPr/>
        </p:nvSpPr>
        <p:spPr>
          <a:xfrm>
            <a:off x="6019800" y="11430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315200" y="4572000"/>
            <a:ext cx="12954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19800" y="51054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7772400" y="51054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133600" y="838200"/>
            <a:ext cx="2133600" cy="304800"/>
          </a:xfrm>
          <a:prstGeom prst="rect">
            <a:avLst/>
          </a:prstGeom>
          <a:solidFill>
            <a:schemeClr val="bg1">
              <a:lumMod val="50000"/>
              <a:lumOff val="50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sp>
        <p:nvSpPr>
          <p:cNvPr id="32" name="Rectangular Callout 31"/>
          <p:cNvSpPr/>
          <p:nvPr/>
        </p:nvSpPr>
        <p:spPr>
          <a:xfrm>
            <a:off x="4572000" y="685799"/>
            <a:ext cx="1981200" cy="381001"/>
          </a:xfrm>
          <a:prstGeom prst="wedgeRectCallout">
            <a:avLst>
              <a:gd name="adj1" fmla="val -75968"/>
              <a:gd name="adj2" fmla="val 28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generated</a:t>
            </a:r>
            <a:endParaRPr lang="en-US" dirty="0"/>
          </a:p>
        </p:txBody>
      </p:sp>
      <p:sp>
        <p:nvSpPr>
          <p:cNvPr id="33" name="Oval 32"/>
          <p:cNvSpPr/>
          <p:nvPr/>
        </p:nvSpPr>
        <p:spPr>
          <a:xfrm>
            <a:off x="2057400" y="2895600"/>
            <a:ext cx="228600" cy="152400"/>
          </a:xfrm>
          <a:prstGeom prst="ellipse">
            <a:avLst/>
          </a:prstGeom>
          <a:solidFill>
            <a:schemeClr val="tx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895600" y="2895600"/>
            <a:ext cx="228600" cy="152400"/>
          </a:xfrm>
          <a:prstGeom prst="ellipse">
            <a:avLst/>
          </a:prstGeom>
          <a:solidFill>
            <a:schemeClr val="tx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886200" y="2895600"/>
            <a:ext cx="228600" cy="152400"/>
          </a:xfrm>
          <a:prstGeom prst="ellipse">
            <a:avLst/>
          </a:prstGeom>
          <a:solidFill>
            <a:schemeClr val="tx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video-call-png-5.png"/>
          <p:cNvPicPr>
            <a:picLocks noChangeAspect="1"/>
          </p:cNvPicPr>
          <p:nvPr/>
        </p:nvPicPr>
        <p:blipFill>
          <a:blip r:embed="rId3" cstate="print"/>
          <a:stretch>
            <a:fillRect/>
          </a:stretch>
        </p:blipFill>
        <p:spPr>
          <a:xfrm>
            <a:off x="4038600" y="5715000"/>
            <a:ext cx="228600" cy="381000"/>
          </a:xfrm>
          <a:prstGeom prst="rect">
            <a:avLst/>
          </a:prstGeom>
        </p:spPr>
      </p:pic>
      <p:sp>
        <p:nvSpPr>
          <p:cNvPr id="37" name="Rectangle 36"/>
          <p:cNvSpPr/>
          <p:nvPr/>
        </p:nvSpPr>
        <p:spPr>
          <a:xfrm>
            <a:off x="6019800" y="57150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7772400" y="57150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p:cNvSpPr/>
          <p:nvPr/>
        </p:nvSpPr>
        <p:spPr>
          <a:xfrm>
            <a:off x="7772400" y="11430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133600" y="31242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133600" y="35052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a:off x="7772400" y="22860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5334000" y="6324600"/>
            <a:ext cx="1369286" cy="369332"/>
          </a:xfrm>
          <a:prstGeom prst="rect">
            <a:avLst/>
          </a:prstGeom>
          <a:noFill/>
        </p:spPr>
        <p:txBody>
          <a:bodyPr wrap="none" rtlCol="0">
            <a:spAutoFit/>
          </a:bodyPr>
          <a:lstStyle/>
          <a:p>
            <a:r>
              <a:rPr lang="en-US" u="sng" dirty="0" smtClean="0"/>
              <a:t>Home Page</a:t>
            </a:r>
            <a:endParaRPr lang="en-US" u="sng" dirty="0"/>
          </a:p>
        </p:txBody>
      </p:sp>
      <p:sp>
        <p:nvSpPr>
          <p:cNvPr id="43" name="Rectangular Callout 42"/>
          <p:cNvSpPr/>
          <p:nvPr/>
        </p:nvSpPr>
        <p:spPr>
          <a:xfrm>
            <a:off x="-2590800" y="5715000"/>
            <a:ext cx="1981200" cy="762000"/>
          </a:xfrm>
          <a:prstGeom prst="wedgeRectCallout">
            <a:avLst>
              <a:gd name="adj1" fmla="val 185131"/>
              <a:gd name="adj2" fmla="val -696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 Box Multi Selection</a:t>
            </a:r>
            <a:endParaRPr lang="en-US" dirty="0"/>
          </a:p>
        </p:txBody>
      </p:sp>
      <p:pic>
        <p:nvPicPr>
          <p:cNvPr id="4099" name="Picture 3"/>
          <p:cNvPicPr>
            <a:picLocks noChangeAspect="1" noChangeArrowheads="1"/>
          </p:cNvPicPr>
          <p:nvPr/>
        </p:nvPicPr>
        <p:blipFill>
          <a:blip r:embed="rId4"/>
          <a:srcRect/>
          <a:stretch>
            <a:fillRect/>
          </a:stretch>
        </p:blipFill>
        <p:spPr bwMode="auto">
          <a:xfrm>
            <a:off x="-2667000" y="0"/>
            <a:ext cx="2255108" cy="1143000"/>
          </a:xfrm>
          <a:prstGeom prst="rect">
            <a:avLst/>
          </a:prstGeom>
          <a:noFill/>
          <a:ln w="9525">
            <a:noFill/>
            <a:miter lim="800000"/>
            <a:headEnd/>
            <a:tailEnd/>
          </a:ln>
          <a:effectLst/>
        </p:spPr>
      </p:pic>
      <p:pic>
        <p:nvPicPr>
          <p:cNvPr id="4102" name="Picture 6"/>
          <p:cNvPicPr>
            <a:picLocks noChangeAspect="1" noChangeArrowheads="1"/>
          </p:cNvPicPr>
          <p:nvPr/>
        </p:nvPicPr>
        <p:blipFill>
          <a:blip r:embed="rId5"/>
          <a:srcRect/>
          <a:stretch>
            <a:fillRect/>
          </a:stretch>
        </p:blipFill>
        <p:spPr bwMode="auto">
          <a:xfrm>
            <a:off x="-2590800" y="1295400"/>
            <a:ext cx="2100792" cy="1143000"/>
          </a:xfrm>
          <a:prstGeom prst="rect">
            <a:avLst/>
          </a:prstGeom>
          <a:noFill/>
          <a:ln w="9525">
            <a:noFill/>
            <a:miter lim="800000"/>
            <a:headEnd/>
            <a:tailEnd/>
          </a:ln>
          <a:effectLst/>
        </p:spPr>
      </p:pic>
      <p:pic>
        <p:nvPicPr>
          <p:cNvPr id="9218" name="Picture 2"/>
          <p:cNvPicPr>
            <a:picLocks noChangeAspect="1" noChangeArrowheads="1"/>
          </p:cNvPicPr>
          <p:nvPr/>
        </p:nvPicPr>
        <p:blipFill>
          <a:blip r:embed="rId6"/>
          <a:srcRect/>
          <a:stretch>
            <a:fillRect/>
          </a:stretch>
        </p:blipFill>
        <p:spPr bwMode="auto">
          <a:xfrm>
            <a:off x="9144000" y="0"/>
            <a:ext cx="2848658" cy="43910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7"/>
          <a:srcRect/>
          <a:stretch>
            <a:fillRect/>
          </a:stretch>
        </p:blipFill>
        <p:spPr bwMode="auto">
          <a:xfrm>
            <a:off x="-2971800" y="2514600"/>
            <a:ext cx="2744362" cy="1338262"/>
          </a:xfrm>
          <a:prstGeom prst="rect">
            <a:avLst/>
          </a:prstGeom>
          <a:noFill/>
          <a:ln w="9525">
            <a:noFill/>
            <a:miter lim="800000"/>
            <a:headEnd/>
            <a:tailEnd/>
          </a:ln>
          <a:effectLst/>
        </p:spPr>
      </p:pic>
      <p:pic>
        <p:nvPicPr>
          <p:cNvPr id="9220" name="Picture 4"/>
          <p:cNvPicPr>
            <a:picLocks noChangeAspect="1" noChangeArrowheads="1"/>
          </p:cNvPicPr>
          <p:nvPr/>
        </p:nvPicPr>
        <p:blipFill>
          <a:blip r:embed="rId8"/>
          <a:srcRect/>
          <a:stretch>
            <a:fillRect/>
          </a:stretch>
        </p:blipFill>
        <p:spPr bwMode="auto">
          <a:xfrm>
            <a:off x="-2590800" y="3962400"/>
            <a:ext cx="2294174" cy="14716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                            View Doctors            </a:t>
            </a:r>
            <a:r>
              <a:rPr lang="en-US" sz="1800" dirty="0" smtClean="0">
                <a:solidFill>
                  <a:schemeClr val="tx1"/>
                </a:solidFill>
              </a:rPr>
              <a:t> (Admin Home)</a:t>
            </a:r>
            <a:endParaRPr lang="en-US" sz="1800" dirty="0">
              <a:solidFill>
                <a:schemeClr val="tx1"/>
              </a:solidFill>
            </a:endParaRPr>
          </a:p>
        </p:txBody>
      </p:sp>
      <p:sp>
        <p:nvSpPr>
          <p:cNvPr id="3" name="Content Placeholder 2"/>
          <p:cNvSpPr>
            <a:spLocks noGrp="1"/>
          </p:cNvSpPr>
          <p:nvPr>
            <p:ph idx="1"/>
          </p:nvPr>
        </p:nvSpPr>
        <p:spPr/>
        <p:txBody>
          <a:bodyPr>
            <a:normAutofit/>
          </a:bodyPr>
          <a:lstStyle/>
          <a:p>
            <a:pPr>
              <a:buNone/>
            </a:pPr>
            <a:r>
              <a:rPr lang="en-US" sz="2000" dirty="0" smtClean="0"/>
              <a:t>                                           </a:t>
            </a:r>
          </a:p>
          <a:p>
            <a:pPr>
              <a:buNone/>
            </a:pPr>
            <a:r>
              <a:rPr lang="en-US" sz="2000" dirty="0" smtClean="0"/>
              <a:t>                                            All Doctor Details</a:t>
            </a:r>
            <a:endParaRPr lang="en-US" sz="2000" dirty="0"/>
          </a:p>
        </p:txBody>
      </p:sp>
      <p:graphicFrame>
        <p:nvGraphicFramePr>
          <p:cNvPr id="6" name="Table 5"/>
          <p:cNvGraphicFramePr>
            <a:graphicFrameLocks noGrp="1"/>
          </p:cNvGraphicFramePr>
          <p:nvPr/>
        </p:nvGraphicFramePr>
        <p:xfrm>
          <a:off x="228600" y="2743200"/>
          <a:ext cx="8915400" cy="2418736"/>
        </p:xfrm>
        <a:graphic>
          <a:graphicData uri="http://schemas.openxmlformats.org/drawingml/2006/table">
            <a:tbl>
              <a:tblPr firstRow="1" bandRow="1">
                <a:tableStyleId>{5C22544A-7EE6-4342-B048-85BDC9FD1C3A}</a:tableStyleId>
              </a:tblPr>
              <a:tblGrid>
                <a:gridCol w="891540"/>
                <a:gridCol w="891540"/>
                <a:gridCol w="891540"/>
                <a:gridCol w="982980"/>
                <a:gridCol w="800100"/>
                <a:gridCol w="891540"/>
                <a:gridCol w="891540"/>
                <a:gridCol w="998220"/>
                <a:gridCol w="784860"/>
                <a:gridCol w="891540"/>
              </a:tblGrid>
              <a:tr h="533400">
                <a:tc>
                  <a:txBody>
                    <a:bodyPr/>
                    <a:lstStyle/>
                    <a:p>
                      <a:pPr algn="ctr"/>
                      <a:r>
                        <a:rPr lang="en-US" sz="1600" dirty="0" smtClean="0">
                          <a:solidFill>
                            <a:schemeClr val="bg1"/>
                          </a:solidFill>
                        </a:rPr>
                        <a:t>Doctor Name</a:t>
                      </a:r>
                      <a:endParaRPr lang="en-US" sz="1600" dirty="0">
                        <a:solidFill>
                          <a:schemeClr val="bg1"/>
                        </a:solidFill>
                      </a:endParaRPr>
                    </a:p>
                  </a:txBody>
                  <a:tcPr/>
                </a:tc>
                <a:tc>
                  <a:txBody>
                    <a:bodyPr/>
                    <a:lstStyle/>
                    <a:p>
                      <a:pPr algn="ctr"/>
                      <a:r>
                        <a:rPr lang="en-US" sz="1600" dirty="0" smtClean="0">
                          <a:solidFill>
                            <a:schemeClr val="bg1"/>
                          </a:solidFill>
                        </a:rPr>
                        <a:t>Age</a:t>
                      </a:r>
                      <a:endParaRPr lang="en-US" sz="1600" dirty="0">
                        <a:solidFill>
                          <a:schemeClr val="bg1"/>
                        </a:solidFill>
                      </a:endParaRPr>
                    </a:p>
                  </a:txBody>
                  <a:tcPr/>
                </a:tc>
                <a:tc>
                  <a:txBody>
                    <a:bodyPr/>
                    <a:lstStyle/>
                    <a:p>
                      <a:pPr algn="ctr"/>
                      <a:r>
                        <a:rPr lang="en-US" sz="1600" dirty="0" smtClean="0">
                          <a:solidFill>
                            <a:schemeClr val="bg1"/>
                          </a:solidFill>
                        </a:rPr>
                        <a:t>Gender</a:t>
                      </a:r>
                      <a:endParaRPr lang="en-US" sz="1600" dirty="0">
                        <a:solidFill>
                          <a:schemeClr val="bg1"/>
                        </a:solidFill>
                      </a:endParaRPr>
                    </a:p>
                  </a:txBody>
                  <a:tcPr/>
                </a:tc>
                <a:tc>
                  <a:txBody>
                    <a:bodyPr/>
                    <a:lstStyle/>
                    <a:p>
                      <a:pPr algn="ctr"/>
                      <a:r>
                        <a:rPr lang="en-US" sz="1600" dirty="0" smtClean="0">
                          <a:solidFill>
                            <a:schemeClr val="bg1"/>
                          </a:solidFill>
                        </a:rPr>
                        <a:t>Dept</a:t>
                      </a:r>
                      <a:r>
                        <a:rPr lang="en-US" sz="1600" baseline="0" dirty="0" smtClean="0">
                          <a:solidFill>
                            <a:schemeClr val="bg1"/>
                          </a:solidFill>
                        </a:rPr>
                        <a:t> Name</a:t>
                      </a:r>
                      <a:endParaRPr lang="en-US" sz="1600" dirty="0">
                        <a:solidFill>
                          <a:schemeClr val="bg1"/>
                        </a:solidFill>
                      </a:endParaRPr>
                    </a:p>
                  </a:txBody>
                  <a:tcPr/>
                </a:tc>
                <a:tc>
                  <a:txBody>
                    <a:bodyPr/>
                    <a:lstStyle/>
                    <a:p>
                      <a:pPr algn="ctr"/>
                      <a:r>
                        <a:rPr lang="en-US" sz="1600" dirty="0" smtClean="0">
                          <a:solidFill>
                            <a:schemeClr val="bg1"/>
                          </a:solidFill>
                        </a:rPr>
                        <a:t>Exp</a:t>
                      </a:r>
                      <a:endParaRPr lang="en-US" sz="1600" dirty="0">
                        <a:solidFill>
                          <a:schemeClr val="bg1"/>
                        </a:solidFill>
                      </a:endParaRPr>
                    </a:p>
                  </a:txBody>
                  <a:tcPr/>
                </a:tc>
                <a:tc>
                  <a:txBody>
                    <a:bodyPr/>
                    <a:lstStyle/>
                    <a:p>
                      <a:pPr algn="ctr"/>
                      <a:r>
                        <a:rPr lang="en-US" sz="1600" dirty="0" err="1" smtClean="0">
                          <a:solidFill>
                            <a:schemeClr val="bg1"/>
                          </a:solidFill>
                        </a:rPr>
                        <a:t>Qualifi</a:t>
                      </a:r>
                      <a:r>
                        <a:rPr lang="en-US" sz="1600" dirty="0" smtClean="0">
                          <a:solidFill>
                            <a:schemeClr val="bg1"/>
                          </a:solidFill>
                        </a:rPr>
                        <a:t>- </a:t>
                      </a:r>
                      <a:r>
                        <a:rPr lang="en-US" sz="1600" dirty="0" err="1" smtClean="0">
                          <a:solidFill>
                            <a:schemeClr val="bg1"/>
                          </a:solidFill>
                        </a:rPr>
                        <a:t>cation</a:t>
                      </a:r>
                      <a:endParaRPr lang="en-US" sz="1600" dirty="0">
                        <a:solidFill>
                          <a:schemeClr val="bg1"/>
                        </a:solidFill>
                      </a:endParaRPr>
                    </a:p>
                  </a:txBody>
                  <a:tcPr/>
                </a:tc>
                <a:tc>
                  <a:txBody>
                    <a:bodyPr/>
                    <a:lstStyle/>
                    <a:p>
                      <a:pPr algn="ctr"/>
                      <a:r>
                        <a:rPr lang="en-US" sz="1600" dirty="0" smtClean="0">
                          <a:solidFill>
                            <a:schemeClr val="bg1"/>
                          </a:solidFill>
                        </a:rPr>
                        <a:t>Email</a:t>
                      </a:r>
                      <a:endParaRPr lang="en-US" sz="1600" dirty="0">
                        <a:solidFill>
                          <a:schemeClr val="bg1"/>
                        </a:solidFill>
                      </a:endParaRPr>
                    </a:p>
                  </a:txBody>
                  <a:tcPr/>
                </a:tc>
                <a:tc>
                  <a:txBody>
                    <a:bodyPr/>
                    <a:lstStyle/>
                    <a:p>
                      <a:pPr algn="ctr"/>
                      <a:r>
                        <a:rPr lang="en-US" sz="1600" dirty="0" smtClean="0">
                          <a:solidFill>
                            <a:schemeClr val="bg1"/>
                          </a:solidFill>
                        </a:rPr>
                        <a:t>Ph</a:t>
                      </a:r>
                      <a:r>
                        <a:rPr lang="en-US" sz="1600" baseline="0" dirty="0" smtClean="0">
                          <a:solidFill>
                            <a:schemeClr val="bg1"/>
                          </a:solidFill>
                        </a:rPr>
                        <a:t> No</a:t>
                      </a:r>
                      <a:endParaRPr lang="en-US" sz="1600" dirty="0">
                        <a:solidFill>
                          <a:schemeClr val="bg1"/>
                        </a:solidFill>
                      </a:endParaRPr>
                    </a:p>
                  </a:txBody>
                  <a:tcPr/>
                </a:tc>
                <a:tc>
                  <a:txBody>
                    <a:bodyPr/>
                    <a:lstStyle/>
                    <a:p>
                      <a:pPr algn="ctr"/>
                      <a:endParaRPr lang="en-US" sz="1600" dirty="0">
                        <a:solidFill>
                          <a:schemeClr val="bg1"/>
                        </a:solidFill>
                      </a:endParaRPr>
                    </a:p>
                  </a:txBody>
                  <a:tcPr/>
                </a:tc>
                <a:tc>
                  <a:txBody>
                    <a:bodyPr/>
                    <a:lstStyle/>
                    <a:p>
                      <a:endParaRPr lang="en-US" sz="1600" dirty="0">
                        <a:solidFill>
                          <a:schemeClr val="bg1"/>
                        </a:solidFill>
                      </a:endParaRPr>
                    </a:p>
                  </a:txBody>
                  <a:tcPr/>
                </a:tc>
              </a:tr>
              <a:tr h="565647">
                <a:tc>
                  <a:txBody>
                    <a:bodyPr/>
                    <a:lstStyle/>
                    <a:p>
                      <a:pPr algn="ctr"/>
                      <a:r>
                        <a:rPr lang="en-US" sz="1200" dirty="0" smtClean="0"/>
                        <a:t>Dr</a:t>
                      </a:r>
                      <a:r>
                        <a:rPr lang="en-US" sz="1200" baseline="0" dirty="0" smtClean="0"/>
                        <a:t> </a:t>
                      </a:r>
                      <a:r>
                        <a:rPr lang="en-US" sz="1200" baseline="0" dirty="0" err="1" smtClean="0"/>
                        <a:t>Bagirath</a:t>
                      </a:r>
                      <a:endParaRPr lang="en-US" sz="1200" dirty="0"/>
                    </a:p>
                  </a:txBody>
                  <a:tcPr/>
                </a:tc>
                <a:tc>
                  <a:txBody>
                    <a:bodyPr/>
                    <a:lstStyle/>
                    <a:p>
                      <a:pPr algn="ctr"/>
                      <a:r>
                        <a:rPr lang="en-US" sz="1200" dirty="0" smtClean="0"/>
                        <a:t>56</a:t>
                      </a:r>
                      <a:endParaRPr lang="en-US" sz="1200" dirty="0"/>
                    </a:p>
                  </a:txBody>
                  <a:tcPr/>
                </a:tc>
                <a:tc>
                  <a:txBody>
                    <a:bodyPr/>
                    <a:lstStyle/>
                    <a:p>
                      <a:pPr algn="ctr"/>
                      <a:r>
                        <a:rPr lang="en-US" sz="1200" dirty="0" smtClean="0"/>
                        <a:t>Male</a:t>
                      </a:r>
                      <a:endParaRPr lang="en-US" sz="1200" dirty="0"/>
                    </a:p>
                  </a:txBody>
                  <a:tcPr/>
                </a:tc>
                <a:tc>
                  <a:txBody>
                    <a:bodyPr/>
                    <a:lstStyle/>
                    <a:p>
                      <a:pPr algn="ctr"/>
                      <a:r>
                        <a:rPr lang="en-US" sz="1200" dirty="0" smtClean="0"/>
                        <a:t>Cardiology</a:t>
                      </a:r>
                      <a:endParaRPr lang="en-US" sz="1200" dirty="0"/>
                    </a:p>
                  </a:txBody>
                  <a:tcPr/>
                </a:tc>
                <a:tc>
                  <a:txBody>
                    <a:bodyPr/>
                    <a:lstStyle/>
                    <a:p>
                      <a:pPr algn="ctr"/>
                      <a:r>
                        <a:rPr lang="en-US" sz="1200" dirty="0" smtClean="0"/>
                        <a:t>10</a:t>
                      </a:r>
                      <a:endParaRPr lang="en-US" sz="1200" dirty="0"/>
                    </a:p>
                  </a:txBody>
                  <a:tcPr/>
                </a:tc>
                <a:tc>
                  <a:txBody>
                    <a:bodyPr/>
                    <a:lstStyle/>
                    <a:p>
                      <a:pPr algn="ctr"/>
                      <a:r>
                        <a:rPr lang="en-US" sz="1200" dirty="0" smtClean="0"/>
                        <a:t>M.D</a:t>
                      </a:r>
                      <a:endParaRPr lang="en-US" sz="1200" dirty="0"/>
                    </a:p>
                  </a:txBody>
                  <a:tcPr/>
                </a:tc>
                <a:tc>
                  <a:txBody>
                    <a:bodyPr/>
                    <a:lstStyle/>
                    <a:p>
                      <a:pPr algn="ctr"/>
                      <a:r>
                        <a:rPr lang="en-US" sz="1200" dirty="0" smtClean="0">
                          <a:hlinkClick r:id="rId3"/>
                        </a:rPr>
                        <a:t>bagirath@gmail.com</a:t>
                      </a:r>
                      <a:endParaRPr lang="en-US" sz="1200" dirty="0"/>
                    </a:p>
                  </a:txBody>
                  <a:tcPr/>
                </a:tc>
                <a:tc>
                  <a:txBody>
                    <a:bodyPr/>
                    <a:lstStyle/>
                    <a:p>
                      <a:pPr algn="ctr"/>
                      <a:r>
                        <a:rPr lang="en-US" sz="1200" dirty="0" smtClean="0"/>
                        <a:t>9897964144</a:t>
                      </a:r>
                      <a:endParaRPr lang="en-US" sz="1200" dirty="0"/>
                    </a:p>
                  </a:txBody>
                  <a:tcPr/>
                </a:tc>
                <a:tc>
                  <a:txBody>
                    <a:bodyPr/>
                    <a:lstStyle/>
                    <a:p>
                      <a:pPr algn="ctr"/>
                      <a:r>
                        <a:rPr lang="en-US" sz="1600" u="sng" dirty="0" smtClean="0">
                          <a:solidFill>
                            <a:srgbClr val="00B050"/>
                          </a:solidFill>
                        </a:rPr>
                        <a:t>Edit</a:t>
                      </a:r>
                      <a:endParaRPr lang="en-US" sz="1600" u="sng" dirty="0">
                        <a:solidFill>
                          <a:srgbClr val="00B050"/>
                        </a:solidFill>
                      </a:endParaRPr>
                    </a:p>
                  </a:txBody>
                  <a:tcPr/>
                </a:tc>
                <a:tc>
                  <a:txBody>
                    <a:bodyPr/>
                    <a:lstStyle/>
                    <a:p>
                      <a:pPr algn="ctr"/>
                      <a:r>
                        <a:rPr lang="en-US" sz="1600" dirty="0" smtClean="0">
                          <a:solidFill>
                            <a:srgbClr val="FF0000"/>
                          </a:solidFill>
                        </a:rPr>
                        <a:t>Delete</a:t>
                      </a:r>
                    </a:p>
                  </a:txBody>
                  <a:tcPr/>
                </a:tc>
              </a:tr>
              <a:tr h="708322">
                <a:tc>
                  <a:txBody>
                    <a:bodyPr/>
                    <a:lstStyle/>
                    <a:p>
                      <a:pPr algn="ctr"/>
                      <a:r>
                        <a:rPr lang="en-US" sz="1200" dirty="0" err="1" smtClean="0"/>
                        <a:t>Dr.Subramani</a:t>
                      </a:r>
                      <a:endParaRPr lang="en-US" sz="1200" dirty="0"/>
                    </a:p>
                  </a:txBody>
                  <a:tcPr/>
                </a:tc>
                <a:tc>
                  <a:txBody>
                    <a:bodyPr/>
                    <a:lstStyle/>
                    <a:p>
                      <a:pPr algn="ctr"/>
                      <a:r>
                        <a:rPr lang="en-US" sz="1200" dirty="0" smtClean="0"/>
                        <a:t>60</a:t>
                      </a:r>
                      <a:endParaRPr lang="en-US" sz="1200" dirty="0"/>
                    </a:p>
                  </a:txBody>
                  <a:tcPr/>
                </a:tc>
                <a:tc>
                  <a:txBody>
                    <a:bodyPr/>
                    <a:lstStyle/>
                    <a:p>
                      <a:pPr algn="ctr"/>
                      <a:r>
                        <a:rPr lang="en-US" sz="1200" dirty="0" smtClean="0"/>
                        <a:t>Male</a:t>
                      </a:r>
                      <a:endParaRPr lang="en-US" sz="1200" dirty="0"/>
                    </a:p>
                  </a:txBody>
                  <a:tcPr/>
                </a:tc>
                <a:tc>
                  <a:txBody>
                    <a:bodyPr/>
                    <a:lstStyle/>
                    <a:p>
                      <a:pPr algn="ctr"/>
                      <a:r>
                        <a:rPr lang="en-US" sz="1200" dirty="0" smtClean="0"/>
                        <a:t>Neurology</a:t>
                      </a:r>
                      <a:endParaRPr lang="en-US" sz="1200" dirty="0"/>
                    </a:p>
                  </a:txBody>
                  <a:tcPr/>
                </a:tc>
                <a:tc>
                  <a:txBody>
                    <a:bodyPr/>
                    <a:lstStyle/>
                    <a:p>
                      <a:pPr algn="ctr"/>
                      <a:r>
                        <a:rPr lang="en-US" sz="1200" dirty="0" smtClean="0"/>
                        <a:t>12</a:t>
                      </a:r>
                      <a:endParaRPr lang="en-US" sz="1200" dirty="0"/>
                    </a:p>
                  </a:txBody>
                  <a:tcPr/>
                </a:tc>
                <a:tc>
                  <a:txBody>
                    <a:bodyPr/>
                    <a:lstStyle/>
                    <a:p>
                      <a:pPr algn="ctr"/>
                      <a:r>
                        <a:rPr lang="en-US" sz="1200" dirty="0" smtClean="0"/>
                        <a:t>M B </a:t>
                      </a:r>
                      <a:r>
                        <a:rPr lang="en-US" sz="1200" dirty="0" err="1" smtClean="0"/>
                        <a:t>B</a:t>
                      </a:r>
                      <a:r>
                        <a:rPr lang="en-US" sz="1200" dirty="0" smtClean="0"/>
                        <a:t> S</a:t>
                      </a:r>
                      <a:endParaRPr lang="en-US" sz="1200" dirty="0"/>
                    </a:p>
                  </a:txBody>
                  <a:tcPr/>
                </a:tc>
                <a:tc>
                  <a:txBody>
                    <a:bodyPr/>
                    <a:lstStyle/>
                    <a:p>
                      <a:pPr algn="ctr"/>
                      <a:r>
                        <a:rPr lang="en-US" sz="1200" dirty="0" smtClean="0">
                          <a:hlinkClick r:id="rId4"/>
                        </a:rPr>
                        <a:t>Subramani12@gmail.com</a:t>
                      </a:r>
                      <a:endParaRPr lang="en-US" sz="1200" dirty="0"/>
                    </a:p>
                  </a:txBody>
                  <a:tcPr/>
                </a:tc>
                <a:tc>
                  <a:txBody>
                    <a:bodyPr/>
                    <a:lstStyle/>
                    <a:p>
                      <a:pPr algn="ctr"/>
                      <a:r>
                        <a:rPr lang="en-US" sz="1200" dirty="0" smtClean="0"/>
                        <a:t>9655978855</a:t>
                      </a:r>
                      <a:endParaRPr lang="en-US" sz="1200" dirty="0"/>
                    </a:p>
                  </a:txBody>
                  <a:tcPr/>
                </a:tc>
                <a:tc>
                  <a:txBody>
                    <a:bodyPr/>
                    <a:lstStyle/>
                    <a:p>
                      <a:pPr algn="ctr"/>
                      <a:r>
                        <a:rPr lang="en-US" sz="1600" u="sng" dirty="0" smtClean="0">
                          <a:solidFill>
                            <a:srgbClr val="00B050"/>
                          </a:solidFill>
                        </a:rPr>
                        <a:t>Edit</a:t>
                      </a:r>
                      <a:endParaRPr lang="en-US" sz="1600" u="sng" dirty="0">
                        <a:solidFill>
                          <a:srgbClr val="00B050"/>
                        </a:solidFill>
                      </a:endParaRPr>
                    </a:p>
                  </a:txBody>
                  <a:tcPr/>
                </a:tc>
                <a:tc>
                  <a:txBody>
                    <a:bodyPr/>
                    <a:lstStyle/>
                    <a:p>
                      <a:pPr algn="ctr"/>
                      <a:r>
                        <a:rPr lang="en-US" sz="1600" dirty="0" smtClean="0">
                          <a:solidFill>
                            <a:srgbClr val="FF0000"/>
                          </a:solidFill>
                        </a:rPr>
                        <a:t>Delete</a:t>
                      </a:r>
                    </a:p>
                  </a:txBody>
                  <a:tcPr/>
                </a:tc>
              </a:tr>
              <a:tr h="565647">
                <a:tc>
                  <a:txBody>
                    <a:bodyPr/>
                    <a:lstStyle/>
                    <a:p>
                      <a:pPr algn="ctr"/>
                      <a:r>
                        <a:rPr lang="en-US" sz="1200" dirty="0" err="1" smtClean="0"/>
                        <a:t>Dr.Rathna</a:t>
                      </a:r>
                      <a:endParaRPr lang="en-US" sz="1200" dirty="0"/>
                    </a:p>
                  </a:txBody>
                  <a:tcPr/>
                </a:tc>
                <a:tc>
                  <a:txBody>
                    <a:bodyPr/>
                    <a:lstStyle/>
                    <a:p>
                      <a:pPr algn="ctr"/>
                      <a:r>
                        <a:rPr lang="en-US" sz="1200" dirty="0" smtClean="0"/>
                        <a:t>45</a:t>
                      </a:r>
                      <a:endParaRPr lang="en-US" sz="1200" dirty="0"/>
                    </a:p>
                  </a:txBody>
                  <a:tcPr/>
                </a:tc>
                <a:tc>
                  <a:txBody>
                    <a:bodyPr/>
                    <a:lstStyle/>
                    <a:p>
                      <a:pPr algn="ctr"/>
                      <a:r>
                        <a:rPr lang="en-US" sz="1200" dirty="0" smtClean="0"/>
                        <a:t>Female</a:t>
                      </a:r>
                      <a:endParaRPr lang="en-US" sz="1200" dirty="0"/>
                    </a:p>
                  </a:txBody>
                  <a:tcPr/>
                </a:tc>
                <a:tc>
                  <a:txBody>
                    <a:bodyPr/>
                    <a:lstStyle/>
                    <a:p>
                      <a:pPr algn="ctr"/>
                      <a:r>
                        <a:rPr lang="en-US" sz="1200" dirty="0" smtClean="0"/>
                        <a:t>Dental</a:t>
                      </a:r>
                      <a:endParaRPr lang="en-US" sz="1200" dirty="0"/>
                    </a:p>
                  </a:txBody>
                  <a:tcPr/>
                </a:tc>
                <a:tc>
                  <a:txBody>
                    <a:bodyPr/>
                    <a:lstStyle/>
                    <a:p>
                      <a:pPr algn="ctr"/>
                      <a:r>
                        <a:rPr lang="en-US" sz="1200" dirty="0" smtClean="0"/>
                        <a:t>6</a:t>
                      </a:r>
                      <a:endParaRPr lang="en-US" sz="1200" dirty="0"/>
                    </a:p>
                  </a:txBody>
                  <a:tcPr/>
                </a:tc>
                <a:tc>
                  <a:txBody>
                    <a:bodyPr/>
                    <a:lstStyle/>
                    <a:p>
                      <a:pPr algn="ctr"/>
                      <a:r>
                        <a:rPr lang="en-US" sz="1200" dirty="0" smtClean="0"/>
                        <a:t>M S</a:t>
                      </a:r>
                      <a:endParaRPr lang="en-US" sz="1200" dirty="0"/>
                    </a:p>
                  </a:txBody>
                  <a:tcPr/>
                </a:tc>
                <a:tc>
                  <a:txBody>
                    <a:bodyPr/>
                    <a:lstStyle/>
                    <a:p>
                      <a:pPr algn="ctr"/>
                      <a:r>
                        <a:rPr lang="en-US" sz="1200" dirty="0" smtClean="0">
                          <a:hlinkClick r:id="rId5"/>
                        </a:rPr>
                        <a:t>Rathana@gmail.com</a:t>
                      </a:r>
                      <a:endParaRPr lang="en-US" sz="1200" dirty="0"/>
                    </a:p>
                  </a:txBody>
                  <a:tcPr/>
                </a:tc>
                <a:tc>
                  <a:txBody>
                    <a:bodyPr/>
                    <a:lstStyle/>
                    <a:p>
                      <a:pPr algn="ctr"/>
                      <a:r>
                        <a:rPr lang="en-US" sz="1200" dirty="0" smtClean="0"/>
                        <a:t>9894596656</a:t>
                      </a:r>
                      <a:endParaRPr lang="en-US" sz="1200" dirty="0"/>
                    </a:p>
                  </a:txBody>
                  <a:tcPr/>
                </a:tc>
                <a:tc>
                  <a:txBody>
                    <a:bodyPr/>
                    <a:lstStyle/>
                    <a:p>
                      <a:pPr algn="ctr"/>
                      <a:r>
                        <a:rPr lang="en-US" sz="1600" u="sng" dirty="0" smtClean="0">
                          <a:solidFill>
                            <a:srgbClr val="00B050"/>
                          </a:solidFill>
                        </a:rPr>
                        <a:t>Edit</a:t>
                      </a:r>
                      <a:endParaRPr lang="en-US" sz="1600" u="sng" dirty="0">
                        <a:solidFill>
                          <a:srgbClr val="00B050"/>
                        </a:solidFill>
                      </a:endParaRPr>
                    </a:p>
                  </a:txBody>
                  <a:tcPr/>
                </a:tc>
                <a:tc>
                  <a:txBody>
                    <a:bodyPr/>
                    <a:lstStyle/>
                    <a:p>
                      <a:pPr algn="ctr"/>
                      <a:r>
                        <a:rPr lang="en-US" sz="1600" dirty="0" smtClean="0">
                          <a:solidFill>
                            <a:srgbClr val="FF0000"/>
                          </a:solidFill>
                        </a:rPr>
                        <a:t>Delete</a:t>
                      </a:r>
                    </a:p>
                  </a:txBody>
                  <a:tcPr/>
                </a:tc>
              </a:tr>
            </a:tbl>
          </a:graphicData>
        </a:graphic>
      </p:graphicFrame>
      <p:sp>
        <p:nvSpPr>
          <p:cNvPr id="7" name="TextBox 6"/>
          <p:cNvSpPr txBox="1"/>
          <p:nvPr/>
        </p:nvSpPr>
        <p:spPr>
          <a:xfrm>
            <a:off x="3886200" y="5715000"/>
            <a:ext cx="1524000" cy="381000"/>
          </a:xfrm>
          <a:prstGeom prst="rect">
            <a:avLst/>
          </a:prstGeom>
          <a:noFill/>
        </p:spPr>
        <p:txBody>
          <a:bodyPr wrap="square" rtlCol="0">
            <a:spAutoFit/>
          </a:bodyPr>
          <a:lstStyle/>
          <a:p>
            <a:r>
              <a:rPr lang="en-US" u="sng" dirty="0" smtClean="0"/>
              <a:t>Home Page</a:t>
            </a:r>
            <a:endParaRPr lang="en-US" u="sng" dirty="0"/>
          </a:p>
        </p:txBody>
      </p:sp>
      <p:pic>
        <p:nvPicPr>
          <p:cNvPr id="9" name="Picture 2"/>
          <p:cNvPicPr>
            <a:picLocks noChangeAspect="1" noChangeArrowheads="1"/>
          </p:cNvPicPr>
          <p:nvPr/>
        </p:nvPicPr>
        <p:blipFill>
          <a:blip r:embed="rId6"/>
          <a:srcRect/>
          <a:stretch>
            <a:fillRect/>
          </a:stretch>
        </p:blipFill>
        <p:spPr bwMode="auto">
          <a:xfrm>
            <a:off x="9144000" y="0"/>
            <a:ext cx="2848658" cy="4391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dirty="0" smtClean="0"/>
              <a:t>                               Update Doctor          </a:t>
            </a:r>
            <a:r>
              <a:rPr lang="en-US" sz="1800" dirty="0" smtClean="0">
                <a:solidFill>
                  <a:schemeClr val="tx1"/>
                </a:solidFill>
              </a:rPr>
              <a:t>(Admin Home)</a:t>
            </a:r>
            <a:endParaRPr lang="en-US" sz="1800" dirty="0">
              <a:solidFill>
                <a:schemeClr val="tx1"/>
              </a:solidFill>
            </a:endParaRPr>
          </a:p>
        </p:txBody>
      </p:sp>
      <p:sp>
        <p:nvSpPr>
          <p:cNvPr id="3" name="Content Placeholder 2"/>
          <p:cNvSpPr>
            <a:spLocks noGrp="1"/>
          </p:cNvSpPr>
          <p:nvPr>
            <p:ph idx="1"/>
          </p:nvPr>
        </p:nvSpPr>
        <p:spPr>
          <a:xfrm>
            <a:off x="457200" y="838200"/>
            <a:ext cx="8229600" cy="6019800"/>
          </a:xfrm>
        </p:spPr>
        <p:txBody>
          <a:bodyPr>
            <a:normAutofit/>
          </a:bodyPr>
          <a:lstStyle/>
          <a:p>
            <a:pPr>
              <a:buNone/>
            </a:pPr>
            <a:r>
              <a:rPr lang="en-US" sz="1800" dirty="0" smtClean="0"/>
              <a:t>Doctor Id			     </a:t>
            </a:r>
            <a:endParaRPr lang="en-US" sz="1800" dirty="0" smtClean="0">
              <a:solidFill>
                <a:srgbClr val="FFFF00"/>
              </a:solidFill>
            </a:endParaRPr>
          </a:p>
          <a:p>
            <a:pPr>
              <a:buNone/>
            </a:pPr>
            <a:r>
              <a:rPr lang="en-US" sz="1800" dirty="0" smtClean="0"/>
              <a:t>First name			</a:t>
            </a:r>
            <a:r>
              <a:rPr lang="en-US" sz="1800" dirty="0" smtClean="0">
                <a:solidFill>
                  <a:srgbClr val="00B0F0"/>
                </a:solidFill>
              </a:rPr>
              <a:t>	</a:t>
            </a:r>
            <a:r>
              <a:rPr lang="en-US" sz="1800" dirty="0" smtClean="0"/>
              <a:t>	</a:t>
            </a:r>
          </a:p>
          <a:p>
            <a:pPr>
              <a:buNone/>
            </a:pPr>
            <a:r>
              <a:rPr lang="en-US" sz="1800" dirty="0" smtClean="0"/>
              <a:t> 					      Email 	</a:t>
            </a:r>
          </a:p>
          <a:p>
            <a:pPr>
              <a:buNone/>
            </a:pPr>
            <a:r>
              <a:rPr lang="en-US" sz="1800" dirty="0" smtClean="0"/>
              <a:t>Last Name			</a:t>
            </a:r>
          </a:p>
          <a:p>
            <a:pPr>
              <a:buNone/>
            </a:pPr>
            <a:r>
              <a:rPr lang="en-US" sz="1800" dirty="0" smtClean="0"/>
              <a:t>					 		</a:t>
            </a:r>
          </a:p>
          <a:p>
            <a:pPr>
              <a:buNone/>
            </a:pPr>
            <a:r>
              <a:rPr lang="en-US" sz="1800" dirty="0" smtClean="0"/>
              <a:t>Age				        State		</a:t>
            </a:r>
          </a:p>
          <a:p>
            <a:pPr>
              <a:buNone/>
            </a:pPr>
            <a:endParaRPr lang="en-US" sz="1800" dirty="0" smtClean="0"/>
          </a:p>
          <a:p>
            <a:pPr>
              <a:buNone/>
            </a:pPr>
            <a:r>
              <a:rPr lang="en-US" sz="1800" dirty="0" smtClean="0"/>
              <a:t>	                                                               City</a:t>
            </a:r>
          </a:p>
          <a:p>
            <a:pPr>
              <a:buNone/>
            </a:pPr>
            <a:r>
              <a:rPr lang="en-US" sz="1800" dirty="0" smtClean="0"/>
              <a:t>Gender	      Male	   Female      Other</a:t>
            </a:r>
          </a:p>
          <a:p>
            <a:pPr>
              <a:buNone/>
            </a:pPr>
            <a:r>
              <a:rPr lang="en-US" sz="1800" dirty="0" smtClean="0"/>
              <a:t>					     Address</a:t>
            </a:r>
          </a:p>
          <a:p>
            <a:pPr>
              <a:buNone/>
            </a:pPr>
            <a:r>
              <a:rPr lang="en-US" sz="1800" dirty="0" smtClean="0"/>
              <a:t>Department			</a:t>
            </a:r>
          </a:p>
          <a:p>
            <a:pPr>
              <a:buNone/>
            </a:pPr>
            <a:r>
              <a:rPr lang="en-US" sz="1800" dirty="0" smtClean="0"/>
              <a:t>				                     Pin  code 	</a:t>
            </a:r>
          </a:p>
          <a:p>
            <a:pPr>
              <a:buNone/>
            </a:pPr>
            <a:r>
              <a:rPr lang="en-US" sz="1800" dirty="0" smtClean="0"/>
              <a:t>Experience			    Consultation Charge/Patient</a:t>
            </a:r>
          </a:p>
          <a:p>
            <a:pPr>
              <a:buNone/>
            </a:pPr>
            <a:r>
              <a:rPr lang="en-US" sz="1800" dirty="0" smtClean="0"/>
              <a:t>Qualification			       	</a:t>
            </a:r>
          </a:p>
          <a:p>
            <a:pPr>
              <a:buNone/>
            </a:pPr>
            <a:r>
              <a:rPr lang="en-US" sz="1800" dirty="0" smtClean="0"/>
              <a:t>					   Timings From		</a:t>
            </a:r>
          </a:p>
          <a:p>
            <a:pPr>
              <a:buNone/>
            </a:pPr>
            <a:r>
              <a:rPr lang="en-US" sz="1800" dirty="0" smtClean="0"/>
              <a:t>Contact No			      Timings To</a:t>
            </a:r>
          </a:p>
          <a:p>
            <a:pPr>
              <a:buNone/>
            </a:pPr>
            <a:r>
              <a:rPr lang="en-US" sz="1800" dirty="0" smtClean="0"/>
              <a:t>						</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a:p>
        </p:txBody>
      </p:sp>
      <p:sp>
        <p:nvSpPr>
          <p:cNvPr id="4" name="Rectangle 3"/>
          <p:cNvSpPr/>
          <p:nvPr/>
        </p:nvSpPr>
        <p:spPr>
          <a:xfrm>
            <a:off x="2133600" y="12954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133600" y="18288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33600" y="24384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33600" y="41910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133600" y="47244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133600" y="5105400"/>
            <a:ext cx="2133600" cy="6096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lumOff val="35000"/>
                  </a:schemeClr>
                </a:solidFill>
              </a:rPr>
              <a:t>List Box Multi Selection</a:t>
            </a:r>
            <a:endParaRPr lang="en-US" dirty="0">
              <a:solidFill>
                <a:schemeClr val="bg1">
                  <a:lumMod val="65000"/>
                  <a:lumOff val="35000"/>
                </a:schemeClr>
              </a:solidFill>
            </a:endParaRPr>
          </a:p>
        </p:txBody>
      </p:sp>
      <p:sp>
        <p:nvSpPr>
          <p:cNvPr id="12" name="Rectangle 11"/>
          <p:cNvSpPr/>
          <p:nvPr/>
        </p:nvSpPr>
        <p:spPr>
          <a:xfrm>
            <a:off x="2133600" y="57912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flipV="1">
            <a:off x="5791200" y="25146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91200" y="32004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791200" y="3733800"/>
            <a:ext cx="2133600" cy="5334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791200" y="44196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Down Arrow 19"/>
          <p:cNvSpPr/>
          <p:nvPr/>
        </p:nvSpPr>
        <p:spPr>
          <a:xfrm>
            <a:off x="3886200" y="41910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2514600" y="6248400"/>
            <a:ext cx="1905000" cy="4572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Update</a:t>
            </a:r>
            <a:endParaRPr lang="en-US" dirty="0">
              <a:solidFill>
                <a:schemeClr val="bg1"/>
              </a:solidFill>
            </a:endParaRPr>
          </a:p>
        </p:txBody>
      </p:sp>
      <p:sp>
        <p:nvSpPr>
          <p:cNvPr id="23" name="Rectangle 22"/>
          <p:cNvSpPr/>
          <p:nvPr/>
        </p:nvSpPr>
        <p:spPr>
          <a:xfrm>
            <a:off x="5791200" y="14478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467600" y="4876800"/>
            <a:ext cx="1371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943600" y="58674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7696200" y="58674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133600" y="9144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572000" y="838200"/>
            <a:ext cx="1905000" cy="4572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Search</a:t>
            </a:r>
            <a:endParaRPr lang="en-US" dirty="0">
              <a:solidFill>
                <a:schemeClr val="bg1"/>
              </a:solidFill>
            </a:endParaRPr>
          </a:p>
        </p:txBody>
      </p:sp>
      <p:sp>
        <p:nvSpPr>
          <p:cNvPr id="29" name="Oval 28"/>
          <p:cNvSpPr/>
          <p:nvPr/>
        </p:nvSpPr>
        <p:spPr>
          <a:xfrm>
            <a:off x="1600200" y="3581400"/>
            <a:ext cx="152400" cy="152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Oval 29"/>
          <p:cNvSpPr/>
          <p:nvPr/>
        </p:nvSpPr>
        <p:spPr>
          <a:xfrm>
            <a:off x="2362200" y="3581400"/>
            <a:ext cx="152400" cy="152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Oval 30"/>
          <p:cNvSpPr/>
          <p:nvPr/>
        </p:nvSpPr>
        <p:spPr>
          <a:xfrm>
            <a:off x="3429000" y="3581400"/>
            <a:ext cx="152400" cy="152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2" name="Rectangle 31"/>
          <p:cNvSpPr/>
          <p:nvPr/>
        </p:nvSpPr>
        <p:spPr>
          <a:xfrm>
            <a:off x="5943600" y="5410200"/>
            <a:ext cx="2133600" cy="3048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7696200" y="54102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video-call-png-5.png"/>
          <p:cNvPicPr>
            <a:picLocks noChangeAspect="1"/>
          </p:cNvPicPr>
          <p:nvPr/>
        </p:nvPicPr>
        <p:blipFill>
          <a:blip r:embed="rId3" cstate="print"/>
          <a:stretch>
            <a:fillRect/>
          </a:stretch>
        </p:blipFill>
        <p:spPr>
          <a:xfrm>
            <a:off x="3962400" y="5791200"/>
            <a:ext cx="304800" cy="304800"/>
          </a:xfrm>
          <a:prstGeom prst="rect">
            <a:avLst/>
          </a:prstGeom>
        </p:spPr>
      </p:pic>
      <p:sp>
        <p:nvSpPr>
          <p:cNvPr id="36" name="Down Arrow 35"/>
          <p:cNvSpPr/>
          <p:nvPr/>
        </p:nvSpPr>
        <p:spPr>
          <a:xfrm>
            <a:off x="7543800" y="25146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800600" y="6324600"/>
            <a:ext cx="1369286" cy="369332"/>
          </a:xfrm>
          <a:prstGeom prst="rect">
            <a:avLst/>
          </a:prstGeom>
          <a:noFill/>
        </p:spPr>
        <p:txBody>
          <a:bodyPr wrap="none" rtlCol="0">
            <a:spAutoFit/>
          </a:bodyPr>
          <a:lstStyle/>
          <a:p>
            <a:r>
              <a:rPr lang="en-US" u="sng" dirty="0" smtClean="0"/>
              <a:t>Home Page</a:t>
            </a:r>
            <a:endParaRPr lang="en-US" u="sng" dirty="0"/>
          </a:p>
        </p:txBody>
      </p:sp>
      <p:pic>
        <p:nvPicPr>
          <p:cNvPr id="38" name="Picture 3"/>
          <p:cNvPicPr>
            <a:picLocks noChangeAspect="1" noChangeArrowheads="1"/>
          </p:cNvPicPr>
          <p:nvPr/>
        </p:nvPicPr>
        <p:blipFill>
          <a:blip r:embed="rId4"/>
          <a:srcRect/>
          <a:stretch>
            <a:fillRect/>
          </a:stretch>
        </p:blipFill>
        <p:spPr bwMode="auto">
          <a:xfrm>
            <a:off x="-2667000" y="0"/>
            <a:ext cx="2255108" cy="1143000"/>
          </a:xfrm>
          <a:prstGeom prst="rect">
            <a:avLst/>
          </a:prstGeom>
          <a:noFill/>
          <a:ln w="9525">
            <a:noFill/>
            <a:miter lim="800000"/>
            <a:headEnd/>
            <a:tailEnd/>
          </a:ln>
          <a:effectLst/>
        </p:spPr>
      </p:pic>
      <p:pic>
        <p:nvPicPr>
          <p:cNvPr id="44" name="Picture 6"/>
          <p:cNvPicPr>
            <a:picLocks noChangeAspect="1" noChangeArrowheads="1"/>
          </p:cNvPicPr>
          <p:nvPr/>
        </p:nvPicPr>
        <p:blipFill>
          <a:blip r:embed="rId5"/>
          <a:srcRect/>
          <a:stretch>
            <a:fillRect/>
          </a:stretch>
        </p:blipFill>
        <p:spPr bwMode="auto">
          <a:xfrm>
            <a:off x="-2590800" y="1295400"/>
            <a:ext cx="2100792" cy="1143000"/>
          </a:xfrm>
          <a:prstGeom prst="rect">
            <a:avLst/>
          </a:prstGeom>
          <a:noFill/>
          <a:ln w="9525">
            <a:noFill/>
            <a:miter lim="800000"/>
            <a:headEnd/>
            <a:tailEnd/>
          </a:ln>
          <a:effectLst/>
        </p:spPr>
      </p:pic>
      <p:pic>
        <p:nvPicPr>
          <p:cNvPr id="45" name="Picture 2"/>
          <p:cNvPicPr>
            <a:picLocks noChangeAspect="1" noChangeArrowheads="1"/>
          </p:cNvPicPr>
          <p:nvPr/>
        </p:nvPicPr>
        <p:blipFill>
          <a:blip r:embed="rId6"/>
          <a:srcRect/>
          <a:stretch>
            <a:fillRect/>
          </a:stretch>
        </p:blipFill>
        <p:spPr bwMode="auto">
          <a:xfrm>
            <a:off x="9144000" y="0"/>
            <a:ext cx="2848658" cy="4391025"/>
          </a:xfrm>
          <a:prstGeom prst="rect">
            <a:avLst/>
          </a:prstGeom>
          <a:noFill/>
          <a:ln w="9525">
            <a:noFill/>
            <a:miter lim="800000"/>
            <a:headEnd/>
            <a:tailEnd/>
          </a:ln>
          <a:effectLst/>
        </p:spPr>
      </p:pic>
      <p:pic>
        <p:nvPicPr>
          <p:cNvPr id="46" name="Picture 3"/>
          <p:cNvPicPr>
            <a:picLocks noChangeAspect="1" noChangeArrowheads="1"/>
          </p:cNvPicPr>
          <p:nvPr/>
        </p:nvPicPr>
        <p:blipFill>
          <a:blip r:embed="rId7"/>
          <a:srcRect/>
          <a:stretch>
            <a:fillRect/>
          </a:stretch>
        </p:blipFill>
        <p:spPr bwMode="auto">
          <a:xfrm>
            <a:off x="-2971800" y="2514600"/>
            <a:ext cx="2744362" cy="1338262"/>
          </a:xfrm>
          <a:prstGeom prst="rect">
            <a:avLst/>
          </a:prstGeom>
          <a:noFill/>
          <a:ln w="9525">
            <a:noFill/>
            <a:miter lim="800000"/>
            <a:headEnd/>
            <a:tailEnd/>
          </a:ln>
          <a:effectLst/>
        </p:spPr>
      </p:pic>
      <p:pic>
        <p:nvPicPr>
          <p:cNvPr id="47" name="Picture 4"/>
          <p:cNvPicPr>
            <a:picLocks noChangeAspect="1" noChangeArrowheads="1"/>
          </p:cNvPicPr>
          <p:nvPr/>
        </p:nvPicPr>
        <p:blipFill>
          <a:blip r:embed="rId8"/>
          <a:srcRect/>
          <a:stretch>
            <a:fillRect/>
          </a:stretch>
        </p:blipFill>
        <p:spPr bwMode="auto">
          <a:xfrm>
            <a:off x="-2590800" y="3962400"/>
            <a:ext cx="2294174" cy="14716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2400" dirty="0" smtClean="0"/>
              <a:t>           Approve / Reject appointment     </a:t>
            </a:r>
            <a:r>
              <a:rPr lang="en-US" sz="1800" dirty="0" smtClean="0">
                <a:solidFill>
                  <a:schemeClr val="tx1"/>
                </a:solidFill>
              </a:rPr>
              <a:t> (Admin Home)</a:t>
            </a:r>
            <a:endParaRPr lang="en-US" sz="1800" dirty="0">
              <a:solidFill>
                <a:schemeClr val="tx1"/>
              </a:solidFill>
            </a:endParaRPr>
          </a:p>
        </p:txBody>
      </p:sp>
      <p:graphicFrame>
        <p:nvGraphicFramePr>
          <p:cNvPr id="4" name="Content Placeholder 3"/>
          <p:cNvGraphicFramePr>
            <a:graphicFrameLocks noGrp="1"/>
          </p:cNvGraphicFramePr>
          <p:nvPr>
            <p:ph idx="1"/>
          </p:nvPr>
        </p:nvGraphicFramePr>
        <p:xfrm>
          <a:off x="152401" y="2057400"/>
          <a:ext cx="8947999" cy="1842811"/>
        </p:xfrm>
        <a:graphic>
          <a:graphicData uri="http://schemas.openxmlformats.org/drawingml/2006/table">
            <a:tbl>
              <a:tblPr firstRow="1" bandRow="1">
                <a:tableStyleId>{5C22544A-7EE6-4342-B048-85BDC9FD1C3A}</a:tableStyleId>
              </a:tblPr>
              <a:tblGrid>
                <a:gridCol w="1047946"/>
                <a:gridCol w="751067"/>
                <a:gridCol w="871027"/>
                <a:gridCol w="817162"/>
                <a:gridCol w="906406"/>
                <a:gridCol w="906406"/>
                <a:gridCol w="1352867"/>
                <a:gridCol w="1180582"/>
                <a:gridCol w="1114536"/>
              </a:tblGrid>
              <a:tr h="609600">
                <a:tc>
                  <a:txBody>
                    <a:bodyPr/>
                    <a:lstStyle/>
                    <a:p>
                      <a:pPr algn="ctr"/>
                      <a:r>
                        <a:rPr lang="en-US" sz="1600" dirty="0" smtClean="0">
                          <a:solidFill>
                            <a:schemeClr val="bg1"/>
                          </a:solidFill>
                        </a:rPr>
                        <a:t>Patient Name</a:t>
                      </a:r>
                      <a:endParaRPr lang="en-US" sz="1600" dirty="0">
                        <a:solidFill>
                          <a:schemeClr val="bg1"/>
                        </a:solidFill>
                      </a:endParaRPr>
                    </a:p>
                  </a:txBody>
                  <a:tcPr/>
                </a:tc>
                <a:tc>
                  <a:txBody>
                    <a:bodyPr/>
                    <a:lstStyle/>
                    <a:p>
                      <a:pPr algn="ctr"/>
                      <a:r>
                        <a:rPr lang="en-US" sz="1600" dirty="0" smtClean="0">
                          <a:solidFill>
                            <a:schemeClr val="bg1"/>
                          </a:solidFill>
                        </a:rPr>
                        <a:t>Dept</a:t>
                      </a:r>
                      <a:r>
                        <a:rPr lang="en-US" sz="1600" baseline="0" dirty="0" smtClean="0">
                          <a:solidFill>
                            <a:schemeClr val="bg1"/>
                          </a:solidFill>
                        </a:rPr>
                        <a:t> Name</a:t>
                      </a:r>
                      <a:endParaRPr lang="en-US" sz="1600" dirty="0">
                        <a:solidFill>
                          <a:schemeClr val="bg1"/>
                        </a:solidFill>
                      </a:endParaRPr>
                    </a:p>
                  </a:txBody>
                  <a:tcPr/>
                </a:tc>
                <a:tc>
                  <a:txBody>
                    <a:bodyPr/>
                    <a:lstStyle/>
                    <a:p>
                      <a:pPr algn="ctr"/>
                      <a:r>
                        <a:rPr lang="en-US" sz="1600" dirty="0" smtClean="0">
                          <a:solidFill>
                            <a:schemeClr val="bg1"/>
                          </a:solidFill>
                        </a:rPr>
                        <a:t>Doctor </a:t>
                      </a:r>
                    </a:p>
                    <a:p>
                      <a:pPr algn="ctr"/>
                      <a:r>
                        <a:rPr lang="en-US" sz="1600" dirty="0" smtClean="0">
                          <a:solidFill>
                            <a:schemeClr val="bg1"/>
                          </a:solidFill>
                        </a:rPr>
                        <a:t>Name</a:t>
                      </a:r>
                      <a:endParaRPr lang="en-US" sz="1600" dirty="0">
                        <a:solidFill>
                          <a:schemeClr val="bg1"/>
                        </a:solidFill>
                      </a:endParaRPr>
                    </a:p>
                  </a:txBody>
                  <a:tcPr/>
                </a:tc>
                <a:tc>
                  <a:txBody>
                    <a:bodyPr/>
                    <a:lstStyle/>
                    <a:p>
                      <a:pPr algn="ctr"/>
                      <a:r>
                        <a:rPr lang="en-US" sz="1600" dirty="0" smtClean="0">
                          <a:solidFill>
                            <a:schemeClr val="bg1"/>
                          </a:solidFill>
                        </a:rPr>
                        <a:t>Date</a:t>
                      </a:r>
                      <a:endParaRPr lang="en-US" sz="1600" dirty="0">
                        <a:solidFill>
                          <a:schemeClr val="bg1"/>
                        </a:solidFill>
                      </a:endParaRPr>
                    </a:p>
                  </a:txBody>
                  <a:tcPr/>
                </a:tc>
                <a:tc>
                  <a:txBody>
                    <a:bodyPr/>
                    <a:lstStyle/>
                    <a:p>
                      <a:pPr algn="ctr"/>
                      <a:r>
                        <a:rPr lang="en-US" sz="1600" dirty="0" smtClean="0">
                          <a:solidFill>
                            <a:schemeClr val="bg1"/>
                          </a:solidFill>
                        </a:rPr>
                        <a:t>Time</a:t>
                      </a:r>
                      <a:endParaRPr lang="en-US" sz="1600" dirty="0">
                        <a:solidFill>
                          <a:schemeClr val="bg1"/>
                        </a:solidFill>
                      </a:endParaRPr>
                    </a:p>
                  </a:txBody>
                  <a:tcPr/>
                </a:tc>
                <a:tc>
                  <a:txBody>
                    <a:bodyPr/>
                    <a:lstStyle/>
                    <a:p>
                      <a:pPr algn="ctr"/>
                      <a:r>
                        <a:rPr lang="en-US" sz="1600" dirty="0" smtClean="0">
                          <a:solidFill>
                            <a:schemeClr val="bg1"/>
                          </a:solidFill>
                        </a:rPr>
                        <a:t>Patient</a:t>
                      </a:r>
                    </a:p>
                    <a:p>
                      <a:pPr algn="ctr"/>
                      <a:r>
                        <a:rPr lang="en-US" sz="1600" dirty="0" smtClean="0">
                          <a:solidFill>
                            <a:schemeClr val="bg1"/>
                          </a:solidFill>
                        </a:rPr>
                        <a:t>Status</a:t>
                      </a:r>
                    </a:p>
                  </a:txBody>
                  <a:tcPr/>
                </a:tc>
                <a:tc>
                  <a:txBody>
                    <a:bodyPr/>
                    <a:lstStyle/>
                    <a:p>
                      <a:pPr algn="ctr"/>
                      <a:r>
                        <a:rPr lang="en-US" sz="1400" dirty="0" smtClean="0">
                          <a:solidFill>
                            <a:schemeClr val="bg1"/>
                          </a:solidFill>
                        </a:rPr>
                        <a:t>Status description</a:t>
                      </a:r>
                      <a:endParaRPr lang="en-US" sz="1400" dirty="0">
                        <a:solidFill>
                          <a:schemeClr val="bg1"/>
                        </a:solidFill>
                      </a:endParaRPr>
                    </a:p>
                  </a:txBody>
                  <a:tcPr/>
                </a:tc>
                <a:tc>
                  <a:txBody>
                    <a:bodyPr/>
                    <a:lstStyle/>
                    <a:p>
                      <a:pPr algn="ctr"/>
                      <a:r>
                        <a:rPr lang="en-US" sz="1600" dirty="0" smtClean="0">
                          <a:solidFill>
                            <a:schemeClr val="bg1"/>
                          </a:solidFill>
                        </a:rPr>
                        <a:t>Reason</a:t>
                      </a:r>
                      <a:endParaRPr lang="en-US" sz="1600" dirty="0">
                        <a:solidFill>
                          <a:schemeClr val="bg1"/>
                        </a:solidFill>
                      </a:endParaRPr>
                    </a:p>
                  </a:txBody>
                  <a:tcPr/>
                </a:tc>
                <a:tc>
                  <a:txBody>
                    <a:bodyPr/>
                    <a:lstStyle/>
                    <a:p>
                      <a:pPr algn="ctr"/>
                      <a:endParaRPr lang="en-US" sz="1400" dirty="0">
                        <a:solidFill>
                          <a:schemeClr val="bg1"/>
                        </a:solidFill>
                      </a:endParaRPr>
                    </a:p>
                  </a:txBody>
                  <a:tcPr/>
                </a:tc>
              </a:tr>
              <a:tr h="638413">
                <a:tc>
                  <a:txBody>
                    <a:bodyPr/>
                    <a:lstStyle/>
                    <a:p>
                      <a:r>
                        <a:rPr lang="en-US" sz="1200" dirty="0" smtClean="0"/>
                        <a:t>Raj</a:t>
                      </a:r>
                      <a:endParaRPr lang="en-US" sz="1200" dirty="0">
                        <a:solidFill>
                          <a:srgbClr val="0070C0"/>
                        </a:solidFill>
                      </a:endParaRPr>
                    </a:p>
                  </a:txBody>
                  <a:tcPr/>
                </a:tc>
                <a:tc>
                  <a:txBody>
                    <a:bodyPr/>
                    <a:lstStyle/>
                    <a:p>
                      <a:r>
                        <a:rPr lang="en-US" sz="1200" dirty="0" smtClean="0"/>
                        <a:t>Cardiology</a:t>
                      </a:r>
                      <a:endParaRPr lang="en-US" sz="1200" dirty="0">
                        <a:solidFill>
                          <a:srgbClr val="0070C0"/>
                        </a:solidFill>
                      </a:endParaRPr>
                    </a:p>
                  </a:txBody>
                  <a:tcPr/>
                </a:tc>
                <a:tc>
                  <a:txBody>
                    <a:bodyPr/>
                    <a:lstStyle/>
                    <a:p>
                      <a:r>
                        <a:rPr lang="en-US" sz="1200" dirty="0" err="1" smtClean="0"/>
                        <a:t>Dr.Manjunath</a:t>
                      </a:r>
                      <a:endParaRPr lang="en-US" sz="1200" dirty="0">
                        <a:solidFill>
                          <a:srgbClr val="0070C0"/>
                        </a:solidFill>
                      </a:endParaRPr>
                    </a:p>
                  </a:txBody>
                  <a:tcPr/>
                </a:tc>
                <a:tc>
                  <a:txBody>
                    <a:bodyPr/>
                    <a:lstStyle/>
                    <a:p>
                      <a:r>
                        <a:rPr lang="en-US" sz="1200" dirty="0" smtClean="0"/>
                        <a:t>02-May-2020</a:t>
                      </a:r>
                      <a:endParaRPr lang="en-US" sz="1200" dirty="0">
                        <a:solidFill>
                          <a:srgbClr val="0070C0"/>
                        </a:solidFill>
                      </a:endParaRPr>
                    </a:p>
                  </a:txBody>
                  <a:tcPr/>
                </a:tc>
                <a:tc>
                  <a:txBody>
                    <a:bodyPr/>
                    <a:lstStyle/>
                    <a:p>
                      <a:r>
                        <a:rPr lang="en-US" sz="1200" dirty="0" smtClean="0"/>
                        <a:t>10:00-10:10</a:t>
                      </a:r>
                      <a:r>
                        <a:rPr lang="en-US" sz="1200" baseline="0" dirty="0" smtClean="0"/>
                        <a:t> Am</a:t>
                      </a:r>
                      <a:endParaRPr lang="en-US" sz="1200" dirty="0">
                        <a:solidFill>
                          <a:srgbClr val="0070C0"/>
                        </a:solidFill>
                      </a:endParaRPr>
                    </a:p>
                  </a:txBody>
                  <a:tcPr/>
                </a:tc>
                <a:tc>
                  <a:txBody>
                    <a:bodyPr/>
                    <a:lstStyle/>
                    <a:p>
                      <a:r>
                        <a:rPr lang="en-US" sz="1200" dirty="0" smtClean="0">
                          <a:solidFill>
                            <a:srgbClr val="00B050"/>
                          </a:solidFill>
                        </a:rPr>
                        <a:t>Requested</a:t>
                      </a:r>
                    </a:p>
                    <a:p>
                      <a:r>
                        <a:rPr lang="en-US" sz="1200" dirty="0" smtClean="0">
                          <a:solidFill>
                            <a:srgbClr val="00B050"/>
                          </a:solidFill>
                        </a:rPr>
                        <a:t>By Patient</a:t>
                      </a:r>
                      <a:endParaRPr lang="en-US" sz="12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smtClean="0">
                          <a:solidFill>
                            <a:srgbClr val="00B050"/>
                          </a:solidFill>
                        </a:rPr>
                        <a:t> Approved</a:t>
                      </a:r>
                    </a:p>
                    <a:p>
                      <a:r>
                        <a:rPr lang="en-US" sz="1200" dirty="0" smtClean="0"/>
                        <a:t>        </a:t>
                      </a:r>
                      <a:r>
                        <a:rPr lang="en-US" sz="1200" dirty="0" smtClean="0">
                          <a:solidFill>
                            <a:srgbClr val="FF0000"/>
                          </a:solidFill>
                        </a:rPr>
                        <a:t>Reject   </a:t>
                      </a:r>
                      <a:r>
                        <a:rPr lang="en-US" sz="1200" dirty="0" smtClean="0"/>
                        <a:t>          </a:t>
                      </a:r>
                      <a:endParaRPr lang="en-US" sz="1200" dirty="0">
                        <a:solidFill>
                          <a:srgbClr val="00B050"/>
                        </a:solidFill>
                      </a:endParaRPr>
                    </a:p>
                  </a:txBody>
                  <a:tcPr/>
                </a:tc>
                <a:tc>
                  <a:txBody>
                    <a:bodyPr/>
                    <a:lstStyle/>
                    <a:p>
                      <a:endParaRPr lang="en-US" sz="1200" dirty="0" smtClean="0"/>
                    </a:p>
                    <a:p>
                      <a:r>
                        <a:rPr lang="en-US" sz="1200" dirty="0" smtClean="0"/>
                        <a:t>  </a:t>
                      </a:r>
                      <a:endParaRPr lang="en-US" sz="1200" dirty="0">
                        <a:solidFill>
                          <a:srgbClr val="00B050"/>
                        </a:solidFill>
                      </a:endParaRPr>
                    </a:p>
                  </a:txBody>
                  <a:tcPr/>
                </a:tc>
                <a:tc>
                  <a:txBody>
                    <a:bodyPr/>
                    <a:lstStyle/>
                    <a:p>
                      <a:endParaRPr lang="en-US" sz="1200" dirty="0">
                        <a:solidFill>
                          <a:srgbClr val="00B050"/>
                        </a:solidFill>
                      </a:endParaRPr>
                    </a:p>
                  </a:txBody>
                  <a:tcPr/>
                </a:tc>
              </a:tr>
              <a:tr h="594798">
                <a:tc>
                  <a:txBody>
                    <a:bodyPr/>
                    <a:lstStyle/>
                    <a:p>
                      <a:r>
                        <a:rPr lang="en-US" sz="1200" dirty="0" err="1" smtClean="0"/>
                        <a:t>Yogesh</a:t>
                      </a:r>
                      <a:endParaRPr lang="en-US" sz="1200" dirty="0">
                        <a:solidFill>
                          <a:srgbClr val="0070C0"/>
                        </a:solidFill>
                      </a:endParaRPr>
                    </a:p>
                  </a:txBody>
                  <a:tcPr/>
                </a:tc>
                <a:tc>
                  <a:txBody>
                    <a:bodyPr/>
                    <a:lstStyle/>
                    <a:p>
                      <a:r>
                        <a:rPr lang="en-US" sz="1200" dirty="0" smtClean="0"/>
                        <a:t>Neurology</a:t>
                      </a:r>
                      <a:endParaRPr lang="en-US" sz="1200" dirty="0">
                        <a:solidFill>
                          <a:srgbClr val="0070C0"/>
                        </a:solidFill>
                      </a:endParaRPr>
                    </a:p>
                  </a:txBody>
                  <a:tcPr/>
                </a:tc>
                <a:tc>
                  <a:txBody>
                    <a:bodyPr/>
                    <a:lstStyle/>
                    <a:p>
                      <a:r>
                        <a:rPr lang="en-US" sz="1200" dirty="0" err="1" smtClean="0"/>
                        <a:t>Dr.Kumar</a:t>
                      </a:r>
                      <a:endParaRPr lang="en-US" sz="1200" dirty="0">
                        <a:solidFill>
                          <a:srgbClr val="0070C0"/>
                        </a:solidFill>
                      </a:endParaRPr>
                    </a:p>
                  </a:txBody>
                  <a:tcPr/>
                </a:tc>
                <a:tc>
                  <a:txBody>
                    <a:bodyPr/>
                    <a:lstStyle/>
                    <a:p>
                      <a:r>
                        <a:rPr lang="en-US" sz="1200" dirty="0" smtClean="0"/>
                        <a:t>03-Mar-2020</a:t>
                      </a:r>
                      <a:endParaRPr lang="en-US" sz="1200" dirty="0">
                        <a:solidFill>
                          <a:srgbClr val="0070C0"/>
                        </a:solidFill>
                      </a:endParaRPr>
                    </a:p>
                  </a:txBody>
                  <a:tcPr/>
                </a:tc>
                <a:tc>
                  <a:txBody>
                    <a:bodyPr/>
                    <a:lstStyle/>
                    <a:p>
                      <a:r>
                        <a:rPr lang="en-US" sz="1200" dirty="0" smtClean="0"/>
                        <a:t>10:30 -10:40 Am</a:t>
                      </a:r>
                      <a:endParaRPr lang="en-US" sz="1200" dirty="0">
                        <a:solidFill>
                          <a:srgbClr val="0070C0"/>
                        </a:solidFill>
                      </a:endParaRPr>
                    </a:p>
                  </a:txBody>
                  <a:tcPr/>
                </a:tc>
                <a:tc>
                  <a:txBody>
                    <a:bodyPr/>
                    <a:lstStyle/>
                    <a:p>
                      <a:r>
                        <a:rPr lang="en-US" sz="1200" dirty="0" smtClean="0">
                          <a:solidFill>
                            <a:srgbClr val="FF0000"/>
                          </a:solidFill>
                        </a:rPr>
                        <a:t>Canceled</a:t>
                      </a:r>
                    </a:p>
                    <a:p>
                      <a:r>
                        <a:rPr lang="en-US" sz="1200" dirty="0" smtClean="0">
                          <a:solidFill>
                            <a:srgbClr val="FF0000"/>
                          </a:solidFill>
                        </a:rPr>
                        <a:t>By</a:t>
                      </a:r>
                      <a:r>
                        <a:rPr lang="en-US" sz="1200" baseline="0" dirty="0" smtClean="0">
                          <a:solidFill>
                            <a:srgbClr val="FF0000"/>
                          </a:solidFill>
                        </a:rPr>
                        <a:t> Patient</a:t>
                      </a:r>
                      <a:endParaRPr lang="en-US" sz="1200" dirty="0">
                        <a:solidFill>
                          <a:srgbClr val="FF0000"/>
                        </a:solidFill>
                      </a:endParaRPr>
                    </a:p>
                  </a:txBody>
                  <a:tcPr/>
                </a:tc>
                <a:tc>
                  <a:txBody>
                    <a:bodyPr/>
                    <a:lstStyle/>
                    <a:p>
                      <a:r>
                        <a:rPr lang="en-US" sz="1200" dirty="0" smtClean="0">
                          <a:solidFill>
                            <a:schemeClr val="bg1">
                              <a:lumMod val="65000"/>
                              <a:lumOff val="35000"/>
                            </a:schemeClr>
                          </a:solidFill>
                        </a:rPr>
                        <a:t>        </a:t>
                      </a:r>
                      <a:r>
                        <a:rPr lang="en-US" sz="1200" dirty="0" smtClean="0">
                          <a:solidFill>
                            <a:srgbClr val="00B050"/>
                          </a:solidFill>
                        </a:rPr>
                        <a:t>Approved</a:t>
                      </a:r>
                    </a:p>
                    <a:p>
                      <a:r>
                        <a:rPr lang="en-US" sz="1200" baseline="0" dirty="0" smtClean="0">
                          <a:solidFill>
                            <a:srgbClr val="FF0000"/>
                          </a:solidFill>
                        </a:rPr>
                        <a:t>         </a:t>
                      </a:r>
                      <a:r>
                        <a:rPr lang="en-US" sz="1200" dirty="0" smtClean="0">
                          <a:solidFill>
                            <a:srgbClr val="FF0000"/>
                          </a:solidFill>
                        </a:rPr>
                        <a:t>Reject</a:t>
                      </a:r>
                      <a:endParaRPr lang="en-US" sz="1200" dirty="0">
                        <a:solidFill>
                          <a:srgbClr val="FF0000"/>
                        </a:solidFill>
                      </a:endParaRPr>
                    </a:p>
                  </a:txBody>
                  <a:tcPr>
                    <a:solidFill>
                      <a:schemeClr val="bg1">
                        <a:lumMod val="50000"/>
                        <a:lumOff val="50000"/>
                      </a:schemeClr>
                    </a:solidFill>
                  </a:tcPr>
                </a:tc>
                <a:tc>
                  <a:txBody>
                    <a:bodyPr/>
                    <a:lstStyle/>
                    <a:p>
                      <a:endParaRPr lang="en-US" sz="1200" dirty="0">
                        <a:solidFill>
                          <a:schemeClr val="bg1">
                            <a:lumMod val="65000"/>
                            <a:lumOff val="35000"/>
                          </a:schemeClr>
                        </a:solidFill>
                      </a:endParaRPr>
                    </a:p>
                  </a:txBody>
                  <a:tcPr>
                    <a:solidFill>
                      <a:schemeClr val="bg1">
                        <a:lumMod val="50000"/>
                        <a:lumOff val="50000"/>
                      </a:schemeClr>
                    </a:solidFill>
                  </a:tcPr>
                </a:tc>
                <a:tc>
                  <a:txBody>
                    <a:bodyPr/>
                    <a:lstStyle/>
                    <a:p>
                      <a:endParaRPr lang="en-US" sz="1200" dirty="0">
                        <a:solidFill>
                          <a:schemeClr val="bg1">
                            <a:lumMod val="65000"/>
                            <a:lumOff val="35000"/>
                          </a:schemeClr>
                        </a:solidFill>
                      </a:endParaRPr>
                    </a:p>
                  </a:txBody>
                  <a:tcPr>
                    <a:solidFill>
                      <a:schemeClr val="bg1">
                        <a:lumMod val="50000"/>
                        <a:lumOff val="50000"/>
                      </a:schemeClr>
                    </a:solidFill>
                  </a:tcPr>
                </a:tc>
              </a:tr>
            </a:tbl>
          </a:graphicData>
        </a:graphic>
      </p:graphicFrame>
      <p:sp>
        <p:nvSpPr>
          <p:cNvPr id="11" name="Rounded Rectangle 10"/>
          <p:cNvSpPr/>
          <p:nvPr/>
        </p:nvSpPr>
        <p:spPr>
          <a:xfrm>
            <a:off x="8077200" y="2819400"/>
            <a:ext cx="914400" cy="3048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Submit</a:t>
            </a:r>
            <a:endParaRPr lang="en-US" sz="1600" dirty="0">
              <a:solidFill>
                <a:schemeClr val="bg1"/>
              </a:solidFill>
            </a:endParaRPr>
          </a:p>
        </p:txBody>
      </p:sp>
      <p:sp>
        <p:nvSpPr>
          <p:cNvPr id="12" name="Oval 11"/>
          <p:cNvSpPr/>
          <p:nvPr/>
        </p:nvSpPr>
        <p:spPr>
          <a:xfrm>
            <a:off x="5562600" y="2743200"/>
            <a:ext cx="2286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5562600" y="2895600"/>
            <a:ext cx="2286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5562600" y="3352800"/>
            <a:ext cx="2286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p:cNvSpPr/>
          <p:nvPr/>
        </p:nvSpPr>
        <p:spPr>
          <a:xfrm>
            <a:off x="5562600" y="3581400"/>
            <a:ext cx="2286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ounded Rectangle 15"/>
          <p:cNvSpPr/>
          <p:nvPr/>
        </p:nvSpPr>
        <p:spPr>
          <a:xfrm>
            <a:off x="8077200" y="3505200"/>
            <a:ext cx="914400" cy="3048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Submit</a:t>
            </a:r>
            <a:endParaRPr lang="en-US" sz="1600" dirty="0">
              <a:solidFill>
                <a:schemeClr val="bg1"/>
              </a:solidFill>
            </a:endParaRPr>
          </a:p>
        </p:txBody>
      </p:sp>
      <p:sp>
        <p:nvSpPr>
          <p:cNvPr id="10" name="Rectangle 9"/>
          <p:cNvSpPr/>
          <p:nvPr/>
        </p:nvSpPr>
        <p:spPr>
          <a:xfrm>
            <a:off x="6858000" y="2819400"/>
            <a:ext cx="1066800" cy="38100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Approved</a:t>
            </a:r>
            <a:endParaRPr lang="en-US" sz="1400" dirty="0">
              <a:solidFill>
                <a:schemeClr val="bg1"/>
              </a:solidFill>
            </a:endParaRPr>
          </a:p>
        </p:txBody>
      </p:sp>
      <p:sp>
        <p:nvSpPr>
          <p:cNvPr id="18" name="Rectangle 17"/>
          <p:cNvSpPr/>
          <p:nvPr/>
        </p:nvSpPr>
        <p:spPr>
          <a:xfrm>
            <a:off x="6858000" y="3505200"/>
            <a:ext cx="1066800" cy="38100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Some Reason</a:t>
            </a:r>
            <a:endParaRPr lang="en-US" sz="1400" dirty="0">
              <a:solidFill>
                <a:schemeClr val="bg1"/>
              </a:solidFill>
            </a:endParaRPr>
          </a:p>
        </p:txBody>
      </p:sp>
      <p:sp>
        <p:nvSpPr>
          <p:cNvPr id="17" name="TextBox 16"/>
          <p:cNvSpPr txBox="1"/>
          <p:nvPr/>
        </p:nvSpPr>
        <p:spPr>
          <a:xfrm>
            <a:off x="3657600" y="4800600"/>
            <a:ext cx="1369286" cy="369332"/>
          </a:xfrm>
          <a:prstGeom prst="rect">
            <a:avLst/>
          </a:prstGeom>
          <a:noFill/>
        </p:spPr>
        <p:txBody>
          <a:bodyPr wrap="none" rtlCol="0">
            <a:spAutoFit/>
          </a:bodyPr>
          <a:lstStyle/>
          <a:p>
            <a:r>
              <a:rPr lang="en-US" u="sng" dirty="0" smtClean="0"/>
              <a:t>Home Page</a:t>
            </a:r>
            <a:endParaRPr lang="en-US" u="sng" dirty="0"/>
          </a:p>
        </p:txBody>
      </p:sp>
      <p:sp>
        <p:nvSpPr>
          <p:cNvPr id="20" name="Rounded Rectangular Callout 19"/>
          <p:cNvSpPr/>
          <p:nvPr/>
        </p:nvSpPr>
        <p:spPr>
          <a:xfrm>
            <a:off x="7010400" y="4648200"/>
            <a:ext cx="1828800" cy="1447800"/>
          </a:xfrm>
          <a:prstGeom prst="wedgeRoundRectCallout">
            <a:avLst>
              <a:gd name="adj1" fmla="val -63920"/>
              <a:gd name="adj2" fmla="val -87274"/>
              <a:gd name="adj3" fmla="val 16667"/>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When the patient canceled the request  above controls are disabled</a:t>
            </a:r>
            <a:endParaRPr lang="en-US" sz="1600" dirty="0"/>
          </a:p>
        </p:txBody>
      </p:sp>
      <p:pic>
        <p:nvPicPr>
          <p:cNvPr id="10242" name="Picture 2"/>
          <p:cNvPicPr>
            <a:picLocks noChangeAspect="1" noChangeArrowheads="1"/>
          </p:cNvPicPr>
          <p:nvPr/>
        </p:nvPicPr>
        <p:blipFill>
          <a:blip r:embed="rId3"/>
          <a:srcRect/>
          <a:stretch>
            <a:fillRect/>
          </a:stretch>
        </p:blipFill>
        <p:spPr bwMode="auto">
          <a:xfrm>
            <a:off x="9296400" y="304800"/>
            <a:ext cx="2450717" cy="2290763"/>
          </a:xfrm>
          <a:prstGeom prst="rect">
            <a:avLst/>
          </a:prstGeom>
          <a:noFill/>
          <a:ln w="9525">
            <a:noFill/>
            <a:miter lim="800000"/>
            <a:headEnd/>
            <a:tailEnd/>
          </a:ln>
          <a:effectLst/>
        </p:spPr>
      </p:pic>
      <p:pic>
        <p:nvPicPr>
          <p:cNvPr id="10243" name="Picture 3"/>
          <p:cNvPicPr>
            <a:picLocks noChangeAspect="1" noChangeArrowheads="1"/>
          </p:cNvPicPr>
          <p:nvPr/>
        </p:nvPicPr>
        <p:blipFill>
          <a:blip r:embed="rId4"/>
          <a:srcRect/>
          <a:stretch>
            <a:fillRect/>
          </a:stretch>
        </p:blipFill>
        <p:spPr bwMode="auto">
          <a:xfrm>
            <a:off x="-2822963" y="0"/>
            <a:ext cx="2822963" cy="2986088"/>
          </a:xfrm>
          <a:prstGeom prst="rect">
            <a:avLst/>
          </a:prstGeom>
          <a:noFill/>
          <a:ln w="9525">
            <a:noFill/>
            <a:miter lim="800000"/>
            <a:headEnd/>
            <a:tailEnd/>
          </a:ln>
          <a:effectLst/>
        </p:spPr>
      </p:pic>
      <p:pic>
        <p:nvPicPr>
          <p:cNvPr id="10244" name="Picture 4"/>
          <p:cNvPicPr>
            <a:picLocks noChangeAspect="1" noChangeArrowheads="1"/>
          </p:cNvPicPr>
          <p:nvPr/>
        </p:nvPicPr>
        <p:blipFill>
          <a:blip r:embed="rId5"/>
          <a:srcRect/>
          <a:stretch>
            <a:fillRect/>
          </a:stretch>
        </p:blipFill>
        <p:spPr bwMode="auto">
          <a:xfrm>
            <a:off x="-2774944" y="3124200"/>
            <a:ext cx="2774944" cy="4262438"/>
          </a:xfrm>
          <a:prstGeom prst="rect">
            <a:avLst/>
          </a:prstGeom>
          <a:noFill/>
          <a:ln w="9525">
            <a:noFill/>
            <a:miter lim="800000"/>
            <a:headEnd/>
            <a:tailEnd/>
          </a:ln>
          <a:effectLst/>
        </p:spPr>
      </p:pic>
      <p:pic>
        <p:nvPicPr>
          <p:cNvPr id="10245" name="Picture 5"/>
          <p:cNvPicPr>
            <a:picLocks noChangeAspect="1" noChangeArrowheads="1"/>
          </p:cNvPicPr>
          <p:nvPr/>
        </p:nvPicPr>
        <p:blipFill>
          <a:blip r:embed="rId6"/>
          <a:srcRect/>
          <a:stretch>
            <a:fillRect/>
          </a:stretch>
        </p:blipFill>
        <p:spPr bwMode="auto">
          <a:xfrm>
            <a:off x="9372600" y="2971800"/>
            <a:ext cx="2409825" cy="13863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2800" dirty="0" smtClean="0"/>
              <a:t/>
            </a:r>
            <a:br>
              <a:rPr lang="en-US" sz="2800" dirty="0" smtClean="0"/>
            </a:br>
            <a:r>
              <a:rPr lang="en-US" sz="2800" dirty="0" smtClean="0"/>
              <a:t>                         </a:t>
            </a:r>
            <a:br>
              <a:rPr lang="en-US" sz="2800" dirty="0" smtClean="0"/>
            </a:br>
            <a:r>
              <a:rPr lang="en-US" sz="2800" dirty="0" smtClean="0"/>
              <a:t>                     </a:t>
            </a:r>
            <a:r>
              <a:rPr lang="en-US" sz="3100" dirty="0" smtClean="0"/>
              <a:t>View Patients        </a:t>
            </a:r>
            <a:r>
              <a:rPr lang="en-US" sz="2000" dirty="0" smtClean="0">
                <a:solidFill>
                  <a:schemeClr val="tx1"/>
                </a:solidFill>
              </a:rPr>
              <a:t>  (Admin Home)</a:t>
            </a:r>
            <a:r>
              <a:rPr lang="en-US" sz="2800" dirty="0" smtClean="0"/>
              <a:t>	</a:t>
            </a:r>
            <a:br>
              <a:rPr lang="en-US" sz="2800" dirty="0" smtClean="0"/>
            </a:br>
            <a:r>
              <a:rPr lang="en-US" sz="2800" dirty="0" smtClean="0">
                <a:solidFill>
                  <a:schemeClr val="tx1"/>
                </a:solidFill>
              </a:rPr>
              <a:t>All Patient Details</a:t>
            </a:r>
            <a:endParaRPr lang="en-US" sz="2800" dirty="0">
              <a:solidFill>
                <a:schemeClr val="tx1"/>
              </a:solidFill>
            </a:endParaRPr>
          </a:p>
        </p:txBody>
      </p:sp>
      <p:graphicFrame>
        <p:nvGraphicFramePr>
          <p:cNvPr id="6" name="Content Placeholder 5"/>
          <p:cNvGraphicFramePr>
            <a:graphicFrameLocks noGrp="1"/>
          </p:cNvGraphicFramePr>
          <p:nvPr>
            <p:ph idx="1"/>
          </p:nvPr>
        </p:nvGraphicFramePr>
        <p:xfrm>
          <a:off x="0" y="2514600"/>
          <a:ext cx="8991602" cy="3124201"/>
        </p:xfrm>
        <a:graphic>
          <a:graphicData uri="http://schemas.openxmlformats.org/drawingml/2006/table">
            <a:tbl>
              <a:tblPr firstRow="1" bandRow="1">
                <a:tableStyleId>{5C22544A-7EE6-4342-B048-85BDC9FD1C3A}</a:tableStyleId>
              </a:tblPr>
              <a:tblGrid>
                <a:gridCol w="1249798"/>
                <a:gridCol w="1249798"/>
                <a:gridCol w="1249798"/>
                <a:gridCol w="1046126"/>
                <a:gridCol w="1453470"/>
                <a:gridCol w="1249798"/>
                <a:gridCol w="1492814"/>
              </a:tblGrid>
              <a:tr h="676373">
                <a:tc>
                  <a:txBody>
                    <a:bodyPr/>
                    <a:lstStyle/>
                    <a:p>
                      <a:pPr algn="ctr"/>
                      <a:r>
                        <a:rPr lang="en-US" dirty="0" smtClean="0">
                          <a:solidFill>
                            <a:schemeClr val="bg1"/>
                          </a:solidFill>
                        </a:rPr>
                        <a:t>MRN</a:t>
                      </a:r>
                      <a:endParaRPr lang="en-US" dirty="0">
                        <a:solidFill>
                          <a:schemeClr val="bg1"/>
                        </a:solidFill>
                      </a:endParaRPr>
                    </a:p>
                  </a:txBody>
                  <a:tcPr/>
                </a:tc>
                <a:tc>
                  <a:txBody>
                    <a:bodyPr/>
                    <a:lstStyle/>
                    <a:p>
                      <a:pPr algn="ctr"/>
                      <a:r>
                        <a:rPr lang="en-US" dirty="0" smtClean="0">
                          <a:solidFill>
                            <a:schemeClr val="bg1"/>
                          </a:solidFill>
                        </a:rPr>
                        <a:t>Patient Name</a:t>
                      </a:r>
                      <a:endParaRPr lang="en-US" dirty="0">
                        <a:solidFill>
                          <a:schemeClr val="bg1"/>
                        </a:solidFill>
                      </a:endParaRPr>
                    </a:p>
                  </a:txBody>
                  <a:tcPr/>
                </a:tc>
                <a:tc>
                  <a:txBody>
                    <a:bodyPr/>
                    <a:lstStyle/>
                    <a:p>
                      <a:pPr algn="ctr"/>
                      <a:r>
                        <a:rPr lang="en-US" dirty="0" smtClean="0">
                          <a:solidFill>
                            <a:schemeClr val="bg1"/>
                          </a:solidFill>
                        </a:rPr>
                        <a:t>Age</a:t>
                      </a:r>
                      <a:r>
                        <a:rPr lang="en-US" baseline="0" dirty="0" smtClean="0">
                          <a:solidFill>
                            <a:schemeClr val="bg1"/>
                          </a:solidFill>
                        </a:rPr>
                        <a:t> </a:t>
                      </a:r>
                      <a:endParaRPr lang="en-US" dirty="0">
                        <a:solidFill>
                          <a:schemeClr val="bg1"/>
                        </a:solidFill>
                      </a:endParaRPr>
                    </a:p>
                  </a:txBody>
                  <a:tcPr/>
                </a:tc>
                <a:tc>
                  <a:txBody>
                    <a:bodyPr/>
                    <a:lstStyle/>
                    <a:p>
                      <a:pPr algn="ctr"/>
                      <a:r>
                        <a:rPr lang="en-US" dirty="0" smtClean="0">
                          <a:solidFill>
                            <a:schemeClr val="bg1"/>
                          </a:solidFill>
                        </a:rPr>
                        <a:t>Gender</a:t>
                      </a:r>
                      <a:r>
                        <a:rPr lang="en-US" baseline="0" dirty="0" smtClean="0">
                          <a:solidFill>
                            <a:schemeClr val="bg1"/>
                          </a:solidFill>
                        </a:rPr>
                        <a:t> </a:t>
                      </a:r>
                      <a:endParaRPr lang="en-US" dirty="0">
                        <a:solidFill>
                          <a:schemeClr val="bg1"/>
                        </a:solidFill>
                      </a:endParaRPr>
                    </a:p>
                  </a:txBody>
                  <a:tcPr/>
                </a:tc>
                <a:tc>
                  <a:txBody>
                    <a:bodyPr/>
                    <a:lstStyle/>
                    <a:p>
                      <a:pPr algn="ctr"/>
                      <a:r>
                        <a:rPr lang="en-US" dirty="0" smtClean="0">
                          <a:solidFill>
                            <a:schemeClr val="bg1"/>
                          </a:solidFill>
                        </a:rPr>
                        <a:t>Blood Group</a:t>
                      </a:r>
                      <a:r>
                        <a:rPr lang="en-US" baseline="0" dirty="0" smtClean="0">
                          <a:solidFill>
                            <a:schemeClr val="bg1"/>
                          </a:solidFill>
                        </a:rPr>
                        <a:t> </a:t>
                      </a:r>
                      <a:endParaRPr lang="en-US" dirty="0">
                        <a:solidFill>
                          <a:schemeClr val="bg1"/>
                        </a:solidFill>
                      </a:endParaRPr>
                    </a:p>
                  </a:txBody>
                  <a:tcPr/>
                </a:tc>
                <a:tc>
                  <a:txBody>
                    <a:bodyPr/>
                    <a:lstStyle/>
                    <a:p>
                      <a:pPr algn="ctr"/>
                      <a:r>
                        <a:rPr lang="en-US" dirty="0" smtClean="0">
                          <a:solidFill>
                            <a:schemeClr val="bg1"/>
                          </a:solidFill>
                        </a:rPr>
                        <a:t>Email </a:t>
                      </a:r>
                      <a:endParaRPr lang="en-US" dirty="0">
                        <a:solidFill>
                          <a:schemeClr val="bg1"/>
                        </a:solidFill>
                      </a:endParaRPr>
                    </a:p>
                  </a:txBody>
                  <a:tcPr/>
                </a:tc>
                <a:tc>
                  <a:txBody>
                    <a:bodyPr/>
                    <a:lstStyle/>
                    <a:p>
                      <a:pPr algn="ctr"/>
                      <a:r>
                        <a:rPr lang="en-US" dirty="0" smtClean="0">
                          <a:solidFill>
                            <a:schemeClr val="bg1"/>
                          </a:solidFill>
                        </a:rPr>
                        <a:t>Contact</a:t>
                      </a:r>
                      <a:r>
                        <a:rPr lang="en-US" baseline="0" dirty="0" smtClean="0">
                          <a:solidFill>
                            <a:schemeClr val="bg1"/>
                          </a:solidFill>
                        </a:rPr>
                        <a:t> No</a:t>
                      </a:r>
                      <a:endParaRPr lang="en-US" dirty="0">
                        <a:solidFill>
                          <a:schemeClr val="bg1"/>
                        </a:solidFill>
                      </a:endParaRPr>
                    </a:p>
                  </a:txBody>
                  <a:tcPr/>
                </a:tc>
              </a:tr>
              <a:tr h="611957">
                <a:tc>
                  <a:txBody>
                    <a:bodyPr/>
                    <a:lstStyle/>
                    <a:p>
                      <a:pPr algn="ctr"/>
                      <a:r>
                        <a:rPr lang="en-US" sz="1600" dirty="0" smtClean="0">
                          <a:solidFill>
                            <a:schemeClr val="bg1"/>
                          </a:solidFill>
                        </a:rPr>
                        <a:t>1</a:t>
                      </a:r>
                      <a:endParaRPr lang="en-US" sz="1600" dirty="0">
                        <a:solidFill>
                          <a:schemeClr val="bg1"/>
                        </a:solidFill>
                      </a:endParaRPr>
                    </a:p>
                  </a:txBody>
                  <a:tcPr/>
                </a:tc>
                <a:tc>
                  <a:txBody>
                    <a:bodyPr/>
                    <a:lstStyle/>
                    <a:p>
                      <a:pPr algn="ctr"/>
                      <a:r>
                        <a:rPr lang="en-US" sz="1600" dirty="0" smtClean="0">
                          <a:solidFill>
                            <a:schemeClr val="bg1"/>
                          </a:solidFill>
                        </a:rPr>
                        <a:t>Mahesh</a:t>
                      </a:r>
                      <a:endParaRPr lang="en-US" sz="1600" dirty="0">
                        <a:solidFill>
                          <a:schemeClr val="bg1"/>
                        </a:solidFill>
                      </a:endParaRPr>
                    </a:p>
                  </a:txBody>
                  <a:tcPr/>
                </a:tc>
                <a:tc>
                  <a:txBody>
                    <a:bodyPr/>
                    <a:lstStyle/>
                    <a:p>
                      <a:pPr algn="ctr"/>
                      <a:r>
                        <a:rPr lang="en-US" sz="1600" dirty="0" smtClean="0">
                          <a:solidFill>
                            <a:schemeClr val="bg1"/>
                          </a:solidFill>
                        </a:rPr>
                        <a:t>55</a:t>
                      </a:r>
                      <a:endParaRPr lang="en-US" sz="1600" dirty="0">
                        <a:solidFill>
                          <a:schemeClr val="bg1"/>
                        </a:solidFill>
                      </a:endParaRPr>
                    </a:p>
                  </a:txBody>
                  <a:tcPr/>
                </a:tc>
                <a:tc>
                  <a:txBody>
                    <a:bodyPr/>
                    <a:lstStyle/>
                    <a:p>
                      <a:pPr algn="ctr"/>
                      <a:r>
                        <a:rPr lang="en-US" sz="1600" dirty="0" smtClean="0">
                          <a:solidFill>
                            <a:schemeClr val="bg1"/>
                          </a:solidFill>
                        </a:rPr>
                        <a:t>Male</a:t>
                      </a:r>
                      <a:endParaRPr lang="en-US" sz="1600" dirty="0">
                        <a:solidFill>
                          <a:schemeClr val="bg1"/>
                        </a:solidFill>
                      </a:endParaRPr>
                    </a:p>
                  </a:txBody>
                  <a:tcPr/>
                </a:tc>
                <a:tc>
                  <a:txBody>
                    <a:bodyPr/>
                    <a:lstStyle/>
                    <a:p>
                      <a:pPr algn="ctr"/>
                      <a:r>
                        <a:rPr lang="en-US" sz="1600" dirty="0" err="1" smtClean="0">
                          <a:solidFill>
                            <a:schemeClr val="bg1"/>
                          </a:solidFill>
                        </a:rPr>
                        <a:t>O+ve</a:t>
                      </a:r>
                      <a:endParaRPr lang="en-US" sz="1600" dirty="0">
                        <a:solidFill>
                          <a:schemeClr val="bg1"/>
                        </a:solidFill>
                      </a:endParaRPr>
                    </a:p>
                  </a:txBody>
                  <a:tcPr/>
                </a:tc>
                <a:tc>
                  <a:txBody>
                    <a:bodyPr/>
                    <a:lstStyle/>
                    <a:p>
                      <a:pPr algn="ctr"/>
                      <a:r>
                        <a:rPr lang="en-US" sz="1600" dirty="0" smtClean="0">
                          <a:solidFill>
                            <a:schemeClr val="bg1"/>
                          </a:solidFill>
                          <a:hlinkClick r:id="rId2"/>
                        </a:rPr>
                        <a:t>mahesh@gmail.com</a:t>
                      </a:r>
                      <a:endParaRPr lang="en-US" sz="1600" dirty="0">
                        <a:solidFill>
                          <a:schemeClr val="bg1"/>
                        </a:solidFill>
                      </a:endParaRPr>
                    </a:p>
                  </a:txBody>
                  <a:tcPr/>
                </a:tc>
                <a:tc>
                  <a:txBody>
                    <a:bodyPr/>
                    <a:lstStyle/>
                    <a:p>
                      <a:pPr algn="ctr"/>
                      <a:r>
                        <a:rPr lang="en-US" sz="1600" dirty="0" smtClean="0">
                          <a:solidFill>
                            <a:schemeClr val="bg1"/>
                          </a:solidFill>
                        </a:rPr>
                        <a:t>9889559664</a:t>
                      </a:r>
                      <a:endParaRPr lang="en-US" sz="1600" dirty="0">
                        <a:solidFill>
                          <a:schemeClr val="bg1"/>
                        </a:solidFill>
                      </a:endParaRPr>
                    </a:p>
                  </a:txBody>
                  <a:tcPr/>
                </a:tc>
              </a:tr>
              <a:tr h="611957">
                <a:tc>
                  <a:txBody>
                    <a:bodyPr/>
                    <a:lstStyle/>
                    <a:p>
                      <a:pPr algn="ctr"/>
                      <a:r>
                        <a:rPr lang="en-US" sz="1600" dirty="0" smtClean="0">
                          <a:solidFill>
                            <a:schemeClr val="bg1"/>
                          </a:solidFill>
                        </a:rPr>
                        <a:t>2</a:t>
                      </a:r>
                      <a:endParaRPr lang="en-US" sz="1600" dirty="0">
                        <a:solidFill>
                          <a:schemeClr val="bg1"/>
                        </a:solidFill>
                      </a:endParaRPr>
                    </a:p>
                  </a:txBody>
                  <a:tcPr/>
                </a:tc>
                <a:tc>
                  <a:txBody>
                    <a:bodyPr/>
                    <a:lstStyle/>
                    <a:p>
                      <a:pPr algn="ctr"/>
                      <a:r>
                        <a:rPr lang="en-US" sz="1600" dirty="0" err="1" smtClean="0">
                          <a:solidFill>
                            <a:schemeClr val="bg1"/>
                          </a:solidFill>
                        </a:rPr>
                        <a:t>Varun</a:t>
                      </a:r>
                      <a:endParaRPr lang="en-US" sz="1600" dirty="0">
                        <a:solidFill>
                          <a:schemeClr val="bg1"/>
                        </a:solidFill>
                      </a:endParaRPr>
                    </a:p>
                  </a:txBody>
                  <a:tcPr/>
                </a:tc>
                <a:tc>
                  <a:txBody>
                    <a:bodyPr/>
                    <a:lstStyle/>
                    <a:p>
                      <a:pPr algn="ctr"/>
                      <a:r>
                        <a:rPr lang="en-US" sz="1600" dirty="0" smtClean="0">
                          <a:solidFill>
                            <a:schemeClr val="bg1"/>
                          </a:solidFill>
                        </a:rPr>
                        <a:t>65</a:t>
                      </a:r>
                      <a:endParaRPr lang="en-US" sz="1600" dirty="0">
                        <a:solidFill>
                          <a:schemeClr val="bg1"/>
                        </a:solidFill>
                      </a:endParaRPr>
                    </a:p>
                  </a:txBody>
                  <a:tcPr/>
                </a:tc>
                <a:tc>
                  <a:txBody>
                    <a:bodyPr/>
                    <a:lstStyle/>
                    <a:p>
                      <a:pPr algn="ctr"/>
                      <a:r>
                        <a:rPr lang="en-US" sz="1600" dirty="0" smtClean="0">
                          <a:solidFill>
                            <a:schemeClr val="bg1"/>
                          </a:solidFill>
                        </a:rPr>
                        <a:t>Male</a:t>
                      </a:r>
                      <a:endParaRPr lang="en-US" sz="1600" dirty="0">
                        <a:solidFill>
                          <a:schemeClr val="bg1"/>
                        </a:solidFill>
                      </a:endParaRPr>
                    </a:p>
                  </a:txBody>
                  <a:tcPr/>
                </a:tc>
                <a:tc>
                  <a:txBody>
                    <a:bodyPr/>
                    <a:lstStyle/>
                    <a:p>
                      <a:pPr algn="ctr"/>
                      <a:r>
                        <a:rPr lang="en-US" sz="1600" dirty="0" smtClean="0">
                          <a:solidFill>
                            <a:schemeClr val="bg1"/>
                          </a:solidFill>
                        </a:rPr>
                        <a:t>O–</a:t>
                      </a:r>
                      <a:r>
                        <a:rPr lang="en-US" sz="1600" dirty="0" err="1" smtClean="0">
                          <a:solidFill>
                            <a:schemeClr val="bg1"/>
                          </a:solidFill>
                        </a:rPr>
                        <a:t>ve</a:t>
                      </a:r>
                      <a:r>
                        <a:rPr lang="en-US" sz="1600" dirty="0" smtClean="0">
                          <a:solidFill>
                            <a:schemeClr val="bg1"/>
                          </a:solidFill>
                        </a:rPr>
                        <a:t> </a:t>
                      </a:r>
                      <a:endParaRPr lang="en-US" sz="1600" dirty="0">
                        <a:solidFill>
                          <a:schemeClr val="bg1"/>
                        </a:solidFill>
                      </a:endParaRPr>
                    </a:p>
                  </a:txBody>
                  <a:tcPr/>
                </a:tc>
                <a:tc>
                  <a:txBody>
                    <a:bodyPr/>
                    <a:lstStyle/>
                    <a:p>
                      <a:pPr algn="ctr"/>
                      <a:r>
                        <a:rPr lang="en-US" sz="1600" dirty="0" smtClean="0">
                          <a:solidFill>
                            <a:schemeClr val="tx2">
                              <a:lumMod val="50000"/>
                            </a:schemeClr>
                          </a:solidFill>
                        </a:rPr>
                        <a:t>varun@gmail.com</a:t>
                      </a:r>
                      <a:endParaRPr lang="en-US" sz="1600" dirty="0">
                        <a:solidFill>
                          <a:schemeClr val="tx2">
                            <a:lumMod val="50000"/>
                          </a:schemeClr>
                        </a:solidFill>
                      </a:endParaRPr>
                    </a:p>
                  </a:txBody>
                  <a:tcPr/>
                </a:tc>
                <a:tc>
                  <a:txBody>
                    <a:bodyPr/>
                    <a:lstStyle/>
                    <a:p>
                      <a:pPr algn="ctr"/>
                      <a:r>
                        <a:rPr lang="en-US" sz="1600" dirty="0" smtClean="0">
                          <a:solidFill>
                            <a:schemeClr val="bg1"/>
                          </a:solidFill>
                        </a:rPr>
                        <a:t>9778965654</a:t>
                      </a:r>
                      <a:endParaRPr lang="en-US" sz="1600" dirty="0">
                        <a:solidFill>
                          <a:schemeClr val="bg1"/>
                        </a:solidFill>
                      </a:endParaRPr>
                    </a:p>
                  </a:txBody>
                  <a:tcPr/>
                </a:tc>
              </a:tr>
              <a:tr h="611957">
                <a:tc>
                  <a:txBody>
                    <a:bodyPr/>
                    <a:lstStyle/>
                    <a:p>
                      <a:pPr algn="ctr"/>
                      <a:r>
                        <a:rPr lang="en-US" sz="1600" dirty="0" smtClean="0">
                          <a:solidFill>
                            <a:schemeClr val="bg1"/>
                          </a:solidFill>
                        </a:rPr>
                        <a:t>3</a:t>
                      </a:r>
                      <a:endParaRPr lang="en-US" sz="1600" dirty="0">
                        <a:solidFill>
                          <a:schemeClr val="bg1"/>
                        </a:solidFill>
                      </a:endParaRPr>
                    </a:p>
                  </a:txBody>
                  <a:tcPr/>
                </a:tc>
                <a:tc>
                  <a:txBody>
                    <a:bodyPr/>
                    <a:lstStyle/>
                    <a:p>
                      <a:pPr algn="ctr"/>
                      <a:r>
                        <a:rPr lang="en-US" sz="1600" dirty="0" err="1" smtClean="0">
                          <a:solidFill>
                            <a:schemeClr val="bg1"/>
                          </a:solidFill>
                        </a:rPr>
                        <a:t>Pawan</a:t>
                      </a:r>
                      <a:endParaRPr lang="en-US" sz="1600" dirty="0">
                        <a:solidFill>
                          <a:schemeClr val="bg1"/>
                        </a:solidFill>
                      </a:endParaRPr>
                    </a:p>
                  </a:txBody>
                  <a:tcPr/>
                </a:tc>
                <a:tc>
                  <a:txBody>
                    <a:bodyPr/>
                    <a:lstStyle/>
                    <a:p>
                      <a:pPr algn="ctr"/>
                      <a:r>
                        <a:rPr lang="en-US" sz="1600" dirty="0" smtClean="0">
                          <a:solidFill>
                            <a:schemeClr val="bg1"/>
                          </a:solidFill>
                        </a:rPr>
                        <a:t>52</a:t>
                      </a:r>
                      <a:endParaRPr lang="en-US" sz="1600" dirty="0">
                        <a:solidFill>
                          <a:schemeClr val="bg1"/>
                        </a:solidFill>
                      </a:endParaRPr>
                    </a:p>
                  </a:txBody>
                  <a:tcPr/>
                </a:tc>
                <a:tc>
                  <a:txBody>
                    <a:bodyPr/>
                    <a:lstStyle/>
                    <a:p>
                      <a:pPr algn="ctr"/>
                      <a:r>
                        <a:rPr lang="en-US" sz="1600" dirty="0" smtClean="0">
                          <a:solidFill>
                            <a:schemeClr val="bg1"/>
                          </a:solidFill>
                        </a:rPr>
                        <a:t>Male</a:t>
                      </a:r>
                      <a:endParaRPr lang="en-US" sz="1600" dirty="0">
                        <a:solidFill>
                          <a:schemeClr val="bg1"/>
                        </a:solidFill>
                      </a:endParaRPr>
                    </a:p>
                  </a:txBody>
                  <a:tcPr/>
                </a:tc>
                <a:tc>
                  <a:txBody>
                    <a:bodyPr/>
                    <a:lstStyle/>
                    <a:p>
                      <a:pPr algn="ctr"/>
                      <a:r>
                        <a:rPr lang="en-US" sz="1600" dirty="0" err="1" smtClean="0">
                          <a:solidFill>
                            <a:schemeClr val="bg1"/>
                          </a:solidFill>
                        </a:rPr>
                        <a:t>A+ve</a:t>
                      </a:r>
                      <a:r>
                        <a:rPr lang="en-US" sz="1600" dirty="0" smtClean="0">
                          <a:solidFill>
                            <a:schemeClr val="bg1"/>
                          </a:solidFill>
                        </a:rPr>
                        <a:t>  </a:t>
                      </a:r>
                      <a:endParaRPr lang="en-US" sz="1600" dirty="0">
                        <a:solidFill>
                          <a:schemeClr val="bg1"/>
                        </a:solidFill>
                      </a:endParaRPr>
                    </a:p>
                  </a:txBody>
                  <a:tcPr/>
                </a:tc>
                <a:tc>
                  <a:txBody>
                    <a:bodyPr/>
                    <a:lstStyle/>
                    <a:p>
                      <a:pPr algn="ctr"/>
                      <a:r>
                        <a:rPr lang="en-US" sz="1600" dirty="0" smtClean="0">
                          <a:solidFill>
                            <a:schemeClr val="bg1"/>
                          </a:solidFill>
                          <a:hlinkClick r:id="rId3"/>
                        </a:rPr>
                        <a:t>pawan@gmail.com</a:t>
                      </a:r>
                      <a:endParaRPr lang="en-US" sz="1600" dirty="0">
                        <a:solidFill>
                          <a:schemeClr val="bg1"/>
                        </a:solidFill>
                      </a:endParaRPr>
                    </a:p>
                  </a:txBody>
                  <a:tcPr/>
                </a:tc>
                <a:tc>
                  <a:txBody>
                    <a:bodyPr/>
                    <a:lstStyle/>
                    <a:p>
                      <a:pPr algn="ctr"/>
                      <a:r>
                        <a:rPr lang="en-US" sz="1600" dirty="0" smtClean="0">
                          <a:solidFill>
                            <a:schemeClr val="bg1"/>
                          </a:solidFill>
                        </a:rPr>
                        <a:t>6365688655</a:t>
                      </a:r>
                      <a:endParaRPr lang="en-US" sz="1600" dirty="0">
                        <a:solidFill>
                          <a:schemeClr val="bg1"/>
                        </a:solidFill>
                      </a:endParaRPr>
                    </a:p>
                  </a:txBody>
                  <a:tcPr/>
                </a:tc>
              </a:tr>
              <a:tr h="611957">
                <a:tc>
                  <a:txBody>
                    <a:bodyPr/>
                    <a:lstStyle/>
                    <a:p>
                      <a:pPr algn="ctr"/>
                      <a:r>
                        <a:rPr lang="en-US" sz="1600" dirty="0" smtClean="0">
                          <a:solidFill>
                            <a:schemeClr val="bg1"/>
                          </a:solidFill>
                        </a:rPr>
                        <a:t>4</a:t>
                      </a:r>
                      <a:endParaRPr lang="en-US" sz="1600" dirty="0">
                        <a:solidFill>
                          <a:schemeClr val="bg1"/>
                        </a:solidFill>
                      </a:endParaRPr>
                    </a:p>
                  </a:txBody>
                  <a:tcPr/>
                </a:tc>
                <a:tc>
                  <a:txBody>
                    <a:bodyPr/>
                    <a:lstStyle/>
                    <a:p>
                      <a:pPr algn="ctr"/>
                      <a:r>
                        <a:rPr lang="en-US" sz="1600" dirty="0" err="1" smtClean="0">
                          <a:solidFill>
                            <a:schemeClr val="bg1"/>
                          </a:solidFill>
                        </a:rPr>
                        <a:t>Girish</a:t>
                      </a:r>
                      <a:endParaRPr lang="en-US" sz="1600" dirty="0">
                        <a:solidFill>
                          <a:schemeClr val="bg1"/>
                        </a:solidFill>
                      </a:endParaRPr>
                    </a:p>
                  </a:txBody>
                  <a:tcPr/>
                </a:tc>
                <a:tc>
                  <a:txBody>
                    <a:bodyPr/>
                    <a:lstStyle/>
                    <a:p>
                      <a:pPr algn="ctr"/>
                      <a:r>
                        <a:rPr lang="en-US" sz="1600" dirty="0" smtClean="0">
                          <a:solidFill>
                            <a:schemeClr val="bg1"/>
                          </a:solidFill>
                        </a:rPr>
                        <a:t>45</a:t>
                      </a:r>
                      <a:endParaRPr lang="en-US" sz="1600" dirty="0">
                        <a:solidFill>
                          <a:schemeClr val="bg1"/>
                        </a:solidFill>
                      </a:endParaRPr>
                    </a:p>
                  </a:txBody>
                  <a:tcPr/>
                </a:tc>
                <a:tc>
                  <a:txBody>
                    <a:bodyPr/>
                    <a:lstStyle/>
                    <a:p>
                      <a:pPr algn="ctr"/>
                      <a:r>
                        <a:rPr lang="en-US" sz="1600" dirty="0" smtClean="0">
                          <a:solidFill>
                            <a:schemeClr val="bg1"/>
                          </a:solidFill>
                        </a:rPr>
                        <a:t>Mali</a:t>
                      </a:r>
                      <a:endParaRPr lang="en-US" sz="1600" dirty="0">
                        <a:solidFill>
                          <a:schemeClr val="bg1"/>
                        </a:solidFill>
                      </a:endParaRPr>
                    </a:p>
                  </a:txBody>
                  <a:tcPr/>
                </a:tc>
                <a:tc>
                  <a:txBody>
                    <a:bodyPr/>
                    <a:lstStyle/>
                    <a:p>
                      <a:pPr algn="ctr"/>
                      <a:r>
                        <a:rPr lang="en-US" sz="1600" dirty="0" smtClean="0">
                          <a:solidFill>
                            <a:schemeClr val="bg1"/>
                          </a:solidFill>
                        </a:rPr>
                        <a:t>B-</a:t>
                      </a:r>
                      <a:r>
                        <a:rPr lang="en-US" sz="1600" dirty="0" err="1" smtClean="0">
                          <a:solidFill>
                            <a:schemeClr val="bg1"/>
                          </a:solidFill>
                        </a:rPr>
                        <a:t>ve</a:t>
                      </a:r>
                      <a:r>
                        <a:rPr lang="en-US" sz="1600" dirty="0" smtClean="0">
                          <a:solidFill>
                            <a:schemeClr val="bg1"/>
                          </a:solidFill>
                        </a:rPr>
                        <a:t>  </a:t>
                      </a:r>
                      <a:endParaRPr lang="en-US" sz="1600" dirty="0">
                        <a:solidFill>
                          <a:schemeClr val="bg1"/>
                        </a:solidFill>
                      </a:endParaRPr>
                    </a:p>
                  </a:txBody>
                  <a:tcPr/>
                </a:tc>
                <a:tc>
                  <a:txBody>
                    <a:bodyPr/>
                    <a:lstStyle/>
                    <a:p>
                      <a:pPr algn="ctr"/>
                      <a:r>
                        <a:rPr lang="en-US" sz="1600" dirty="0" smtClean="0">
                          <a:solidFill>
                            <a:schemeClr val="bg1"/>
                          </a:solidFill>
                          <a:hlinkClick r:id="rId4"/>
                        </a:rPr>
                        <a:t>girish@gmail.com</a:t>
                      </a:r>
                      <a:endParaRPr lang="en-US" sz="1600" dirty="0">
                        <a:solidFill>
                          <a:schemeClr val="bg1"/>
                        </a:solidFill>
                      </a:endParaRPr>
                    </a:p>
                  </a:txBody>
                  <a:tcPr/>
                </a:tc>
                <a:tc>
                  <a:txBody>
                    <a:bodyPr/>
                    <a:lstStyle/>
                    <a:p>
                      <a:pPr algn="ctr"/>
                      <a:r>
                        <a:rPr lang="en-US" sz="1600" dirty="0" smtClean="0">
                          <a:solidFill>
                            <a:schemeClr val="bg1"/>
                          </a:solidFill>
                        </a:rPr>
                        <a:t>7487475566</a:t>
                      </a:r>
                      <a:endParaRPr lang="en-US" sz="1600" dirty="0">
                        <a:solidFill>
                          <a:schemeClr val="bg1"/>
                        </a:solidFill>
                      </a:endParaRPr>
                    </a:p>
                  </a:txBody>
                  <a:tcPr/>
                </a:tc>
              </a:tr>
            </a:tbl>
          </a:graphicData>
        </a:graphic>
      </p:graphicFrame>
      <p:sp>
        <p:nvSpPr>
          <p:cNvPr id="5" name="TextBox 4"/>
          <p:cNvSpPr txBox="1"/>
          <p:nvPr/>
        </p:nvSpPr>
        <p:spPr>
          <a:xfrm>
            <a:off x="3810000" y="6096000"/>
            <a:ext cx="1369286" cy="369332"/>
          </a:xfrm>
          <a:prstGeom prst="rect">
            <a:avLst/>
          </a:prstGeom>
          <a:noFill/>
        </p:spPr>
        <p:txBody>
          <a:bodyPr wrap="none" rtlCol="0">
            <a:spAutoFit/>
          </a:bodyPr>
          <a:lstStyle/>
          <a:p>
            <a:r>
              <a:rPr lang="en-US" u="sng" dirty="0" smtClean="0"/>
              <a:t>Home Page</a:t>
            </a:r>
            <a:endParaRPr lang="en-US" u="sng" dirty="0"/>
          </a:p>
        </p:txBody>
      </p:sp>
      <p:sp>
        <p:nvSpPr>
          <p:cNvPr id="7" name="TextBox 6"/>
          <p:cNvSpPr txBox="1"/>
          <p:nvPr/>
        </p:nvSpPr>
        <p:spPr>
          <a:xfrm>
            <a:off x="5410200" y="5715000"/>
            <a:ext cx="533400" cy="369332"/>
          </a:xfrm>
          <a:prstGeom prst="rect">
            <a:avLst/>
          </a:prstGeom>
          <a:noFill/>
        </p:spPr>
        <p:txBody>
          <a:bodyPr wrap="square" rtlCol="0">
            <a:spAutoFit/>
          </a:bodyPr>
          <a:lstStyle/>
          <a:p>
            <a:pPr algn="ctr"/>
            <a:r>
              <a:rPr lang="en-US" dirty="0" smtClean="0"/>
              <a:t>1</a:t>
            </a:r>
            <a:endParaRPr lang="en-US" dirty="0"/>
          </a:p>
        </p:txBody>
      </p:sp>
      <p:sp>
        <p:nvSpPr>
          <p:cNvPr id="8" name="TextBox 7"/>
          <p:cNvSpPr txBox="1"/>
          <p:nvPr/>
        </p:nvSpPr>
        <p:spPr>
          <a:xfrm>
            <a:off x="6019800" y="5728063"/>
            <a:ext cx="533400" cy="369332"/>
          </a:xfrm>
          <a:prstGeom prst="rect">
            <a:avLst/>
          </a:prstGeom>
          <a:noFill/>
        </p:spPr>
        <p:txBody>
          <a:bodyPr wrap="square" rtlCol="0">
            <a:spAutoFit/>
          </a:bodyPr>
          <a:lstStyle/>
          <a:p>
            <a:pPr algn="ctr"/>
            <a:r>
              <a:rPr lang="en-US" dirty="0" smtClean="0"/>
              <a:t>2</a:t>
            </a:r>
            <a:endParaRPr lang="en-US" dirty="0"/>
          </a:p>
        </p:txBody>
      </p:sp>
      <p:sp>
        <p:nvSpPr>
          <p:cNvPr id="9" name="TextBox 8"/>
          <p:cNvSpPr txBox="1"/>
          <p:nvPr/>
        </p:nvSpPr>
        <p:spPr>
          <a:xfrm>
            <a:off x="6553200" y="5715000"/>
            <a:ext cx="533400" cy="369332"/>
          </a:xfrm>
          <a:prstGeom prst="rect">
            <a:avLst/>
          </a:prstGeom>
          <a:noFill/>
        </p:spPr>
        <p:txBody>
          <a:bodyPr wrap="square" rtlCol="0">
            <a:spAutoFit/>
          </a:bodyPr>
          <a:lstStyle/>
          <a:p>
            <a:pPr algn="ctr"/>
            <a:r>
              <a:rPr lang="en-US" dirty="0" smtClean="0"/>
              <a:t>3</a:t>
            </a:r>
            <a:endParaRPr lang="en-US" dirty="0"/>
          </a:p>
        </p:txBody>
      </p:sp>
      <p:sp>
        <p:nvSpPr>
          <p:cNvPr id="10" name="Rectangle 9"/>
          <p:cNvSpPr/>
          <p:nvPr/>
        </p:nvSpPr>
        <p:spPr>
          <a:xfrm>
            <a:off x="1676400" y="1981200"/>
            <a:ext cx="1828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600" y="1981200"/>
            <a:ext cx="748923" cy="369332"/>
          </a:xfrm>
          <a:prstGeom prst="rect">
            <a:avLst/>
          </a:prstGeom>
          <a:noFill/>
        </p:spPr>
        <p:txBody>
          <a:bodyPr wrap="none" rtlCol="0">
            <a:spAutoFit/>
          </a:bodyPr>
          <a:lstStyle/>
          <a:p>
            <a:r>
              <a:rPr lang="en-US" dirty="0" smtClean="0"/>
              <a:t>MRN</a:t>
            </a:r>
            <a:endParaRPr lang="en-US" dirty="0"/>
          </a:p>
        </p:txBody>
      </p:sp>
      <p:sp>
        <p:nvSpPr>
          <p:cNvPr id="13" name="Rounded Rectangle 12"/>
          <p:cNvSpPr/>
          <p:nvPr/>
        </p:nvSpPr>
        <p:spPr>
          <a:xfrm>
            <a:off x="3733800" y="1981200"/>
            <a:ext cx="1371600" cy="381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Search</a:t>
            </a:r>
            <a:endParaRPr lang="en-US" dirty="0">
              <a:solidFill>
                <a:schemeClr val="bg1"/>
              </a:solidFill>
            </a:endParaRPr>
          </a:p>
        </p:txBody>
      </p:sp>
      <p:pic>
        <p:nvPicPr>
          <p:cNvPr id="11266" name="Picture 2"/>
          <p:cNvPicPr>
            <a:picLocks noChangeAspect="1" noChangeArrowheads="1"/>
          </p:cNvPicPr>
          <p:nvPr/>
        </p:nvPicPr>
        <p:blipFill>
          <a:blip r:embed="rId5"/>
          <a:srcRect/>
          <a:stretch>
            <a:fillRect/>
          </a:stretch>
        </p:blipFill>
        <p:spPr bwMode="auto">
          <a:xfrm>
            <a:off x="-2743199" y="304800"/>
            <a:ext cx="2762162"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About Telemedicine</a:t>
            </a:r>
            <a:endParaRPr lang="en-US" sz="3200" dirty="0"/>
          </a:p>
        </p:txBody>
      </p:sp>
      <p:sp>
        <p:nvSpPr>
          <p:cNvPr id="3" name="Content Placeholder 2"/>
          <p:cNvSpPr>
            <a:spLocks noGrp="1"/>
          </p:cNvSpPr>
          <p:nvPr>
            <p:ph idx="1"/>
          </p:nvPr>
        </p:nvSpPr>
        <p:spPr>
          <a:xfrm>
            <a:off x="457200" y="1524000"/>
            <a:ext cx="8229600" cy="4785360"/>
          </a:xfrm>
          <a:solidFill>
            <a:srgbClr val="FF0000"/>
          </a:solidFill>
        </p:spPr>
        <p:txBody>
          <a:bodyPr>
            <a:normAutofit fontScale="70000" lnSpcReduction="20000"/>
          </a:bodyPr>
          <a:lstStyle/>
          <a:p>
            <a:pPr>
              <a:buNone/>
            </a:pPr>
            <a:r>
              <a:rPr lang="en-US" dirty="0" smtClean="0"/>
              <a:t>      </a:t>
            </a:r>
          </a:p>
          <a:p>
            <a:pPr>
              <a:buNone/>
            </a:pPr>
            <a:r>
              <a:rPr lang="en-US" dirty="0" smtClean="0"/>
              <a:t>      Telemedicine allows health care professionals to evaluate, diagnose and treat patients in remote locations using telecommunications technology. Telemedicine allows patients in remote locations to access medical expertise quickly, efficiently and without travel. Telemedicine provides more efficient use of limited expert resources who can "see" patients in multiple locations wherever they are needed without leaving their facility. In developed and developing countries telemedicine offers a reduced cost solution to delivering remote care when and where it is needed without the building and staffing added facilities. Telemedicine also reduces isolation that clinicians can experience in small medical facilities in distant locations. Telemedicine allows local practitioners to consult with their peers and with clinical experts when needed. Telemedicine further allows them to participate in grand rounds and education opportunities they would not normally have access to without travel and time away from their patients.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                  View Doctors Leave      </a:t>
            </a:r>
            <a:r>
              <a:rPr lang="en-US" sz="1800" dirty="0" smtClean="0">
                <a:solidFill>
                  <a:schemeClr val="tx1"/>
                </a:solidFill>
              </a:rPr>
              <a:t>(Admin Home)</a:t>
            </a:r>
            <a:endParaRPr lang="en-US" sz="1800" dirty="0">
              <a:solidFill>
                <a:schemeClr val="tx1"/>
              </a:solidFill>
            </a:endParaRPr>
          </a:p>
        </p:txBody>
      </p:sp>
      <p:graphicFrame>
        <p:nvGraphicFramePr>
          <p:cNvPr id="4" name="Content Placeholder 3"/>
          <p:cNvGraphicFramePr>
            <a:graphicFrameLocks noGrp="1"/>
          </p:cNvGraphicFramePr>
          <p:nvPr>
            <p:ph idx="1"/>
          </p:nvPr>
        </p:nvGraphicFramePr>
        <p:xfrm>
          <a:off x="381000" y="2209800"/>
          <a:ext cx="8229600" cy="211836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smtClean="0">
                          <a:solidFill>
                            <a:schemeClr val="bg1"/>
                          </a:solidFill>
                        </a:rPr>
                        <a:t>Doctor Id</a:t>
                      </a:r>
                      <a:endParaRPr lang="en-US" dirty="0">
                        <a:solidFill>
                          <a:schemeClr val="bg1"/>
                        </a:solidFill>
                      </a:endParaRPr>
                    </a:p>
                  </a:txBody>
                  <a:tcPr/>
                </a:tc>
                <a:tc>
                  <a:txBody>
                    <a:bodyPr/>
                    <a:lstStyle/>
                    <a:p>
                      <a:pPr algn="ctr"/>
                      <a:r>
                        <a:rPr lang="en-US" dirty="0" smtClean="0">
                          <a:solidFill>
                            <a:schemeClr val="bg1"/>
                          </a:solidFill>
                        </a:rPr>
                        <a:t>Doctor</a:t>
                      </a:r>
                      <a:r>
                        <a:rPr lang="en-US" baseline="0" dirty="0" smtClean="0">
                          <a:solidFill>
                            <a:schemeClr val="bg1"/>
                          </a:solidFill>
                        </a:rPr>
                        <a:t> Name</a:t>
                      </a:r>
                      <a:endParaRPr lang="en-US" dirty="0">
                        <a:solidFill>
                          <a:schemeClr val="bg1"/>
                        </a:solidFill>
                      </a:endParaRPr>
                    </a:p>
                  </a:txBody>
                  <a:tcPr/>
                </a:tc>
                <a:tc>
                  <a:txBody>
                    <a:bodyPr/>
                    <a:lstStyle/>
                    <a:p>
                      <a:pPr algn="ctr"/>
                      <a:r>
                        <a:rPr lang="en-US" dirty="0" smtClean="0">
                          <a:solidFill>
                            <a:schemeClr val="bg1"/>
                          </a:solidFill>
                        </a:rPr>
                        <a:t>Department</a:t>
                      </a:r>
                      <a:endParaRPr lang="en-US" dirty="0">
                        <a:solidFill>
                          <a:schemeClr val="bg1"/>
                        </a:solidFill>
                      </a:endParaRPr>
                    </a:p>
                  </a:txBody>
                  <a:tcPr/>
                </a:tc>
                <a:tc>
                  <a:txBody>
                    <a:bodyPr/>
                    <a:lstStyle/>
                    <a:p>
                      <a:pPr algn="ctr"/>
                      <a:r>
                        <a:rPr lang="en-US" dirty="0" smtClean="0">
                          <a:solidFill>
                            <a:schemeClr val="bg1"/>
                          </a:solidFill>
                        </a:rPr>
                        <a:t>From</a:t>
                      </a:r>
                      <a:r>
                        <a:rPr lang="en-US" baseline="0" dirty="0" smtClean="0">
                          <a:solidFill>
                            <a:schemeClr val="bg1"/>
                          </a:solidFill>
                        </a:rPr>
                        <a:t> Date</a:t>
                      </a:r>
                      <a:endParaRPr lang="en-US" dirty="0">
                        <a:solidFill>
                          <a:schemeClr val="bg1"/>
                        </a:solidFill>
                      </a:endParaRPr>
                    </a:p>
                  </a:txBody>
                  <a:tcPr/>
                </a:tc>
                <a:tc>
                  <a:txBody>
                    <a:bodyPr/>
                    <a:lstStyle/>
                    <a:p>
                      <a:pPr algn="ctr"/>
                      <a:r>
                        <a:rPr lang="en-US" dirty="0" smtClean="0">
                          <a:solidFill>
                            <a:schemeClr val="bg1"/>
                          </a:solidFill>
                        </a:rPr>
                        <a:t>To Date</a:t>
                      </a:r>
                      <a:endParaRPr lang="en-US" dirty="0">
                        <a:solidFill>
                          <a:schemeClr val="bg1"/>
                        </a:solidFill>
                      </a:endParaRPr>
                    </a:p>
                  </a:txBody>
                  <a:tcPr/>
                </a:tc>
              </a:tr>
              <a:tr h="370840">
                <a:tc>
                  <a:txBody>
                    <a:bodyPr/>
                    <a:lstStyle/>
                    <a:p>
                      <a:pPr algn="ctr"/>
                      <a:r>
                        <a:rPr lang="en-US" dirty="0" smtClean="0"/>
                        <a:t>65</a:t>
                      </a:r>
                      <a:endParaRPr lang="en-US" dirty="0"/>
                    </a:p>
                  </a:txBody>
                  <a:tcPr/>
                </a:tc>
                <a:tc>
                  <a:txBody>
                    <a:bodyPr/>
                    <a:lstStyle/>
                    <a:p>
                      <a:pPr algn="ctr"/>
                      <a:r>
                        <a:rPr lang="en-US" dirty="0" err="1" smtClean="0"/>
                        <a:t>Dr.Bagirath</a:t>
                      </a:r>
                      <a:endParaRPr lang="en-US" dirty="0"/>
                    </a:p>
                  </a:txBody>
                  <a:tcPr/>
                </a:tc>
                <a:tc>
                  <a:txBody>
                    <a:bodyPr/>
                    <a:lstStyle/>
                    <a:p>
                      <a:pPr algn="ctr"/>
                      <a:r>
                        <a:rPr lang="en-US" dirty="0" smtClean="0"/>
                        <a:t>Cardiology</a:t>
                      </a:r>
                      <a:endParaRPr lang="en-US" dirty="0"/>
                    </a:p>
                  </a:txBody>
                  <a:tcPr/>
                </a:tc>
                <a:tc>
                  <a:txBody>
                    <a:bodyPr/>
                    <a:lstStyle/>
                    <a:p>
                      <a:pPr algn="ctr"/>
                      <a:r>
                        <a:rPr lang="en-US" dirty="0" smtClean="0"/>
                        <a:t>20-Feb-2020</a:t>
                      </a:r>
                      <a:endParaRPr lang="en-US" dirty="0"/>
                    </a:p>
                  </a:txBody>
                  <a:tcPr/>
                </a:tc>
                <a:tc>
                  <a:txBody>
                    <a:bodyPr/>
                    <a:lstStyle/>
                    <a:p>
                      <a:pPr algn="ctr"/>
                      <a:r>
                        <a:rPr lang="en-US" dirty="0" smtClean="0"/>
                        <a:t>22-Feb-2020</a:t>
                      </a:r>
                      <a:endParaRPr lang="en-US" dirty="0"/>
                    </a:p>
                  </a:txBody>
                  <a:tcPr/>
                </a:tc>
              </a:tr>
              <a:tr h="370840">
                <a:tc>
                  <a:txBody>
                    <a:bodyPr/>
                    <a:lstStyle/>
                    <a:p>
                      <a:pPr algn="ctr"/>
                      <a:r>
                        <a:rPr lang="en-US" dirty="0" smtClean="0"/>
                        <a:t>32</a:t>
                      </a:r>
                      <a:endParaRPr lang="en-US" dirty="0"/>
                    </a:p>
                  </a:txBody>
                  <a:tcPr/>
                </a:tc>
                <a:tc>
                  <a:txBody>
                    <a:bodyPr/>
                    <a:lstStyle/>
                    <a:p>
                      <a:pPr algn="ctr"/>
                      <a:r>
                        <a:rPr lang="en-US" dirty="0" err="1" smtClean="0"/>
                        <a:t>Dr.Malik</a:t>
                      </a:r>
                      <a:endParaRPr lang="en-US" dirty="0"/>
                    </a:p>
                  </a:txBody>
                  <a:tcPr/>
                </a:tc>
                <a:tc>
                  <a:txBody>
                    <a:bodyPr/>
                    <a:lstStyle/>
                    <a:p>
                      <a:pPr algn="ctr"/>
                      <a:r>
                        <a:rPr lang="en-US" dirty="0" smtClean="0"/>
                        <a:t>Dentistry</a:t>
                      </a:r>
                      <a:endParaRPr lang="en-US" dirty="0"/>
                    </a:p>
                  </a:txBody>
                  <a:tcPr/>
                </a:tc>
                <a:tc>
                  <a:txBody>
                    <a:bodyPr/>
                    <a:lstStyle/>
                    <a:p>
                      <a:pPr algn="ctr"/>
                      <a:r>
                        <a:rPr lang="en-US" dirty="0" smtClean="0"/>
                        <a:t>25-Feb-2020</a:t>
                      </a:r>
                      <a:endParaRPr lang="en-US" dirty="0"/>
                    </a:p>
                  </a:txBody>
                  <a:tcPr/>
                </a:tc>
                <a:tc>
                  <a:txBody>
                    <a:bodyPr/>
                    <a:lstStyle/>
                    <a:p>
                      <a:pPr algn="ctr"/>
                      <a:r>
                        <a:rPr lang="en-US" dirty="0" smtClean="0"/>
                        <a:t>26-Feb-2020</a:t>
                      </a:r>
                      <a:endParaRPr lang="en-US" dirty="0"/>
                    </a:p>
                  </a:txBody>
                  <a:tcPr/>
                </a:tc>
              </a:tr>
              <a:tr h="335280">
                <a:tc>
                  <a:txBody>
                    <a:bodyPr/>
                    <a:lstStyle/>
                    <a:p>
                      <a:pPr algn="ctr"/>
                      <a:r>
                        <a:rPr lang="en-US" dirty="0" smtClean="0"/>
                        <a:t>36</a:t>
                      </a:r>
                      <a:endParaRPr lang="en-US" dirty="0"/>
                    </a:p>
                  </a:txBody>
                  <a:tcPr/>
                </a:tc>
                <a:tc>
                  <a:txBody>
                    <a:bodyPr/>
                    <a:lstStyle/>
                    <a:p>
                      <a:pPr algn="ctr"/>
                      <a:r>
                        <a:rPr lang="en-US" dirty="0" err="1" smtClean="0"/>
                        <a:t>Dr.Manjunath</a:t>
                      </a:r>
                      <a:endParaRPr lang="en-US" dirty="0"/>
                    </a:p>
                  </a:txBody>
                  <a:tcPr/>
                </a:tc>
                <a:tc>
                  <a:txBody>
                    <a:bodyPr/>
                    <a:lstStyle/>
                    <a:p>
                      <a:pPr algn="ctr"/>
                      <a:r>
                        <a:rPr lang="en-US" dirty="0" smtClean="0"/>
                        <a:t>Neurology</a:t>
                      </a:r>
                      <a:endParaRPr lang="en-US" dirty="0"/>
                    </a:p>
                  </a:txBody>
                  <a:tcPr/>
                </a:tc>
                <a:tc>
                  <a:txBody>
                    <a:bodyPr/>
                    <a:lstStyle/>
                    <a:p>
                      <a:pPr algn="ctr"/>
                      <a:r>
                        <a:rPr lang="en-US" dirty="0" smtClean="0"/>
                        <a:t>03-Mar-2020</a:t>
                      </a:r>
                      <a:endParaRPr lang="en-US" dirty="0"/>
                    </a:p>
                  </a:txBody>
                  <a:tcPr/>
                </a:tc>
                <a:tc>
                  <a:txBody>
                    <a:bodyPr/>
                    <a:lstStyle/>
                    <a:p>
                      <a:pPr algn="ctr"/>
                      <a:r>
                        <a:rPr lang="en-US" dirty="0" smtClean="0"/>
                        <a:t>04-Mar-2020</a:t>
                      </a:r>
                      <a:endParaRPr lang="en-US" dirty="0"/>
                    </a:p>
                  </a:txBody>
                  <a:tcPr/>
                </a:tc>
              </a:tr>
              <a:tr h="502920">
                <a:tc>
                  <a:txBody>
                    <a:bodyPr/>
                    <a:lstStyle/>
                    <a:p>
                      <a:pPr algn="ctr"/>
                      <a:r>
                        <a:rPr lang="en-US" dirty="0" smtClean="0"/>
                        <a:t>50</a:t>
                      </a:r>
                      <a:endParaRPr lang="en-US" dirty="0"/>
                    </a:p>
                  </a:txBody>
                  <a:tcPr/>
                </a:tc>
                <a:tc>
                  <a:txBody>
                    <a:bodyPr/>
                    <a:lstStyle/>
                    <a:p>
                      <a:pPr algn="ctr"/>
                      <a:r>
                        <a:rPr lang="en-US" dirty="0" err="1" smtClean="0"/>
                        <a:t>Dr.Jyothi</a:t>
                      </a:r>
                      <a:endParaRPr lang="en-US" dirty="0"/>
                    </a:p>
                  </a:txBody>
                  <a:tcPr/>
                </a:tc>
                <a:tc>
                  <a:txBody>
                    <a:bodyPr/>
                    <a:lstStyle/>
                    <a:p>
                      <a:pPr algn="ctr"/>
                      <a:r>
                        <a:rPr lang="en-US" dirty="0" smtClean="0"/>
                        <a:t>ENT</a:t>
                      </a:r>
                      <a:endParaRPr lang="en-US" dirty="0"/>
                    </a:p>
                  </a:txBody>
                  <a:tcPr/>
                </a:tc>
                <a:tc>
                  <a:txBody>
                    <a:bodyPr/>
                    <a:lstStyle/>
                    <a:p>
                      <a:pPr algn="ctr"/>
                      <a:r>
                        <a:rPr lang="en-US" dirty="0" smtClean="0"/>
                        <a:t>26-Feb-2020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26-Feb-2020</a:t>
                      </a:r>
                    </a:p>
                    <a:p>
                      <a:pPr algn="ctr"/>
                      <a:endParaRPr lang="en-US" dirty="0"/>
                    </a:p>
                  </a:txBody>
                  <a:tcPr/>
                </a:tc>
              </a:tr>
            </a:tbl>
          </a:graphicData>
        </a:graphic>
      </p:graphicFrame>
      <p:sp>
        <p:nvSpPr>
          <p:cNvPr id="5" name="TextBox 4"/>
          <p:cNvSpPr txBox="1"/>
          <p:nvPr/>
        </p:nvSpPr>
        <p:spPr>
          <a:xfrm>
            <a:off x="3352800" y="5486400"/>
            <a:ext cx="1369286" cy="369332"/>
          </a:xfrm>
          <a:prstGeom prst="rect">
            <a:avLst/>
          </a:prstGeom>
          <a:noFill/>
        </p:spPr>
        <p:txBody>
          <a:bodyPr wrap="none" rtlCol="0">
            <a:spAutoFit/>
          </a:bodyPr>
          <a:lstStyle/>
          <a:p>
            <a:r>
              <a:rPr lang="en-US" u="sng" dirty="0" smtClean="0"/>
              <a:t>Home Page</a:t>
            </a:r>
            <a:endParaRPr lang="en-US" u="sng" dirty="0"/>
          </a:p>
        </p:txBody>
      </p:sp>
      <p:pic>
        <p:nvPicPr>
          <p:cNvPr id="18435" name="Picture 3"/>
          <p:cNvPicPr>
            <a:picLocks noChangeAspect="1" noChangeArrowheads="1"/>
          </p:cNvPicPr>
          <p:nvPr/>
        </p:nvPicPr>
        <p:blipFill>
          <a:blip r:embed="rId2"/>
          <a:srcRect/>
          <a:stretch>
            <a:fillRect/>
          </a:stretch>
        </p:blipFill>
        <p:spPr bwMode="auto">
          <a:xfrm>
            <a:off x="-2590800" y="5105400"/>
            <a:ext cx="2198342" cy="1243013"/>
          </a:xfrm>
          <a:prstGeom prst="rect">
            <a:avLst/>
          </a:prstGeom>
          <a:noFill/>
          <a:ln w="9525">
            <a:noFill/>
            <a:miter lim="800000"/>
            <a:headEnd/>
            <a:tailEnd/>
          </a:ln>
          <a:effectLst/>
        </p:spPr>
      </p:pic>
      <p:pic>
        <p:nvPicPr>
          <p:cNvPr id="12290" name="Picture 2"/>
          <p:cNvPicPr>
            <a:picLocks noChangeAspect="1" noChangeArrowheads="1"/>
          </p:cNvPicPr>
          <p:nvPr/>
        </p:nvPicPr>
        <p:blipFill>
          <a:blip r:embed="rId3"/>
          <a:srcRect/>
          <a:stretch>
            <a:fillRect/>
          </a:stretch>
        </p:blipFill>
        <p:spPr bwMode="auto">
          <a:xfrm>
            <a:off x="-2738438" y="381000"/>
            <a:ext cx="2738438" cy="4241301"/>
          </a:xfrm>
          <a:prstGeom prst="rect">
            <a:avLst/>
          </a:prstGeom>
          <a:noFill/>
          <a:ln w="9525">
            <a:noFill/>
            <a:miter lim="800000"/>
            <a:headEnd/>
            <a:tailEnd/>
          </a:ln>
          <a:effectLst/>
        </p:spPr>
      </p:pic>
      <p:pic>
        <p:nvPicPr>
          <p:cNvPr id="12291" name="Picture 3"/>
          <p:cNvPicPr>
            <a:picLocks noChangeAspect="1" noChangeArrowheads="1"/>
          </p:cNvPicPr>
          <p:nvPr/>
        </p:nvPicPr>
        <p:blipFill>
          <a:blip r:embed="rId4"/>
          <a:srcRect/>
          <a:stretch>
            <a:fillRect/>
          </a:stretch>
        </p:blipFill>
        <p:spPr bwMode="auto">
          <a:xfrm>
            <a:off x="9296400" y="304800"/>
            <a:ext cx="2360309" cy="142398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 Home Page</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u="sng" dirty="0" smtClean="0"/>
              <a:t>View Appointments</a:t>
            </a:r>
          </a:p>
          <a:p>
            <a:pPr>
              <a:buNone/>
            </a:pPr>
            <a:r>
              <a:rPr lang="en-US" u="sng" dirty="0" smtClean="0"/>
              <a:t>View </a:t>
            </a:r>
            <a:r>
              <a:rPr lang="en-US" u="sng" dirty="0" smtClean="0"/>
              <a:t>Queries</a:t>
            </a:r>
            <a:endParaRPr lang="en-US" u="sng" dirty="0" smtClean="0"/>
          </a:p>
          <a:p>
            <a:pPr>
              <a:buNone/>
            </a:pPr>
            <a:r>
              <a:rPr lang="en-US" u="sng" dirty="0" smtClean="0"/>
              <a:t>Add &amp; Edit Leave</a:t>
            </a:r>
          </a:p>
          <a:p>
            <a:pPr>
              <a:buNone/>
            </a:pPr>
            <a:endParaRPr lang="en-US" dirty="0" smtClean="0"/>
          </a:p>
          <a:p>
            <a:pPr>
              <a:buNone/>
            </a:pPr>
            <a:endParaRPr lang="en-US" dirty="0" smtClean="0"/>
          </a:p>
          <a:p>
            <a:pPr>
              <a:buNone/>
            </a:pPr>
            <a:endParaRPr lang="en-US" dirty="0" smtClean="0"/>
          </a:p>
          <a:p>
            <a:pPr>
              <a:buNone/>
            </a:pPr>
            <a:endParaRPr lang="en-US" dirty="0" smtClean="0"/>
          </a:p>
        </p:txBody>
      </p:sp>
      <p:pic>
        <p:nvPicPr>
          <p:cNvPr id="2050" name="Picture 2" descr="C:\Users\Admin\AppData\Local\Microsoft\Windows\Temporary Internet Files\Content.IE5\17QCL6RG\iiIbm[1].png"/>
          <p:cNvPicPr>
            <a:picLocks noChangeAspect="1" noChangeArrowheads="1"/>
          </p:cNvPicPr>
          <p:nvPr/>
        </p:nvPicPr>
        <p:blipFill>
          <a:blip r:embed="rId2"/>
          <a:srcRect/>
          <a:stretch>
            <a:fillRect/>
          </a:stretch>
        </p:blipFill>
        <p:spPr bwMode="auto">
          <a:xfrm>
            <a:off x="3200400" y="4876799"/>
            <a:ext cx="1371600" cy="536713"/>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81000"/>
          </a:xfrm>
        </p:spPr>
        <p:txBody>
          <a:bodyPr>
            <a:normAutofit fontScale="90000"/>
          </a:bodyPr>
          <a:lstStyle/>
          <a:p>
            <a:r>
              <a:rPr lang="en-US" sz="2400" dirty="0" smtClean="0"/>
              <a:t>                             View Appointments          </a:t>
            </a:r>
            <a:r>
              <a:rPr lang="en-US" sz="2000" dirty="0" smtClean="0">
                <a:solidFill>
                  <a:schemeClr val="tx1"/>
                </a:solidFill>
              </a:rPr>
              <a:t>(Doctor Home)</a:t>
            </a:r>
            <a:endParaRPr lang="en-US" sz="2000" dirty="0">
              <a:solidFill>
                <a:schemeClr val="tx1"/>
              </a:solidFill>
            </a:endParaRPr>
          </a:p>
        </p:txBody>
      </p:sp>
      <p:sp>
        <p:nvSpPr>
          <p:cNvPr id="3" name="Content Placeholder 2"/>
          <p:cNvSpPr>
            <a:spLocks noGrp="1"/>
          </p:cNvSpPr>
          <p:nvPr>
            <p:ph idx="1"/>
          </p:nvPr>
        </p:nvSpPr>
        <p:spPr>
          <a:xfrm>
            <a:off x="457200" y="609600"/>
            <a:ext cx="8153400" cy="6248400"/>
          </a:xfrm>
        </p:spPr>
        <p:txBody>
          <a:bodyPr>
            <a:normAutofit/>
          </a:bodyPr>
          <a:lstStyle/>
          <a:p>
            <a:pPr>
              <a:buNone/>
            </a:pPr>
            <a:r>
              <a:rPr lang="en-US" sz="2000" dirty="0" smtClean="0"/>
              <a:t> </a:t>
            </a:r>
          </a:p>
          <a:p>
            <a:pPr>
              <a:buNone/>
            </a:pPr>
            <a:r>
              <a:rPr lang="en-US" sz="2000" dirty="0" smtClean="0"/>
              <a:t>View Appointments        Today     Tomorrow      This Week </a:t>
            </a:r>
          </a:p>
          <a:p>
            <a:pPr>
              <a:buNone/>
            </a:pPr>
            <a:r>
              <a:rPr lang="en-US" sz="2000" dirty="0" smtClean="0"/>
              <a:t>                                                  </a:t>
            </a:r>
            <a:r>
              <a:rPr lang="en-US" sz="2000" dirty="0" smtClean="0"/>
              <a:t>This Month       Last Month </a:t>
            </a:r>
          </a:p>
          <a:p>
            <a:pPr>
              <a:buNone/>
            </a:pPr>
            <a:endParaRPr lang="en-US" sz="2000" dirty="0" smtClean="0"/>
          </a:p>
          <a:p>
            <a:pPr>
              <a:buNone/>
            </a:pPr>
            <a:r>
              <a:rPr lang="en-US" sz="2000" dirty="0" smtClean="0"/>
              <a:t>Today Appointment</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p:txBody>
      </p:sp>
      <p:graphicFrame>
        <p:nvGraphicFramePr>
          <p:cNvPr id="17" name="Table 16"/>
          <p:cNvGraphicFramePr>
            <a:graphicFrameLocks noGrp="1"/>
          </p:cNvGraphicFramePr>
          <p:nvPr/>
        </p:nvGraphicFramePr>
        <p:xfrm>
          <a:off x="228600" y="2590800"/>
          <a:ext cx="8763001" cy="1845310"/>
        </p:xfrm>
        <a:graphic>
          <a:graphicData uri="http://schemas.openxmlformats.org/drawingml/2006/table">
            <a:tbl>
              <a:tblPr firstRow="1" bandRow="1">
                <a:tableStyleId>{5C22544A-7EE6-4342-B048-85BDC9FD1C3A}</a:tableStyleId>
              </a:tblPr>
              <a:tblGrid>
                <a:gridCol w="1554257"/>
                <a:gridCol w="1874745"/>
                <a:gridCol w="1714501"/>
                <a:gridCol w="1809749"/>
                <a:gridCol w="1809749"/>
              </a:tblGrid>
              <a:tr h="443230">
                <a:tc>
                  <a:txBody>
                    <a:bodyPr/>
                    <a:lstStyle/>
                    <a:p>
                      <a:pPr algn="ctr"/>
                      <a:r>
                        <a:rPr lang="en-US" sz="1800" dirty="0" smtClean="0">
                          <a:solidFill>
                            <a:schemeClr val="bg1"/>
                          </a:solidFill>
                        </a:rPr>
                        <a:t>MRN</a:t>
                      </a:r>
                      <a:endParaRPr lang="en-US" sz="1800" dirty="0">
                        <a:solidFill>
                          <a:schemeClr val="bg1"/>
                        </a:solidFill>
                      </a:endParaRPr>
                    </a:p>
                  </a:txBody>
                  <a:tcPr/>
                </a:tc>
                <a:tc>
                  <a:txBody>
                    <a:bodyPr/>
                    <a:lstStyle/>
                    <a:p>
                      <a:pPr algn="ctr"/>
                      <a:r>
                        <a:rPr lang="en-US" sz="1800" dirty="0" smtClean="0">
                          <a:solidFill>
                            <a:schemeClr val="bg1"/>
                          </a:solidFill>
                        </a:rPr>
                        <a:t>Patient Name</a:t>
                      </a:r>
                      <a:endParaRPr lang="en-US" sz="1800" dirty="0">
                        <a:solidFill>
                          <a:schemeClr val="bg1"/>
                        </a:solidFill>
                      </a:endParaRPr>
                    </a:p>
                  </a:txBody>
                  <a:tcPr/>
                </a:tc>
                <a:tc>
                  <a:txBody>
                    <a:bodyPr/>
                    <a:lstStyle/>
                    <a:p>
                      <a:pPr algn="ctr"/>
                      <a:r>
                        <a:rPr lang="en-US" dirty="0" smtClean="0">
                          <a:solidFill>
                            <a:schemeClr val="bg1"/>
                          </a:solidFill>
                        </a:rPr>
                        <a:t>Date</a:t>
                      </a:r>
                      <a:endParaRPr lang="en-US" dirty="0">
                        <a:solidFill>
                          <a:schemeClr val="bg1"/>
                        </a:solidFill>
                      </a:endParaRPr>
                    </a:p>
                  </a:txBody>
                  <a:tcPr/>
                </a:tc>
                <a:tc>
                  <a:txBody>
                    <a:bodyPr/>
                    <a:lstStyle/>
                    <a:p>
                      <a:pPr algn="ctr"/>
                      <a:r>
                        <a:rPr lang="en-US" dirty="0" smtClean="0">
                          <a:solidFill>
                            <a:schemeClr val="bg1"/>
                          </a:solidFill>
                        </a:rPr>
                        <a:t>Time</a:t>
                      </a:r>
                      <a:endParaRPr lang="en-US" dirty="0">
                        <a:solidFill>
                          <a:schemeClr val="bg1"/>
                        </a:solidFill>
                      </a:endParaRPr>
                    </a:p>
                  </a:txBody>
                  <a:tcPr/>
                </a:tc>
                <a:tc>
                  <a:txBody>
                    <a:bodyPr/>
                    <a:lstStyle/>
                    <a:p>
                      <a:pPr algn="ctr"/>
                      <a:endParaRPr lang="en-US" dirty="0">
                        <a:solidFill>
                          <a:schemeClr val="bg1"/>
                        </a:solidFill>
                      </a:endParaRPr>
                    </a:p>
                  </a:txBody>
                  <a:tcPr/>
                </a:tc>
              </a:tr>
              <a:tr h="477879">
                <a:tc>
                  <a:txBody>
                    <a:bodyPr/>
                    <a:lstStyle/>
                    <a:p>
                      <a:pPr algn="ctr"/>
                      <a:r>
                        <a:rPr lang="en-US" sz="1600" dirty="0" smtClean="0"/>
                        <a:t>12</a:t>
                      </a:r>
                      <a:endParaRPr lang="en-US" sz="1600" dirty="0"/>
                    </a:p>
                  </a:txBody>
                  <a:tcPr/>
                </a:tc>
                <a:tc>
                  <a:txBody>
                    <a:bodyPr/>
                    <a:lstStyle/>
                    <a:p>
                      <a:pPr algn="ctr"/>
                      <a:r>
                        <a:rPr lang="en-US" sz="1600" dirty="0" err="1" smtClean="0"/>
                        <a:t>Lokesh</a:t>
                      </a:r>
                      <a:endParaRPr lang="en-US" sz="1600" dirty="0"/>
                    </a:p>
                  </a:txBody>
                  <a:tcPr/>
                </a:tc>
                <a:tc>
                  <a:txBody>
                    <a:bodyPr/>
                    <a:lstStyle/>
                    <a:p>
                      <a:pPr algn="ctr"/>
                      <a:r>
                        <a:rPr lang="en-US" sz="1600" dirty="0" smtClean="0"/>
                        <a:t>12-Feb-2020</a:t>
                      </a:r>
                      <a:endParaRPr lang="en-US" sz="1600" dirty="0"/>
                    </a:p>
                  </a:txBody>
                  <a:tcPr/>
                </a:tc>
                <a:tc>
                  <a:txBody>
                    <a:bodyPr/>
                    <a:lstStyle/>
                    <a:p>
                      <a:pPr algn="ctr"/>
                      <a:r>
                        <a:rPr lang="en-US" sz="1600" dirty="0" smtClean="0"/>
                        <a:t>11:00-11:10 Am</a:t>
                      </a:r>
                      <a:endParaRPr lang="en-US" sz="1600" dirty="0"/>
                    </a:p>
                  </a:txBody>
                  <a:tcPr/>
                </a:tc>
                <a:tc>
                  <a:txBody>
                    <a:bodyPr/>
                    <a:lstStyle/>
                    <a:p>
                      <a:pPr algn="ctr"/>
                      <a:r>
                        <a:rPr lang="en-US" sz="1600" u="sng" baseline="0" dirty="0" smtClean="0">
                          <a:solidFill>
                            <a:srgbClr val="00B050"/>
                          </a:solidFill>
                        </a:rPr>
                        <a:t>Consultation Room</a:t>
                      </a:r>
                      <a:endParaRPr lang="en-US" sz="1600" u="sng" dirty="0">
                        <a:solidFill>
                          <a:srgbClr val="00B050"/>
                        </a:solidFill>
                      </a:endParaRPr>
                    </a:p>
                  </a:txBody>
                  <a:tcPr>
                    <a:solidFill>
                      <a:schemeClr val="tx1"/>
                    </a:solidFill>
                  </a:tcPr>
                </a:tc>
              </a:tr>
              <a:tr h="679091">
                <a:tc>
                  <a:txBody>
                    <a:bodyPr/>
                    <a:lstStyle/>
                    <a:p>
                      <a:pPr algn="ctr"/>
                      <a:r>
                        <a:rPr lang="en-US" sz="1600" dirty="0" smtClean="0"/>
                        <a:t>15</a:t>
                      </a:r>
                      <a:endParaRPr lang="en-US" sz="1600" dirty="0"/>
                    </a:p>
                  </a:txBody>
                  <a:tcPr/>
                </a:tc>
                <a:tc>
                  <a:txBody>
                    <a:bodyPr/>
                    <a:lstStyle/>
                    <a:p>
                      <a:pPr algn="ctr"/>
                      <a:r>
                        <a:rPr lang="en-US" sz="1600" dirty="0" err="1" smtClean="0"/>
                        <a:t>Girish</a:t>
                      </a:r>
                      <a:endParaRPr lang="en-US" sz="1600" dirty="0"/>
                    </a:p>
                  </a:txBody>
                  <a:tcPr/>
                </a:tc>
                <a:tc>
                  <a:txBody>
                    <a:bodyPr/>
                    <a:lstStyle/>
                    <a:p>
                      <a:pPr algn="ctr"/>
                      <a:r>
                        <a:rPr lang="en-US" sz="1600" dirty="0" smtClean="0"/>
                        <a:t>11-Feb-2020</a:t>
                      </a:r>
                      <a:endParaRPr lang="en-US" sz="1600" dirty="0"/>
                    </a:p>
                  </a:txBody>
                  <a:tcPr/>
                </a:tc>
                <a:tc>
                  <a:txBody>
                    <a:bodyPr/>
                    <a:lstStyle/>
                    <a:p>
                      <a:pPr algn="ctr"/>
                      <a:r>
                        <a:rPr lang="en-US" sz="1600" dirty="0" smtClean="0"/>
                        <a:t>1:00  -  1:10 Pm</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sng" baseline="0" dirty="0" smtClean="0">
                          <a:solidFill>
                            <a:srgbClr val="00B050"/>
                          </a:solidFill>
                        </a:rPr>
                        <a:t>Consultation Room</a:t>
                      </a:r>
                      <a:endParaRPr lang="en-US" sz="1600" u="sng" dirty="0" smtClean="0">
                        <a:solidFill>
                          <a:srgbClr val="00B050"/>
                        </a:solidFill>
                      </a:endParaRPr>
                    </a:p>
                    <a:p>
                      <a:pPr algn="ctr"/>
                      <a:endParaRPr lang="en-US" sz="1600" dirty="0"/>
                    </a:p>
                  </a:txBody>
                  <a:tcPr/>
                </a:tc>
              </a:tr>
            </a:tbl>
          </a:graphicData>
        </a:graphic>
      </p:graphicFrame>
      <p:sp>
        <p:nvSpPr>
          <p:cNvPr id="11" name="TextBox 10"/>
          <p:cNvSpPr txBox="1"/>
          <p:nvPr/>
        </p:nvSpPr>
        <p:spPr>
          <a:xfrm>
            <a:off x="609600" y="533400"/>
            <a:ext cx="1369286" cy="369332"/>
          </a:xfrm>
          <a:prstGeom prst="rect">
            <a:avLst/>
          </a:prstGeom>
          <a:noFill/>
        </p:spPr>
        <p:txBody>
          <a:bodyPr wrap="none" rtlCol="0">
            <a:spAutoFit/>
          </a:bodyPr>
          <a:lstStyle/>
          <a:p>
            <a:r>
              <a:rPr lang="en-US" u="sng" dirty="0" smtClean="0"/>
              <a:t>Home Page</a:t>
            </a:r>
            <a:endParaRPr lang="en-US" u="sng" dirty="0"/>
          </a:p>
        </p:txBody>
      </p:sp>
      <p:graphicFrame>
        <p:nvGraphicFramePr>
          <p:cNvPr id="12" name="Table 11"/>
          <p:cNvGraphicFramePr>
            <a:graphicFrameLocks noGrp="1"/>
          </p:cNvGraphicFramePr>
          <p:nvPr/>
        </p:nvGraphicFramePr>
        <p:xfrm>
          <a:off x="228600" y="5029199"/>
          <a:ext cx="8610599" cy="1828801"/>
        </p:xfrm>
        <a:graphic>
          <a:graphicData uri="http://schemas.openxmlformats.org/drawingml/2006/table">
            <a:tbl>
              <a:tblPr firstRow="1" bandRow="1">
                <a:tableStyleId>{5C22544A-7EE6-4342-B048-85BDC9FD1C3A}</a:tableStyleId>
              </a:tblPr>
              <a:tblGrid>
                <a:gridCol w="1703401"/>
                <a:gridCol w="1703401"/>
                <a:gridCol w="1703401"/>
                <a:gridCol w="1703401"/>
                <a:gridCol w="1796995"/>
              </a:tblGrid>
              <a:tr h="650929">
                <a:tc>
                  <a:txBody>
                    <a:bodyPr/>
                    <a:lstStyle/>
                    <a:p>
                      <a:pPr algn="ctr"/>
                      <a:r>
                        <a:rPr lang="en-US" sz="1800" dirty="0" smtClean="0">
                          <a:solidFill>
                            <a:schemeClr val="bg1"/>
                          </a:solidFill>
                        </a:rPr>
                        <a:t>MRN</a:t>
                      </a:r>
                      <a:endParaRPr lang="en-US" sz="1800" dirty="0">
                        <a:solidFill>
                          <a:schemeClr val="bg1"/>
                        </a:solidFill>
                      </a:endParaRPr>
                    </a:p>
                  </a:txBody>
                  <a:tcPr/>
                </a:tc>
                <a:tc>
                  <a:txBody>
                    <a:bodyPr/>
                    <a:lstStyle/>
                    <a:p>
                      <a:pPr algn="ctr"/>
                      <a:r>
                        <a:rPr lang="en-US" sz="1800" dirty="0" smtClean="0">
                          <a:solidFill>
                            <a:schemeClr val="bg1"/>
                          </a:solidFill>
                        </a:rPr>
                        <a:t>Patient Name</a:t>
                      </a:r>
                      <a:endParaRPr lang="en-US" sz="1800" dirty="0">
                        <a:solidFill>
                          <a:schemeClr val="bg1"/>
                        </a:solidFill>
                      </a:endParaRPr>
                    </a:p>
                  </a:txBody>
                  <a:tcPr/>
                </a:tc>
                <a:tc>
                  <a:txBody>
                    <a:bodyPr/>
                    <a:lstStyle/>
                    <a:p>
                      <a:pPr algn="ctr"/>
                      <a:r>
                        <a:rPr lang="en-US" dirty="0" smtClean="0">
                          <a:solidFill>
                            <a:schemeClr val="bg1"/>
                          </a:solidFill>
                        </a:rPr>
                        <a:t>Date</a:t>
                      </a:r>
                      <a:endParaRPr lang="en-US" dirty="0">
                        <a:solidFill>
                          <a:schemeClr val="bg1"/>
                        </a:solidFill>
                      </a:endParaRPr>
                    </a:p>
                  </a:txBody>
                  <a:tcPr/>
                </a:tc>
                <a:tc>
                  <a:txBody>
                    <a:bodyPr/>
                    <a:lstStyle/>
                    <a:p>
                      <a:pPr algn="ctr"/>
                      <a:r>
                        <a:rPr lang="en-US" dirty="0" smtClean="0">
                          <a:solidFill>
                            <a:schemeClr val="bg1"/>
                          </a:solidFill>
                        </a:rPr>
                        <a:t>Time</a:t>
                      </a:r>
                      <a:endParaRPr lang="en-US" dirty="0">
                        <a:solidFill>
                          <a:schemeClr val="bg1"/>
                        </a:solidFill>
                      </a:endParaRPr>
                    </a:p>
                  </a:txBody>
                  <a:tcPr/>
                </a:tc>
                <a:tc>
                  <a:txBody>
                    <a:bodyPr/>
                    <a:lstStyle/>
                    <a:p>
                      <a:pPr algn="ctr"/>
                      <a:endParaRPr lang="en-US" dirty="0">
                        <a:solidFill>
                          <a:schemeClr val="bg1"/>
                        </a:solidFill>
                      </a:endParaRPr>
                    </a:p>
                  </a:txBody>
                  <a:tcPr/>
                </a:tc>
              </a:tr>
              <a:tr h="588936">
                <a:tc>
                  <a:txBody>
                    <a:bodyPr/>
                    <a:lstStyle/>
                    <a:p>
                      <a:pPr algn="ctr"/>
                      <a:r>
                        <a:rPr lang="en-US" sz="1600" dirty="0" smtClean="0"/>
                        <a:t>22</a:t>
                      </a:r>
                      <a:endParaRPr lang="en-US" sz="1600" dirty="0"/>
                    </a:p>
                  </a:txBody>
                  <a:tcPr/>
                </a:tc>
                <a:tc>
                  <a:txBody>
                    <a:bodyPr/>
                    <a:lstStyle/>
                    <a:p>
                      <a:pPr algn="ctr"/>
                      <a:r>
                        <a:rPr lang="en-US" sz="1600" dirty="0" err="1" smtClean="0"/>
                        <a:t>Lokesh</a:t>
                      </a:r>
                      <a:endParaRPr lang="en-US" sz="1600" dirty="0"/>
                    </a:p>
                  </a:txBody>
                  <a:tcPr/>
                </a:tc>
                <a:tc>
                  <a:txBody>
                    <a:bodyPr/>
                    <a:lstStyle/>
                    <a:p>
                      <a:pPr algn="ctr"/>
                      <a:r>
                        <a:rPr lang="en-US" sz="1600" dirty="0" smtClean="0"/>
                        <a:t>12-Feb-2020</a:t>
                      </a:r>
                      <a:endParaRPr lang="en-US" sz="1600" dirty="0"/>
                    </a:p>
                  </a:txBody>
                  <a:tcPr/>
                </a:tc>
                <a:tc>
                  <a:txBody>
                    <a:bodyPr/>
                    <a:lstStyle/>
                    <a:p>
                      <a:pPr algn="ctr"/>
                      <a:r>
                        <a:rPr lang="en-US" sz="1600" dirty="0" smtClean="0"/>
                        <a:t>11:00-11:10 Am</a:t>
                      </a:r>
                      <a:endParaRPr lang="en-US" sz="1600" dirty="0"/>
                    </a:p>
                  </a:txBody>
                  <a:tcPr/>
                </a:tc>
                <a:tc>
                  <a:txBody>
                    <a:bodyPr/>
                    <a:lstStyle/>
                    <a:p>
                      <a:pPr algn="ctr"/>
                      <a:r>
                        <a:rPr lang="en-US" sz="1600" u="sng" baseline="0" dirty="0" smtClean="0">
                          <a:solidFill>
                            <a:srgbClr val="00B050"/>
                          </a:solidFill>
                        </a:rPr>
                        <a:t>Consultation Room</a:t>
                      </a:r>
                      <a:endParaRPr lang="en-US" sz="1600" u="sng" dirty="0">
                        <a:solidFill>
                          <a:srgbClr val="00B050"/>
                        </a:solidFill>
                      </a:endParaRPr>
                    </a:p>
                  </a:txBody>
                  <a:tcPr/>
                </a:tc>
              </a:tr>
              <a:tr h="588936">
                <a:tc>
                  <a:txBody>
                    <a:bodyPr/>
                    <a:lstStyle/>
                    <a:p>
                      <a:pPr algn="ctr"/>
                      <a:r>
                        <a:rPr lang="en-US" sz="1600" dirty="0" smtClean="0"/>
                        <a:t>23</a:t>
                      </a:r>
                      <a:endParaRPr lang="en-US" sz="1600" dirty="0"/>
                    </a:p>
                  </a:txBody>
                  <a:tcPr/>
                </a:tc>
                <a:tc>
                  <a:txBody>
                    <a:bodyPr/>
                    <a:lstStyle/>
                    <a:p>
                      <a:pPr algn="ctr"/>
                      <a:r>
                        <a:rPr lang="en-US" sz="1600" dirty="0" err="1" smtClean="0"/>
                        <a:t>Girish</a:t>
                      </a:r>
                      <a:endParaRPr lang="en-US" sz="1600" dirty="0"/>
                    </a:p>
                  </a:txBody>
                  <a:tcPr/>
                </a:tc>
                <a:tc>
                  <a:txBody>
                    <a:bodyPr/>
                    <a:lstStyle/>
                    <a:p>
                      <a:pPr algn="ctr"/>
                      <a:r>
                        <a:rPr lang="en-US" sz="1600" dirty="0" smtClean="0"/>
                        <a:t>11-Feb-2020</a:t>
                      </a:r>
                      <a:endParaRPr lang="en-US" sz="1600" dirty="0"/>
                    </a:p>
                  </a:txBody>
                  <a:tcPr/>
                </a:tc>
                <a:tc>
                  <a:txBody>
                    <a:bodyPr/>
                    <a:lstStyle/>
                    <a:p>
                      <a:pPr algn="ctr"/>
                      <a:r>
                        <a:rPr lang="en-US" sz="1600" dirty="0" smtClean="0"/>
                        <a:t>1:00  -  1:10 Pm</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sng" baseline="0" dirty="0" smtClean="0">
                          <a:solidFill>
                            <a:srgbClr val="00B050"/>
                          </a:solidFill>
                        </a:rPr>
                        <a:t>Consultation Room</a:t>
                      </a:r>
                      <a:endParaRPr lang="en-US" sz="1600" u="sng" dirty="0" smtClean="0">
                        <a:solidFill>
                          <a:srgbClr val="00B050"/>
                        </a:solidFill>
                      </a:endParaRPr>
                    </a:p>
                  </a:txBody>
                  <a:tcPr/>
                </a:tc>
              </a:tr>
            </a:tbl>
          </a:graphicData>
        </a:graphic>
      </p:graphicFrame>
      <p:sp>
        <p:nvSpPr>
          <p:cNvPr id="13" name="Rectangle 12"/>
          <p:cNvSpPr/>
          <p:nvPr/>
        </p:nvSpPr>
        <p:spPr>
          <a:xfrm>
            <a:off x="609600" y="4648200"/>
            <a:ext cx="1981200" cy="304800"/>
          </a:xfrm>
          <a:prstGeom prst="rect">
            <a:avLst/>
          </a:prstGeom>
          <a:solidFill>
            <a:schemeClr val="tx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60000"/>
                    <a:lumOff val="40000"/>
                  </a:schemeClr>
                </a:solidFill>
              </a:rPr>
              <a:t>From Date</a:t>
            </a:r>
            <a:endParaRPr lang="en-US" dirty="0">
              <a:solidFill>
                <a:schemeClr val="bg2">
                  <a:lumMod val="60000"/>
                  <a:lumOff val="40000"/>
                </a:schemeClr>
              </a:solidFill>
            </a:endParaRPr>
          </a:p>
        </p:txBody>
      </p:sp>
      <p:sp>
        <p:nvSpPr>
          <p:cNvPr id="14" name="Rectangle 13"/>
          <p:cNvSpPr/>
          <p:nvPr/>
        </p:nvSpPr>
        <p:spPr>
          <a:xfrm>
            <a:off x="2819400" y="4648200"/>
            <a:ext cx="1981200" cy="304800"/>
          </a:xfrm>
          <a:prstGeom prst="rect">
            <a:avLst/>
          </a:prstGeom>
          <a:solidFill>
            <a:schemeClr val="tx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60000"/>
                    <a:lumOff val="40000"/>
                  </a:schemeClr>
                </a:solidFill>
              </a:rPr>
              <a:t>To Date</a:t>
            </a:r>
            <a:endParaRPr lang="en-US" dirty="0">
              <a:solidFill>
                <a:schemeClr val="bg2">
                  <a:lumMod val="60000"/>
                  <a:lumOff val="40000"/>
                </a:schemeClr>
              </a:solidFill>
            </a:endParaRPr>
          </a:p>
        </p:txBody>
      </p:sp>
      <p:sp>
        <p:nvSpPr>
          <p:cNvPr id="15" name="Rounded Rectangle 14"/>
          <p:cNvSpPr/>
          <p:nvPr/>
        </p:nvSpPr>
        <p:spPr>
          <a:xfrm>
            <a:off x="5334000" y="4572000"/>
            <a:ext cx="1066800" cy="381000"/>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Search</a:t>
            </a:r>
            <a:endParaRPr lang="en-US" dirty="0">
              <a:solidFill>
                <a:schemeClr val="bg1"/>
              </a:solidFill>
            </a:endParaRPr>
          </a:p>
        </p:txBody>
      </p:sp>
      <p:sp>
        <p:nvSpPr>
          <p:cNvPr id="18" name="Oval 17"/>
          <p:cNvSpPr/>
          <p:nvPr/>
        </p:nvSpPr>
        <p:spPr>
          <a:xfrm>
            <a:off x="3124200" y="1066800"/>
            <a:ext cx="304800" cy="2286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Oval 23"/>
          <p:cNvSpPr/>
          <p:nvPr/>
        </p:nvSpPr>
        <p:spPr>
          <a:xfrm>
            <a:off x="4191000" y="1066800"/>
            <a:ext cx="304800" cy="2286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 name="Oval 24"/>
          <p:cNvSpPr/>
          <p:nvPr/>
        </p:nvSpPr>
        <p:spPr>
          <a:xfrm>
            <a:off x="5715000" y="1066800"/>
            <a:ext cx="304800" cy="2286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 name="Oval 25"/>
          <p:cNvSpPr/>
          <p:nvPr/>
        </p:nvSpPr>
        <p:spPr>
          <a:xfrm>
            <a:off x="3505200" y="1447800"/>
            <a:ext cx="304800" cy="2286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 name="Oval 26"/>
          <p:cNvSpPr/>
          <p:nvPr/>
        </p:nvSpPr>
        <p:spPr>
          <a:xfrm>
            <a:off x="5181600" y="1447800"/>
            <a:ext cx="304800" cy="2286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6" name="Picture 15" descr="download.png"/>
          <p:cNvPicPr>
            <a:picLocks noChangeAspect="1"/>
          </p:cNvPicPr>
          <p:nvPr/>
        </p:nvPicPr>
        <p:blipFill>
          <a:blip r:embed="rId2"/>
          <a:stretch>
            <a:fillRect/>
          </a:stretch>
        </p:blipFill>
        <p:spPr>
          <a:xfrm>
            <a:off x="2057400" y="4648200"/>
            <a:ext cx="473319" cy="228601"/>
          </a:xfrm>
          <a:prstGeom prst="rect">
            <a:avLst/>
          </a:prstGeom>
        </p:spPr>
      </p:pic>
      <p:pic>
        <p:nvPicPr>
          <p:cNvPr id="19" name="Picture 18" descr="download.png"/>
          <p:cNvPicPr>
            <a:picLocks noChangeAspect="1"/>
          </p:cNvPicPr>
          <p:nvPr/>
        </p:nvPicPr>
        <p:blipFill>
          <a:blip r:embed="rId2"/>
          <a:stretch>
            <a:fillRect/>
          </a:stretch>
        </p:blipFill>
        <p:spPr>
          <a:xfrm>
            <a:off x="4267200" y="4648200"/>
            <a:ext cx="473319" cy="228600"/>
          </a:xfrm>
          <a:prstGeom prst="rect">
            <a:avLst/>
          </a:prstGeom>
        </p:spPr>
      </p:pic>
      <p:pic>
        <p:nvPicPr>
          <p:cNvPr id="13314" name="Picture 2"/>
          <p:cNvPicPr>
            <a:picLocks noChangeAspect="1" noChangeArrowheads="1"/>
          </p:cNvPicPr>
          <p:nvPr/>
        </p:nvPicPr>
        <p:blipFill>
          <a:blip r:embed="rId3"/>
          <a:srcRect/>
          <a:stretch>
            <a:fillRect/>
          </a:stretch>
        </p:blipFill>
        <p:spPr bwMode="auto">
          <a:xfrm>
            <a:off x="-2743200" y="304800"/>
            <a:ext cx="2567824" cy="2433638"/>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a:srcRect/>
          <a:stretch>
            <a:fillRect/>
          </a:stretch>
        </p:blipFill>
        <p:spPr bwMode="auto">
          <a:xfrm>
            <a:off x="-2819400" y="2971800"/>
            <a:ext cx="2590114"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800" dirty="0" smtClean="0"/>
              <a:t>                           Consultation Room    </a:t>
            </a:r>
            <a:r>
              <a:rPr lang="en-US" sz="2000" dirty="0" smtClean="0">
                <a:solidFill>
                  <a:schemeClr val="tx1"/>
                </a:solidFill>
              </a:rPr>
              <a:t>(Doctor Home)</a:t>
            </a:r>
            <a:endParaRPr lang="en-US" sz="2000" dirty="0">
              <a:solidFill>
                <a:schemeClr val="tx1"/>
              </a:solidFill>
            </a:endParaRPr>
          </a:p>
        </p:txBody>
      </p:sp>
      <p:sp>
        <p:nvSpPr>
          <p:cNvPr id="3" name="Content Placeholder 2"/>
          <p:cNvSpPr>
            <a:spLocks noGrp="1"/>
          </p:cNvSpPr>
          <p:nvPr>
            <p:ph idx="1"/>
          </p:nvPr>
        </p:nvSpPr>
        <p:spPr>
          <a:xfrm>
            <a:off x="152400" y="1066800"/>
            <a:ext cx="8839200" cy="5638800"/>
          </a:xfrm>
          <a:ln>
            <a:solidFill>
              <a:schemeClr val="tx1"/>
            </a:solidFill>
          </a:ln>
        </p:spPr>
        <p:txBody>
          <a:bodyPr>
            <a:normAutofit/>
          </a:bodyPr>
          <a:lstStyle/>
          <a:p>
            <a:pPr>
              <a:buNone/>
            </a:pPr>
            <a:r>
              <a:rPr lang="en-US" sz="2000" dirty="0" smtClean="0"/>
              <a:t>Patient Name:                              Blood Group :                                Age:   </a:t>
            </a:r>
          </a:p>
          <a:p>
            <a:pPr>
              <a:buNone/>
            </a:pPr>
            <a:r>
              <a:rPr lang="en-US" sz="1800" dirty="0" smtClean="0"/>
              <a:t>                </a:t>
            </a:r>
            <a:r>
              <a:rPr lang="en-US" sz="2000" dirty="0" smtClean="0">
                <a:solidFill>
                  <a:srgbClr val="FFC000"/>
                </a:solidFill>
              </a:rPr>
              <a:t>Doctor                          Patient                                         </a:t>
            </a:r>
            <a:r>
              <a:rPr lang="en-US" sz="1800" dirty="0" smtClean="0">
                <a:solidFill>
                  <a:srgbClr val="00B0F0"/>
                </a:solidFill>
              </a:rPr>
              <a:t>Chat Window</a:t>
            </a:r>
          </a:p>
          <a:p>
            <a:pPr>
              <a:buNone/>
            </a:pPr>
            <a:endParaRPr lang="en-US" sz="1800" dirty="0" smtClean="0">
              <a:solidFill>
                <a:srgbClr val="00B0F0"/>
              </a:solidFill>
            </a:endParaRPr>
          </a:p>
          <a:p>
            <a:pPr>
              <a:buNone/>
            </a:pPr>
            <a:endParaRPr lang="en-US" sz="1800" dirty="0" smtClean="0">
              <a:solidFill>
                <a:srgbClr val="00B0F0"/>
              </a:solidFill>
            </a:endParaRPr>
          </a:p>
          <a:p>
            <a:pPr>
              <a:buNone/>
            </a:pPr>
            <a:endParaRPr lang="en-US" sz="1800" dirty="0" smtClean="0">
              <a:solidFill>
                <a:srgbClr val="00B0F0"/>
              </a:solidFill>
            </a:endParaRPr>
          </a:p>
          <a:p>
            <a:pPr>
              <a:buNone/>
            </a:pPr>
            <a:endParaRPr lang="en-US" sz="1800" dirty="0" smtClean="0">
              <a:solidFill>
                <a:srgbClr val="00B0F0"/>
              </a:solidFill>
            </a:endParaRPr>
          </a:p>
          <a:p>
            <a:pPr>
              <a:buNone/>
            </a:pPr>
            <a:endParaRPr lang="en-US" sz="1800" dirty="0" smtClean="0">
              <a:solidFill>
                <a:srgbClr val="00B0F0"/>
              </a:solidFill>
            </a:endParaRPr>
          </a:p>
          <a:p>
            <a:pPr>
              <a:buNone/>
            </a:pPr>
            <a:endParaRPr lang="en-US" sz="1800" dirty="0" smtClean="0">
              <a:solidFill>
                <a:srgbClr val="00B0F0"/>
              </a:solidFill>
            </a:endParaRPr>
          </a:p>
          <a:p>
            <a:pPr>
              <a:buNone/>
            </a:pPr>
            <a:endParaRPr lang="en-US" sz="1800" dirty="0" smtClean="0">
              <a:solidFill>
                <a:srgbClr val="00B0F0"/>
              </a:solidFill>
            </a:endParaRPr>
          </a:p>
          <a:p>
            <a:pPr>
              <a:buNone/>
            </a:pPr>
            <a:endParaRPr lang="en-US" sz="1800" dirty="0" smtClean="0">
              <a:solidFill>
                <a:srgbClr val="00B0F0"/>
              </a:solidFill>
            </a:endParaRPr>
          </a:p>
          <a:p>
            <a:pPr>
              <a:buNone/>
            </a:pPr>
            <a:endParaRPr lang="en-US" sz="1800" dirty="0" smtClean="0">
              <a:solidFill>
                <a:srgbClr val="00B0F0"/>
              </a:solidFill>
            </a:endParaRPr>
          </a:p>
          <a:p>
            <a:pPr>
              <a:buNone/>
            </a:pPr>
            <a:endParaRPr lang="en-US" sz="1800" dirty="0" smtClean="0">
              <a:solidFill>
                <a:srgbClr val="00B0F0"/>
              </a:solidFill>
            </a:endParaRPr>
          </a:p>
          <a:p>
            <a:pPr>
              <a:buNone/>
            </a:pPr>
            <a:endParaRPr lang="en-US" sz="1800" dirty="0" smtClean="0">
              <a:solidFill>
                <a:srgbClr val="00B0F0"/>
              </a:solidFill>
            </a:endParaRPr>
          </a:p>
          <a:p>
            <a:pPr>
              <a:buNone/>
            </a:pPr>
            <a:endParaRPr lang="en-US" sz="1800" dirty="0" smtClean="0">
              <a:solidFill>
                <a:srgbClr val="00B0F0"/>
              </a:solidFill>
            </a:endParaRPr>
          </a:p>
          <a:p>
            <a:pPr>
              <a:buNone/>
            </a:pPr>
            <a:endParaRPr lang="en-US" sz="1800" dirty="0" smtClean="0">
              <a:solidFill>
                <a:srgbClr val="00B0F0"/>
              </a:solidFill>
            </a:endParaRPr>
          </a:p>
          <a:p>
            <a:pPr>
              <a:buNone/>
            </a:pPr>
            <a:endParaRPr lang="en-US" sz="2000" dirty="0" smtClean="0"/>
          </a:p>
        </p:txBody>
      </p:sp>
      <p:sp>
        <p:nvSpPr>
          <p:cNvPr id="4" name="Rectangle 3"/>
          <p:cNvSpPr/>
          <p:nvPr/>
        </p:nvSpPr>
        <p:spPr>
          <a:xfrm>
            <a:off x="2057400" y="1143000"/>
            <a:ext cx="1676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lumMod val="65000"/>
                    <a:lumOff val="35000"/>
                  </a:schemeClr>
                </a:solidFill>
              </a:rPr>
              <a:t>Sagar</a:t>
            </a:r>
            <a:endParaRPr lang="en-US" dirty="0">
              <a:solidFill>
                <a:schemeClr val="bg1">
                  <a:lumMod val="65000"/>
                  <a:lumOff val="35000"/>
                </a:schemeClr>
              </a:solidFill>
            </a:endParaRPr>
          </a:p>
        </p:txBody>
      </p:sp>
      <p:sp>
        <p:nvSpPr>
          <p:cNvPr id="5" name="Rectangle 4"/>
          <p:cNvSpPr/>
          <p:nvPr/>
        </p:nvSpPr>
        <p:spPr>
          <a:xfrm>
            <a:off x="5562600" y="1143000"/>
            <a:ext cx="17526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lumMod val="65000"/>
                    <a:lumOff val="35000"/>
                  </a:schemeClr>
                </a:solidFill>
              </a:rPr>
              <a:t>O+ve</a:t>
            </a:r>
            <a:endParaRPr lang="en-US" dirty="0">
              <a:solidFill>
                <a:schemeClr val="bg1">
                  <a:lumMod val="65000"/>
                  <a:lumOff val="35000"/>
                </a:schemeClr>
              </a:solidFill>
            </a:endParaRPr>
          </a:p>
        </p:txBody>
      </p:sp>
      <p:sp>
        <p:nvSpPr>
          <p:cNvPr id="6" name="Rectangle 5"/>
          <p:cNvSpPr/>
          <p:nvPr/>
        </p:nvSpPr>
        <p:spPr>
          <a:xfrm>
            <a:off x="8153400" y="1143000"/>
            <a:ext cx="7620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lumOff val="35000"/>
                  </a:schemeClr>
                </a:solidFill>
              </a:rPr>
              <a:t>65</a:t>
            </a:r>
            <a:endParaRPr lang="en-US" dirty="0">
              <a:solidFill>
                <a:schemeClr val="bg1">
                  <a:lumMod val="65000"/>
                  <a:lumOff val="35000"/>
                </a:schemeClr>
              </a:solidFill>
            </a:endParaRPr>
          </a:p>
        </p:txBody>
      </p:sp>
      <p:pic>
        <p:nvPicPr>
          <p:cNvPr id="7" name="Picture 6" descr="mobile-IMG_5885.png"/>
          <p:cNvPicPr>
            <a:picLocks noChangeAspect="1"/>
          </p:cNvPicPr>
          <p:nvPr/>
        </p:nvPicPr>
        <p:blipFill>
          <a:blip r:embed="rId2"/>
          <a:stretch>
            <a:fillRect/>
          </a:stretch>
        </p:blipFill>
        <p:spPr>
          <a:xfrm>
            <a:off x="381000" y="1828800"/>
            <a:ext cx="2971800" cy="2741084"/>
          </a:xfrm>
          <a:prstGeom prst="rect">
            <a:avLst/>
          </a:prstGeom>
        </p:spPr>
      </p:pic>
      <p:pic>
        <p:nvPicPr>
          <p:cNvPr id="8" name="Picture 7" descr="mobile-IMG_5885.png"/>
          <p:cNvPicPr>
            <a:picLocks noChangeAspect="1"/>
          </p:cNvPicPr>
          <p:nvPr/>
        </p:nvPicPr>
        <p:blipFill>
          <a:blip r:embed="rId2"/>
          <a:stretch>
            <a:fillRect/>
          </a:stretch>
        </p:blipFill>
        <p:spPr>
          <a:xfrm>
            <a:off x="3429000" y="1828800"/>
            <a:ext cx="2971800" cy="2741084"/>
          </a:xfrm>
          <a:prstGeom prst="rect">
            <a:avLst/>
          </a:prstGeom>
        </p:spPr>
      </p:pic>
      <p:sp>
        <p:nvSpPr>
          <p:cNvPr id="10" name="Rectangle 9"/>
          <p:cNvSpPr/>
          <p:nvPr/>
        </p:nvSpPr>
        <p:spPr>
          <a:xfrm>
            <a:off x="6629400" y="1828800"/>
            <a:ext cx="2133600" cy="2819400"/>
          </a:xfrm>
          <a:prstGeom prst="rec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Doctor :Hi</a:t>
            </a:r>
          </a:p>
          <a:p>
            <a:pPr algn="ctr"/>
            <a:r>
              <a:rPr lang="en-US" dirty="0" smtClean="0">
                <a:solidFill>
                  <a:schemeClr val="bg1"/>
                </a:solidFill>
              </a:rPr>
              <a:t>Patient : Hello sir</a:t>
            </a: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a:solidFill>
                <a:schemeClr val="bg1"/>
              </a:solidFill>
            </a:endParaRPr>
          </a:p>
        </p:txBody>
      </p:sp>
      <p:sp>
        <p:nvSpPr>
          <p:cNvPr id="11" name="Rounded Rectangle 10"/>
          <p:cNvSpPr/>
          <p:nvPr/>
        </p:nvSpPr>
        <p:spPr>
          <a:xfrm>
            <a:off x="457200" y="5181600"/>
            <a:ext cx="1447800" cy="381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Send</a:t>
            </a:r>
            <a:endParaRPr lang="en-US" sz="2000" dirty="0">
              <a:solidFill>
                <a:schemeClr val="bg1"/>
              </a:solidFill>
            </a:endParaRPr>
          </a:p>
        </p:txBody>
      </p:sp>
      <p:sp>
        <p:nvSpPr>
          <p:cNvPr id="12" name="Rounded Rectangle 11"/>
          <p:cNvSpPr/>
          <p:nvPr/>
        </p:nvSpPr>
        <p:spPr>
          <a:xfrm>
            <a:off x="2286000" y="5181600"/>
            <a:ext cx="1447800" cy="381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End Call </a:t>
            </a:r>
          </a:p>
        </p:txBody>
      </p:sp>
      <p:sp>
        <p:nvSpPr>
          <p:cNvPr id="13" name="Rounded Rectangle 12"/>
          <p:cNvSpPr/>
          <p:nvPr/>
        </p:nvSpPr>
        <p:spPr>
          <a:xfrm>
            <a:off x="4267200" y="5029200"/>
            <a:ext cx="2133600" cy="6858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End Call </a:t>
            </a:r>
          </a:p>
          <a:p>
            <a:pPr algn="ctr"/>
            <a:r>
              <a:rPr lang="en-US" sz="1600" b="1" u="sng" dirty="0" smtClean="0">
                <a:solidFill>
                  <a:schemeClr val="bg1"/>
                </a:solidFill>
              </a:rPr>
              <a:t>Generate Prescription</a:t>
            </a:r>
            <a:endParaRPr lang="en-US" sz="1600" b="1" u="sng" dirty="0">
              <a:solidFill>
                <a:schemeClr val="bg1"/>
              </a:solidFill>
            </a:endParaRPr>
          </a:p>
        </p:txBody>
      </p:sp>
      <p:sp>
        <p:nvSpPr>
          <p:cNvPr id="14" name="Rectangle 13"/>
          <p:cNvSpPr/>
          <p:nvPr/>
        </p:nvSpPr>
        <p:spPr>
          <a:xfrm>
            <a:off x="6553200" y="4800600"/>
            <a:ext cx="2286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lumOff val="35000"/>
                  </a:schemeClr>
                </a:solidFill>
              </a:rPr>
              <a:t>Message</a:t>
            </a:r>
            <a:endParaRPr lang="en-US" dirty="0">
              <a:solidFill>
                <a:schemeClr val="bg1">
                  <a:lumMod val="65000"/>
                  <a:lumOff val="35000"/>
                </a:schemeClr>
              </a:solidFill>
            </a:endParaRPr>
          </a:p>
        </p:txBody>
      </p:sp>
      <p:sp>
        <p:nvSpPr>
          <p:cNvPr id="18" name="Cloud Callout 17"/>
          <p:cNvSpPr/>
          <p:nvPr/>
        </p:nvSpPr>
        <p:spPr>
          <a:xfrm>
            <a:off x="6705600" y="5715000"/>
            <a:ext cx="1447800" cy="914400"/>
          </a:xfrm>
          <a:prstGeom prst="cloudCallout">
            <a:avLst>
              <a:gd name="adj1" fmla="val -102819"/>
              <a:gd name="adj2" fmla="val -60512"/>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Goes to Generate Prescript-ion</a:t>
            </a:r>
            <a:endParaRPr lang="en-US" sz="1100" dirty="0">
              <a:solidFill>
                <a:schemeClr val="bg1"/>
              </a:solidFill>
            </a:endParaRPr>
          </a:p>
        </p:txBody>
      </p:sp>
      <p:pic>
        <p:nvPicPr>
          <p:cNvPr id="6149" name="Picture 5"/>
          <p:cNvPicPr>
            <a:picLocks noChangeAspect="1" noChangeArrowheads="1"/>
          </p:cNvPicPr>
          <p:nvPr/>
        </p:nvPicPr>
        <p:blipFill>
          <a:blip r:embed="rId3"/>
          <a:srcRect/>
          <a:stretch>
            <a:fillRect/>
          </a:stretch>
        </p:blipFill>
        <p:spPr bwMode="auto">
          <a:xfrm>
            <a:off x="-2590800" y="4114800"/>
            <a:ext cx="2138363" cy="1303880"/>
          </a:xfrm>
          <a:prstGeom prst="rect">
            <a:avLst/>
          </a:prstGeom>
          <a:noFill/>
          <a:ln w="9525">
            <a:noFill/>
            <a:miter lim="800000"/>
            <a:headEnd/>
            <a:tailEnd/>
          </a:ln>
          <a:effectLst/>
        </p:spPr>
      </p:pic>
      <p:pic>
        <p:nvPicPr>
          <p:cNvPr id="19" name="Picture 3"/>
          <p:cNvPicPr>
            <a:picLocks noChangeAspect="1" noChangeArrowheads="1"/>
          </p:cNvPicPr>
          <p:nvPr/>
        </p:nvPicPr>
        <p:blipFill>
          <a:blip r:embed="rId4"/>
          <a:srcRect/>
          <a:stretch>
            <a:fillRect/>
          </a:stretch>
        </p:blipFill>
        <p:spPr bwMode="auto">
          <a:xfrm>
            <a:off x="-2819400" y="381000"/>
            <a:ext cx="2590114" cy="3429000"/>
          </a:xfrm>
          <a:prstGeom prst="rect">
            <a:avLst/>
          </a:prstGeom>
          <a:noFill/>
          <a:ln w="9525">
            <a:noFill/>
            <a:miter lim="800000"/>
            <a:headEnd/>
            <a:tailEnd/>
          </a:ln>
          <a:effectLst/>
        </p:spPr>
      </p:pic>
      <p:pic>
        <p:nvPicPr>
          <p:cNvPr id="15362" name="Picture 2"/>
          <p:cNvPicPr>
            <a:picLocks noChangeAspect="1" noChangeArrowheads="1"/>
          </p:cNvPicPr>
          <p:nvPr/>
        </p:nvPicPr>
        <p:blipFill>
          <a:blip r:embed="rId5"/>
          <a:srcRect/>
          <a:stretch>
            <a:fillRect/>
          </a:stretch>
        </p:blipFill>
        <p:spPr bwMode="auto">
          <a:xfrm>
            <a:off x="9372600" y="685800"/>
            <a:ext cx="2425862" cy="2300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Continue</a:t>
            </a:r>
            <a:r>
              <a:rPr lang="en-US" sz="2800" dirty="0" smtClean="0"/>
              <a:t>         Consultation Room      </a:t>
            </a:r>
            <a:r>
              <a:rPr lang="en-US" sz="1800" dirty="0" smtClean="0">
                <a:solidFill>
                  <a:schemeClr val="tx1"/>
                </a:solidFill>
              </a:rPr>
              <a:t>(Doctor Home)</a:t>
            </a:r>
            <a:endParaRPr lang="en-US" sz="1800" dirty="0">
              <a:solidFill>
                <a:schemeClr val="tx1"/>
              </a:solidFill>
            </a:endParaRPr>
          </a:p>
        </p:txBody>
      </p:sp>
      <p:sp>
        <p:nvSpPr>
          <p:cNvPr id="3" name="Content Placeholder 2"/>
          <p:cNvSpPr>
            <a:spLocks noGrp="1"/>
          </p:cNvSpPr>
          <p:nvPr>
            <p:ph idx="1"/>
          </p:nvPr>
        </p:nvSpPr>
        <p:spPr/>
        <p:txBody>
          <a:bodyPr/>
          <a:lstStyle/>
          <a:p>
            <a:pPr>
              <a:buNone/>
            </a:pPr>
            <a:r>
              <a:rPr lang="en-US" sz="2400" dirty="0" smtClean="0"/>
              <a:t>Symptoms                             Patient Symptoms</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Observation</a:t>
            </a:r>
            <a:endParaRPr lang="en-US" sz="2400" dirty="0"/>
          </a:p>
        </p:txBody>
      </p:sp>
      <p:sp>
        <p:nvSpPr>
          <p:cNvPr id="4" name="Rectangle 3"/>
          <p:cNvSpPr/>
          <p:nvPr/>
        </p:nvSpPr>
        <p:spPr>
          <a:xfrm>
            <a:off x="609600" y="2133600"/>
            <a:ext cx="1828800" cy="1295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Cold</a:t>
            </a:r>
          </a:p>
          <a:p>
            <a:pPr algn="ctr"/>
            <a:r>
              <a:rPr lang="en-US" dirty="0" smtClean="0">
                <a:solidFill>
                  <a:schemeClr val="bg1"/>
                </a:solidFill>
              </a:rPr>
              <a:t>Fever</a:t>
            </a:r>
          </a:p>
          <a:p>
            <a:pPr algn="ctr"/>
            <a:r>
              <a:rPr lang="en-US" dirty="0" smtClean="0">
                <a:solidFill>
                  <a:schemeClr val="bg1"/>
                </a:solidFill>
              </a:rPr>
              <a:t>Headache</a:t>
            </a:r>
          </a:p>
          <a:p>
            <a:pPr algn="ctr"/>
            <a:r>
              <a:rPr lang="en-US" dirty="0" err="1" smtClean="0">
                <a:solidFill>
                  <a:schemeClr val="bg1"/>
                </a:solidFill>
              </a:rPr>
              <a:t>Caugh</a:t>
            </a:r>
            <a:endParaRPr lang="en-US" dirty="0">
              <a:solidFill>
                <a:schemeClr val="bg1"/>
              </a:solidFill>
            </a:endParaRPr>
          </a:p>
        </p:txBody>
      </p:sp>
      <p:sp>
        <p:nvSpPr>
          <p:cNvPr id="5" name="Rounded Rectangle 4"/>
          <p:cNvSpPr/>
          <p:nvPr/>
        </p:nvSpPr>
        <p:spPr>
          <a:xfrm>
            <a:off x="2971800" y="2286000"/>
            <a:ext cx="1219200" cy="457200"/>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Add Symptom</a:t>
            </a:r>
            <a:endParaRPr lang="en-US" dirty="0">
              <a:solidFill>
                <a:schemeClr val="bg1"/>
              </a:solidFill>
            </a:endParaRPr>
          </a:p>
        </p:txBody>
      </p:sp>
      <p:sp>
        <p:nvSpPr>
          <p:cNvPr id="6" name="Rectangle 5"/>
          <p:cNvSpPr/>
          <p:nvPr/>
        </p:nvSpPr>
        <p:spPr>
          <a:xfrm>
            <a:off x="4648200" y="2133600"/>
            <a:ext cx="1828800" cy="1295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Cold</a:t>
            </a:r>
          </a:p>
          <a:p>
            <a:pPr algn="ctr"/>
            <a:r>
              <a:rPr lang="en-US" dirty="0" smtClean="0">
                <a:solidFill>
                  <a:schemeClr val="bg1"/>
                </a:solidFill>
              </a:rPr>
              <a:t>Fever</a:t>
            </a:r>
          </a:p>
        </p:txBody>
      </p:sp>
      <p:sp>
        <p:nvSpPr>
          <p:cNvPr id="7" name="Rectangle 6"/>
          <p:cNvSpPr/>
          <p:nvPr/>
        </p:nvSpPr>
        <p:spPr>
          <a:xfrm>
            <a:off x="2590800" y="3886200"/>
            <a:ext cx="1905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8" name="Rectangle 7"/>
          <p:cNvSpPr/>
          <p:nvPr/>
        </p:nvSpPr>
        <p:spPr>
          <a:xfrm>
            <a:off x="5029200" y="4572000"/>
            <a:ext cx="1981200" cy="1676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Observation 1</a:t>
            </a:r>
          </a:p>
          <a:p>
            <a:pPr algn="ctr"/>
            <a:r>
              <a:rPr lang="en-US" dirty="0" smtClean="0">
                <a:solidFill>
                  <a:schemeClr val="bg1"/>
                </a:solidFill>
              </a:rPr>
              <a:t>Observation 2</a:t>
            </a:r>
          </a:p>
          <a:p>
            <a:pPr algn="ctr"/>
            <a:r>
              <a:rPr lang="en-US" dirty="0" smtClean="0">
                <a:solidFill>
                  <a:schemeClr val="bg1"/>
                </a:solidFill>
              </a:rPr>
              <a:t>Observation 3</a:t>
            </a:r>
          </a:p>
          <a:p>
            <a:pPr algn="ctr"/>
            <a:r>
              <a:rPr lang="en-US" dirty="0" smtClean="0">
                <a:solidFill>
                  <a:schemeClr val="bg1"/>
                </a:solidFill>
              </a:rPr>
              <a:t>Observation 4</a:t>
            </a:r>
          </a:p>
        </p:txBody>
      </p:sp>
      <p:sp>
        <p:nvSpPr>
          <p:cNvPr id="10" name="Rounded Rectangle 9"/>
          <p:cNvSpPr/>
          <p:nvPr/>
        </p:nvSpPr>
        <p:spPr>
          <a:xfrm>
            <a:off x="4876800" y="3886200"/>
            <a:ext cx="2438400" cy="381000"/>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Add Observation</a:t>
            </a:r>
            <a:endParaRPr lang="en-US" dirty="0">
              <a:solidFill>
                <a:schemeClr val="bg1"/>
              </a:solidFill>
            </a:endParaRPr>
          </a:p>
        </p:txBody>
      </p:sp>
      <p:sp>
        <p:nvSpPr>
          <p:cNvPr id="11" name="Rounded Rectangle 10"/>
          <p:cNvSpPr/>
          <p:nvPr/>
        </p:nvSpPr>
        <p:spPr>
          <a:xfrm>
            <a:off x="1295400" y="5029200"/>
            <a:ext cx="1447800" cy="381000"/>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SAVE</a:t>
            </a:r>
            <a:endParaRPr lang="en-US" dirty="0">
              <a:solidFill>
                <a:schemeClr val="bg1"/>
              </a:solidFill>
            </a:endParaRPr>
          </a:p>
        </p:txBody>
      </p:sp>
      <p:pic>
        <p:nvPicPr>
          <p:cNvPr id="14338" name="Picture 2"/>
          <p:cNvPicPr>
            <a:picLocks noChangeAspect="1" noChangeArrowheads="1"/>
          </p:cNvPicPr>
          <p:nvPr/>
        </p:nvPicPr>
        <p:blipFill>
          <a:blip r:embed="rId2"/>
          <a:srcRect/>
          <a:stretch>
            <a:fillRect/>
          </a:stretch>
        </p:blipFill>
        <p:spPr bwMode="auto">
          <a:xfrm>
            <a:off x="-2743200" y="457200"/>
            <a:ext cx="2424293" cy="1643063"/>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2819400" y="2514600"/>
            <a:ext cx="2586921" cy="161448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2800" dirty="0" smtClean="0"/>
              <a:t>                Generate Prescription  </a:t>
            </a:r>
            <a:r>
              <a:rPr lang="en-US" sz="2000" dirty="0" smtClean="0">
                <a:solidFill>
                  <a:schemeClr val="tx1"/>
                </a:solidFill>
              </a:rPr>
              <a:t>(Doctor Home)</a:t>
            </a:r>
            <a:br>
              <a:rPr lang="en-US" sz="2000" dirty="0" smtClean="0">
                <a:solidFill>
                  <a:schemeClr val="tx1"/>
                </a:solidFill>
              </a:rPr>
            </a:br>
            <a:endParaRPr lang="en-US" sz="2800" dirty="0">
              <a:solidFill>
                <a:schemeClr val="accent3">
                  <a:lumMod val="60000"/>
                  <a:lumOff val="40000"/>
                </a:schemeClr>
              </a:solidFill>
            </a:endParaRPr>
          </a:p>
        </p:txBody>
      </p:sp>
      <p:sp>
        <p:nvSpPr>
          <p:cNvPr id="3" name="Content Placeholder 2"/>
          <p:cNvSpPr>
            <a:spLocks noGrp="1"/>
          </p:cNvSpPr>
          <p:nvPr>
            <p:ph idx="1"/>
          </p:nvPr>
        </p:nvSpPr>
        <p:spPr/>
        <p:txBody>
          <a:bodyPr/>
          <a:lstStyle/>
          <a:p>
            <a:pPr>
              <a:buNone/>
            </a:pPr>
            <a:r>
              <a:rPr lang="en-US" sz="1800" dirty="0" smtClean="0"/>
              <a:t> Medicine Type        Tablet         Syrup        Syringe</a:t>
            </a:r>
          </a:p>
          <a:p>
            <a:pPr>
              <a:buNone/>
            </a:pPr>
            <a:r>
              <a:rPr lang="en-US" sz="1800" dirty="0" smtClean="0"/>
              <a:t>Medicine Name			        	  Date</a:t>
            </a:r>
          </a:p>
          <a:p>
            <a:pPr>
              <a:buNone/>
            </a:pPr>
            <a:r>
              <a:rPr lang="en-US" sz="1800" dirty="0" smtClean="0"/>
              <a:t>Quantity		                            Patient Name</a:t>
            </a:r>
          </a:p>
          <a:p>
            <a:pPr>
              <a:buNone/>
            </a:pPr>
            <a:r>
              <a:rPr lang="en-US" sz="1800" dirty="0" smtClean="0"/>
              <a:t>No Of	Days		                            Blood Group</a:t>
            </a:r>
          </a:p>
          <a:p>
            <a:pPr>
              <a:buNone/>
            </a:pPr>
            <a:r>
              <a:rPr lang="en-US" sz="1800" dirty="0" smtClean="0"/>
              <a:t>Each Time ML	             </a:t>
            </a:r>
            <a:r>
              <a:rPr lang="en-US" sz="1600" dirty="0" smtClean="0"/>
              <a:t>3ML        5ML </a:t>
            </a:r>
            <a:r>
              <a:rPr lang="en-US" sz="1800" dirty="0" smtClean="0"/>
              <a:t>	</a:t>
            </a:r>
          </a:p>
          <a:p>
            <a:pPr>
              <a:buNone/>
            </a:pPr>
            <a:r>
              <a:rPr lang="en-US" sz="1800" dirty="0" smtClean="0"/>
              <a:t>Morning 	    Before Break Fast         After Break Fast</a:t>
            </a:r>
          </a:p>
          <a:p>
            <a:pPr>
              <a:buNone/>
            </a:pPr>
            <a:r>
              <a:rPr lang="en-US" sz="1800" dirty="0" smtClean="0"/>
              <a:t>After Noon	    Before Lunch                   After Lunch</a:t>
            </a:r>
          </a:p>
          <a:p>
            <a:pPr>
              <a:buNone/>
            </a:pPr>
            <a:r>
              <a:rPr lang="en-US" sz="1800" dirty="0" smtClean="0"/>
              <a:t>Night		   Before Dinner	              After Dinner 	</a:t>
            </a:r>
          </a:p>
          <a:p>
            <a:pPr>
              <a:buNone/>
            </a:pPr>
            <a:endParaRPr lang="en-US" dirty="0" smtClean="0"/>
          </a:p>
          <a:p>
            <a:pPr>
              <a:buNone/>
            </a:pPr>
            <a:endParaRPr lang="en-US" dirty="0"/>
          </a:p>
        </p:txBody>
      </p:sp>
      <p:sp>
        <p:nvSpPr>
          <p:cNvPr id="4" name="Rectangle 3"/>
          <p:cNvSpPr/>
          <p:nvPr/>
        </p:nvSpPr>
        <p:spPr>
          <a:xfrm>
            <a:off x="2590800" y="1981200"/>
            <a:ext cx="19812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590800" y="2667000"/>
            <a:ext cx="19812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09800" y="3276600"/>
            <a:ext cx="304800" cy="2286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Oval 7"/>
          <p:cNvSpPr/>
          <p:nvPr/>
        </p:nvSpPr>
        <p:spPr>
          <a:xfrm>
            <a:off x="4572000" y="3276600"/>
            <a:ext cx="304800" cy="2286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Oval 8"/>
          <p:cNvSpPr/>
          <p:nvPr/>
        </p:nvSpPr>
        <p:spPr>
          <a:xfrm>
            <a:off x="4572000" y="3962400"/>
            <a:ext cx="304800" cy="2286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Oval 9"/>
          <p:cNvSpPr/>
          <p:nvPr/>
        </p:nvSpPr>
        <p:spPr>
          <a:xfrm>
            <a:off x="2209800" y="3962400"/>
            <a:ext cx="304800" cy="2286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Oval 10"/>
          <p:cNvSpPr/>
          <p:nvPr/>
        </p:nvSpPr>
        <p:spPr>
          <a:xfrm>
            <a:off x="2209800" y="3657600"/>
            <a:ext cx="304800" cy="2286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Oval 11"/>
          <p:cNvSpPr/>
          <p:nvPr/>
        </p:nvSpPr>
        <p:spPr>
          <a:xfrm>
            <a:off x="4572000" y="3657600"/>
            <a:ext cx="304800" cy="2286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Oval 12"/>
          <p:cNvSpPr/>
          <p:nvPr/>
        </p:nvSpPr>
        <p:spPr>
          <a:xfrm>
            <a:off x="2362200" y="1676400"/>
            <a:ext cx="304800" cy="2286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Oval 13"/>
          <p:cNvSpPr/>
          <p:nvPr/>
        </p:nvSpPr>
        <p:spPr>
          <a:xfrm>
            <a:off x="3429000" y="1676400"/>
            <a:ext cx="304800" cy="2286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 name="Oval 14"/>
          <p:cNvSpPr/>
          <p:nvPr/>
        </p:nvSpPr>
        <p:spPr>
          <a:xfrm>
            <a:off x="4572000" y="1676400"/>
            <a:ext cx="304800" cy="2286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Rounded Rectangle 15"/>
          <p:cNvSpPr/>
          <p:nvPr/>
        </p:nvSpPr>
        <p:spPr>
          <a:xfrm>
            <a:off x="1524000" y="4343400"/>
            <a:ext cx="2057400" cy="381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Save medicine</a:t>
            </a:r>
            <a:endParaRPr lang="en-US" sz="2000" dirty="0">
              <a:solidFill>
                <a:schemeClr val="bg1"/>
              </a:solidFill>
            </a:endParaRPr>
          </a:p>
        </p:txBody>
      </p:sp>
      <p:sp>
        <p:nvSpPr>
          <p:cNvPr id="17" name="Rectangle 16"/>
          <p:cNvSpPr/>
          <p:nvPr/>
        </p:nvSpPr>
        <p:spPr>
          <a:xfrm>
            <a:off x="6553200" y="2286000"/>
            <a:ext cx="1981200" cy="304800"/>
          </a:xfrm>
          <a:prstGeom prst="rect">
            <a:avLst/>
          </a:prstGeom>
          <a:solidFill>
            <a:schemeClr val="bg1">
              <a:lumMod val="65000"/>
              <a:lumOff val="3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Sagar</a:t>
            </a:r>
            <a:endParaRPr lang="en-US" dirty="0"/>
          </a:p>
        </p:txBody>
      </p:sp>
      <p:sp>
        <p:nvSpPr>
          <p:cNvPr id="18" name="Rectangle 17"/>
          <p:cNvSpPr/>
          <p:nvPr/>
        </p:nvSpPr>
        <p:spPr>
          <a:xfrm>
            <a:off x="6553200" y="1905000"/>
            <a:ext cx="1981200" cy="304800"/>
          </a:xfrm>
          <a:prstGeom prst="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20-Feb-2020</a:t>
            </a:r>
            <a:endParaRPr lang="en-US" dirty="0"/>
          </a:p>
        </p:txBody>
      </p:sp>
      <p:sp>
        <p:nvSpPr>
          <p:cNvPr id="19" name="Rectangle 18"/>
          <p:cNvSpPr/>
          <p:nvPr/>
        </p:nvSpPr>
        <p:spPr>
          <a:xfrm>
            <a:off x="6553200" y="2667000"/>
            <a:ext cx="1981200" cy="304800"/>
          </a:xfrm>
          <a:prstGeom prst="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O+ve</a:t>
            </a:r>
            <a:endParaRPr lang="en-US" dirty="0"/>
          </a:p>
        </p:txBody>
      </p:sp>
      <p:sp>
        <p:nvSpPr>
          <p:cNvPr id="22" name="Rectangle 21"/>
          <p:cNvSpPr/>
          <p:nvPr/>
        </p:nvSpPr>
        <p:spPr>
          <a:xfrm>
            <a:off x="2590800" y="2362200"/>
            <a:ext cx="19812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2"/>
          <p:cNvGraphicFramePr>
            <a:graphicFrameLocks noGrp="1"/>
          </p:cNvGraphicFramePr>
          <p:nvPr/>
        </p:nvGraphicFramePr>
        <p:xfrm>
          <a:off x="0" y="4876800"/>
          <a:ext cx="9335123" cy="1841866"/>
        </p:xfrm>
        <a:graphic>
          <a:graphicData uri="http://schemas.openxmlformats.org/drawingml/2006/table">
            <a:tbl>
              <a:tblPr firstRow="1" bandRow="1">
                <a:tableStyleId>{5C22544A-7EE6-4342-B048-85BDC9FD1C3A}</a:tableStyleId>
              </a:tblPr>
              <a:tblGrid>
                <a:gridCol w="1219200"/>
                <a:gridCol w="1219200"/>
                <a:gridCol w="732821"/>
                <a:gridCol w="867379"/>
                <a:gridCol w="920665"/>
                <a:gridCol w="1653656"/>
                <a:gridCol w="1378047"/>
                <a:gridCol w="1344155"/>
              </a:tblGrid>
              <a:tr h="813441">
                <a:tc>
                  <a:txBody>
                    <a:bodyPr/>
                    <a:lstStyle/>
                    <a:p>
                      <a:pPr algn="ctr"/>
                      <a:r>
                        <a:rPr lang="en-US" dirty="0" smtClean="0">
                          <a:solidFill>
                            <a:schemeClr val="bg1"/>
                          </a:solidFill>
                        </a:rPr>
                        <a:t>Medicine</a:t>
                      </a:r>
                    </a:p>
                    <a:p>
                      <a:pPr algn="ctr"/>
                      <a:r>
                        <a:rPr lang="en-US" dirty="0" smtClean="0">
                          <a:solidFill>
                            <a:schemeClr val="bg1"/>
                          </a:solidFill>
                        </a:rPr>
                        <a:t>Type</a:t>
                      </a:r>
                      <a:endParaRPr lang="en-US" dirty="0">
                        <a:solidFill>
                          <a:schemeClr val="bg1"/>
                        </a:solidFill>
                      </a:endParaRPr>
                    </a:p>
                  </a:txBody>
                  <a:tcPr/>
                </a:tc>
                <a:tc>
                  <a:txBody>
                    <a:bodyPr/>
                    <a:lstStyle/>
                    <a:p>
                      <a:pPr algn="ctr"/>
                      <a:r>
                        <a:rPr lang="en-US" dirty="0" smtClean="0">
                          <a:solidFill>
                            <a:schemeClr val="bg1"/>
                          </a:solidFill>
                        </a:rPr>
                        <a:t>Medicine Name</a:t>
                      </a:r>
                      <a:endParaRPr lang="en-US" dirty="0">
                        <a:solidFill>
                          <a:schemeClr val="bg1"/>
                        </a:solidFill>
                      </a:endParaRPr>
                    </a:p>
                  </a:txBody>
                  <a:tcPr/>
                </a:tc>
                <a:tc>
                  <a:txBody>
                    <a:bodyPr/>
                    <a:lstStyle/>
                    <a:p>
                      <a:r>
                        <a:rPr lang="en-US" dirty="0" smtClean="0">
                          <a:solidFill>
                            <a:schemeClr val="bg1"/>
                          </a:solidFill>
                        </a:rPr>
                        <a:t>Qty</a:t>
                      </a:r>
                      <a:endParaRPr lang="en-US" dirty="0">
                        <a:solidFill>
                          <a:schemeClr val="bg1"/>
                        </a:solidFill>
                      </a:endParaRPr>
                    </a:p>
                  </a:txBody>
                  <a:tcPr/>
                </a:tc>
                <a:tc>
                  <a:txBody>
                    <a:bodyPr/>
                    <a:lstStyle/>
                    <a:p>
                      <a:pPr algn="ctr"/>
                      <a:r>
                        <a:rPr lang="en-US" dirty="0" smtClean="0">
                          <a:solidFill>
                            <a:schemeClr val="bg1"/>
                          </a:solidFill>
                        </a:rPr>
                        <a:t>No Of</a:t>
                      </a:r>
                      <a:r>
                        <a:rPr lang="en-US" baseline="0" dirty="0" smtClean="0">
                          <a:solidFill>
                            <a:schemeClr val="bg1"/>
                          </a:solidFill>
                        </a:rPr>
                        <a:t> Days</a:t>
                      </a:r>
                      <a:endParaRPr lang="en-US" dirty="0">
                        <a:solidFill>
                          <a:schemeClr val="bg1"/>
                        </a:solidFill>
                      </a:endParaRPr>
                    </a:p>
                  </a:txBody>
                  <a:tcPr/>
                </a:tc>
                <a:tc>
                  <a:txBody>
                    <a:bodyPr/>
                    <a:lstStyle/>
                    <a:p>
                      <a:pPr algn="ctr"/>
                      <a:r>
                        <a:rPr lang="en-US" dirty="0" smtClean="0">
                          <a:solidFill>
                            <a:schemeClr val="bg1"/>
                          </a:solidFill>
                        </a:rPr>
                        <a:t>Each Time </a:t>
                      </a:r>
                    </a:p>
                    <a:p>
                      <a:pPr algn="ctr"/>
                      <a:r>
                        <a:rPr lang="en-US" dirty="0" smtClean="0">
                          <a:solidFill>
                            <a:schemeClr val="bg1"/>
                          </a:solidFill>
                        </a:rPr>
                        <a:t>ML</a:t>
                      </a:r>
                      <a:endParaRPr lang="en-US" dirty="0">
                        <a:solidFill>
                          <a:schemeClr val="bg1"/>
                        </a:solidFill>
                      </a:endParaRPr>
                    </a:p>
                  </a:txBody>
                  <a:tcPr/>
                </a:tc>
                <a:tc>
                  <a:txBody>
                    <a:bodyPr/>
                    <a:lstStyle/>
                    <a:p>
                      <a:pPr algn="ctr"/>
                      <a:r>
                        <a:rPr lang="en-US" dirty="0" smtClean="0">
                          <a:solidFill>
                            <a:schemeClr val="bg1"/>
                          </a:solidFill>
                        </a:rPr>
                        <a:t>Morning</a:t>
                      </a:r>
                      <a:endParaRPr lang="en-US" dirty="0">
                        <a:solidFill>
                          <a:schemeClr val="bg1"/>
                        </a:solidFill>
                      </a:endParaRPr>
                    </a:p>
                  </a:txBody>
                  <a:tcPr/>
                </a:tc>
                <a:tc>
                  <a:txBody>
                    <a:bodyPr/>
                    <a:lstStyle/>
                    <a:p>
                      <a:pPr algn="ctr"/>
                      <a:r>
                        <a:rPr lang="en-US" dirty="0" smtClean="0">
                          <a:solidFill>
                            <a:schemeClr val="bg1"/>
                          </a:solidFill>
                        </a:rPr>
                        <a:t>Afternoon</a:t>
                      </a:r>
                      <a:endParaRPr lang="en-US" dirty="0">
                        <a:solidFill>
                          <a:schemeClr val="bg1"/>
                        </a:solidFill>
                      </a:endParaRPr>
                    </a:p>
                  </a:txBody>
                  <a:tcPr/>
                </a:tc>
                <a:tc>
                  <a:txBody>
                    <a:bodyPr/>
                    <a:lstStyle/>
                    <a:p>
                      <a:pPr algn="ctr"/>
                      <a:r>
                        <a:rPr lang="en-US" dirty="0" smtClean="0">
                          <a:solidFill>
                            <a:schemeClr val="bg1"/>
                          </a:solidFill>
                        </a:rPr>
                        <a:t>Night</a:t>
                      </a:r>
                      <a:endParaRPr lang="en-US" dirty="0">
                        <a:solidFill>
                          <a:schemeClr val="bg1"/>
                        </a:solidFill>
                      </a:endParaRPr>
                    </a:p>
                  </a:txBody>
                  <a:tcPr/>
                </a:tc>
              </a:tr>
              <a:tr h="514212">
                <a:tc>
                  <a:txBody>
                    <a:bodyPr/>
                    <a:lstStyle/>
                    <a:p>
                      <a:pPr algn="ctr"/>
                      <a:r>
                        <a:rPr lang="en-US" sz="1600" dirty="0" smtClean="0"/>
                        <a:t>Tablet</a:t>
                      </a:r>
                      <a:endParaRPr lang="en-US" sz="1600" dirty="0"/>
                    </a:p>
                  </a:txBody>
                  <a:tcPr/>
                </a:tc>
                <a:tc>
                  <a:txBody>
                    <a:bodyPr/>
                    <a:lstStyle/>
                    <a:p>
                      <a:pPr algn="ctr"/>
                      <a:r>
                        <a:rPr lang="en-US" sz="1600" dirty="0" smtClean="0"/>
                        <a:t>Cold act</a:t>
                      </a:r>
                      <a:endParaRPr lang="en-US" sz="1600" dirty="0"/>
                    </a:p>
                  </a:txBody>
                  <a:tcPr/>
                </a:tc>
                <a:tc>
                  <a:txBody>
                    <a:bodyPr/>
                    <a:lstStyle/>
                    <a:p>
                      <a:r>
                        <a:rPr lang="en-US" sz="1600" dirty="0" smtClean="0"/>
                        <a:t>4</a:t>
                      </a:r>
                      <a:endParaRPr lang="en-US" sz="1600" dirty="0"/>
                    </a:p>
                  </a:txBody>
                  <a:tcPr/>
                </a:tc>
                <a:tc>
                  <a:txBody>
                    <a:bodyPr/>
                    <a:lstStyle/>
                    <a:p>
                      <a:r>
                        <a:rPr lang="en-US" sz="1600" dirty="0" smtClean="0"/>
                        <a:t>2</a:t>
                      </a:r>
                      <a:endParaRPr lang="en-US" sz="1600" dirty="0"/>
                    </a:p>
                  </a:txBody>
                  <a:tcPr/>
                </a:tc>
                <a:tc>
                  <a:txBody>
                    <a:bodyPr/>
                    <a:lstStyle/>
                    <a:p>
                      <a:pPr algn="ctr"/>
                      <a:endParaRPr lang="en-US" sz="1600" dirty="0"/>
                    </a:p>
                  </a:txBody>
                  <a:tcPr/>
                </a:tc>
                <a:tc>
                  <a:txBody>
                    <a:bodyPr/>
                    <a:lstStyle/>
                    <a:p>
                      <a:pPr algn="ctr"/>
                      <a:r>
                        <a:rPr lang="en-US" sz="1600" dirty="0" smtClean="0"/>
                        <a:t>After</a:t>
                      </a:r>
                      <a:r>
                        <a:rPr lang="en-US" sz="1600" baseline="0" dirty="0" smtClean="0"/>
                        <a:t> </a:t>
                      </a:r>
                      <a:r>
                        <a:rPr lang="en-US" sz="1600" dirty="0" smtClean="0"/>
                        <a:t>Break</a:t>
                      </a:r>
                      <a:r>
                        <a:rPr lang="en-US" sz="1600" baseline="0" dirty="0" smtClean="0"/>
                        <a:t> Fast</a:t>
                      </a:r>
                      <a:endParaRPr lang="en-US" sz="1600" dirty="0"/>
                    </a:p>
                  </a:txBody>
                  <a:tcPr/>
                </a:tc>
                <a:tc>
                  <a:txBody>
                    <a:bodyPr/>
                    <a:lstStyle/>
                    <a:p>
                      <a:pPr algn="ctr"/>
                      <a:endParaRPr lang="en-US" sz="1600" dirty="0"/>
                    </a:p>
                  </a:txBody>
                  <a:tcPr/>
                </a:tc>
                <a:tc>
                  <a:txBody>
                    <a:bodyPr/>
                    <a:lstStyle/>
                    <a:p>
                      <a:pPr algn="ctr"/>
                      <a:r>
                        <a:rPr lang="en-US" sz="1600" dirty="0" smtClean="0"/>
                        <a:t>After Dinner</a:t>
                      </a:r>
                      <a:endParaRPr lang="en-US" sz="1600" dirty="0"/>
                    </a:p>
                  </a:txBody>
                  <a:tcPr/>
                </a:tc>
              </a:tr>
              <a:tr h="4132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Syrup</a:t>
                      </a:r>
                    </a:p>
                  </a:txBody>
                  <a:tcPr/>
                </a:tc>
                <a:tc>
                  <a:txBody>
                    <a:bodyPr/>
                    <a:lstStyle/>
                    <a:p>
                      <a:pPr algn="ctr"/>
                      <a:r>
                        <a:rPr lang="en-US" sz="1600" dirty="0" smtClean="0"/>
                        <a:t>Benadryl</a:t>
                      </a:r>
                      <a:endParaRPr lang="en-US" sz="1600" dirty="0"/>
                    </a:p>
                  </a:txBody>
                  <a:tcPr/>
                </a:tc>
                <a:tc>
                  <a:txBody>
                    <a:bodyPr/>
                    <a:lstStyle/>
                    <a:p>
                      <a:r>
                        <a:rPr lang="en-US" sz="1600" dirty="0" smtClean="0"/>
                        <a:t>1</a:t>
                      </a:r>
                      <a:endParaRPr lang="en-US" sz="1600" dirty="0"/>
                    </a:p>
                  </a:txBody>
                  <a:tcPr/>
                </a:tc>
                <a:tc>
                  <a:txBody>
                    <a:bodyPr/>
                    <a:lstStyle/>
                    <a:p>
                      <a:r>
                        <a:rPr lang="en-US" sz="1600" dirty="0" smtClean="0"/>
                        <a:t>3</a:t>
                      </a:r>
                      <a:endParaRPr lang="en-US" sz="1600" dirty="0"/>
                    </a:p>
                  </a:txBody>
                  <a:tcPr/>
                </a:tc>
                <a:tc>
                  <a:txBody>
                    <a:bodyPr/>
                    <a:lstStyle/>
                    <a:p>
                      <a:pPr algn="ctr"/>
                      <a:r>
                        <a:rPr lang="en-US" sz="1600" dirty="0" smtClean="0"/>
                        <a:t>3 ML</a:t>
                      </a:r>
                      <a:endParaRPr lang="en-US" sz="1600" dirty="0"/>
                    </a:p>
                  </a:txBody>
                  <a:tcPr/>
                </a:tc>
                <a:tc>
                  <a:txBody>
                    <a:bodyPr/>
                    <a:lstStyle/>
                    <a:p>
                      <a:pPr algn="ctr"/>
                      <a:r>
                        <a:rPr lang="en-US" sz="1600" dirty="0" smtClean="0"/>
                        <a:t>After</a:t>
                      </a:r>
                      <a:r>
                        <a:rPr lang="en-US" sz="1600" baseline="0" dirty="0" smtClean="0"/>
                        <a:t> Break Fast</a:t>
                      </a:r>
                      <a:endParaRPr lang="en-US" sz="1600" dirty="0"/>
                    </a:p>
                  </a:txBody>
                  <a:tcPr/>
                </a:tc>
                <a:tc>
                  <a:txBody>
                    <a:bodyPr/>
                    <a:lstStyle/>
                    <a:p>
                      <a:pPr algn="ctr"/>
                      <a:r>
                        <a:rPr lang="en-US" sz="1600" dirty="0" smtClean="0"/>
                        <a:t>After Lunch</a:t>
                      </a:r>
                      <a:endParaRPr lang="en-US" sz="1600" dirty="0"/>
                    </a:p>
                  </a:txBody>
                  <a:tcPr/>
                </a:tc>
                <a:tc>
                  <a:txBody>
                    <a:bodyPr/>
                    <a:lstStyle/>
                    <a:p>
                      <a:pPr algn="ctr"/>
                      <a:r>
                        <a:rPr lang="en-US" sz="1600" dirty="0" smtClean="0"/>
                        <a:t>After</a:t>
                      </a:r>
                      <a:r>
                        <a:rPr lang="en-US" sz="1600" baseline="0" dirty="0" smtClean="0"/>
                        <a:t> Dinner</a:t>
                      </a:r>
                      <a:endParaRPr lang="en-US" sz="1600" dirty="0"/>
                    </a:p>
                  </a:txBody>
                  <a:tcPr/>
                </a:tc>
              </a:tr>
            </a:tbl>
          </a:graphicData>
        </a:graphic>
      </p:graphicFrame>
      <p:sp>
        <p:nvSpPr>
          <p:cNvPr id="24" name="TextBox 23"/>
          <p:cNvSpPr txBox="1"/>
          <p:nvPr/>
        </p:nvSpPr>
        <p:spPr>
          <a:xfrm>
            <a:off x="3886200" y="4343400"/>
            <a:ext cx="1524000" cy="369332"/>
          </a:xfrm>
          <a:prstGeom prst="rect">
            <a:avLst/>
          </a:prstGeom>
          <a:noFill/>
        </p:spPr>
        <p:txBody>
          <a:bodyPr wrap="square" rtlCol="0">
            <a:spAutoFit/>
          </a:bodyPr>
          <a:lstStyle/>
          <a:p>
            <a:r>
              <a:rPr lang="en-US" u="sng" dirty="0" smtClean="0"/>
              <a:t>Home Page</a:t>
            </a:r>
            <a:endParaRPr lang="en-US" u="sng" dirty="0"/>
          </a:p>
        </p:txBody>
      </p:sp>
      <p:sp>
        <p:nvSpPr>
          <p:cNvPr id="25" name="Rounded Rectangular Callout 24"/>
          <p:cNvSpPr/>
          <p:nvPr/>
        </p:nvSpPr>
        <p:spPr>
          <a:xfrm>
            <a:off x="7543800" y="685800"/>
            <a:ext cx="1905000" cy="838200"/>
          </a:xfrm>
          <a:prstGeom prst="wedgeRoundRectCallout">
            <a:avLst>
              <a:gd name="adj1" fmla="val -47576"/>
              <a:gd name="adj2" fmla="val 874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Date,Pname,BgName</a:t>
            </a:r>
            <a:r>
              <a:rPr lang="en-US" dirty="0" smtClean="0"/>
              <a:t> Disabled</a:t>
            </a:r>
          </a:p>
          <a:p>
            <a:pPr algn="ctr"/>
            <a:endParaRPr lang="en-US" dirty="0"/>
          </a:p>
        </p:txBody>
      </p:sp>
      <p:sp>
        <p:nvSpPr>
          <p:cNvPr id="28" name="Oval 27"/>
          <p:cNvSpPr/>
          <p:nvPr/>
        </p:nvSpPr>
        <p:spPr>
          <a:xfrm>
            <a:off x="2743200" y="2971800"/>
            <a:ext cx="304800" cy="2286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29" name="Oval 28"/>
          <p:cNvSpPr/>
          <p:nvPr/>
        </p:nvSpPr>
        <p:spPr>
          <a:xfrm>
            <a:off x="3581400" y="2971800"/>
            <a:ext cx="304800" cy="2286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TextBox 29"/>
          <p:cNvSpPr txBox="1"/>
          <p:nvPr/>
        </p:nvSpPr>
        <p:spPr>
          <a:xfrm>
            <a:off x="5410200" y="5715000"/>
            <a:ext cx="533400" cy="369332"/>
          </a:xfrm>
          <a:prstGeom prst="rect">
            <a:avLst/>
          </a:prstGeom>
          <a:noFill/>
        </p:spPr>
        <p:txBody>
          <a:bodyPr wrap="square" rtlCol="0">
            <a:spAutoFit/>
          </a:bodyPr>
          <a:lstStyle/>
          <a:p>
            <a:pPr algn="ctr"/>
            <a:r>
              <a:rPr lang="en-US" dirty="0" smtClean="0"/>
              <a:t>1</a:t>
            </a:r>
            <a:endParaRPr lang="en-US" dirty="0"/>
          </a:p>
        </p:txBody>
      </p:sp>
      <p:sp>
        <p:nvSpPr>
          <p:cNvPr id="31" name="Rounded Rectangle 30"/>
          <p:cNvSpPr/>
          <p:nvPr/>
        </p:nvSpPr>
        <p:spPr>
          <a:xfrm>
            <a:off x="6172200" y="4343400"/>
            <a:ext cx="2057400" cy="381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Save to db</a:t>
            </a:r>
            <a:endParaRPr lang="en-US" sz="2000" dirty="0">
              <a:solidFill>
                <a:schemeClr val="bg1"/>
              </a:solidFill>
            </a:endParaRPr>
          </a:p>
        </p:txBody>
      </p:sp>
      <p:pic>
        <p:nvPicPr>
          <p:cNvPr id="16386" name="Picture 2"/>
          <p:cNvPicPr>
            <a:picLocks noChangeAspect="1" noChangeArrowheads="1"/>
          </p:cNvPicPr>
          <p:nvPr/>
        </p:nvPicPr>
        <p:blipFill>
          <a:blip r:embed="rId3"/>
          <a:srcRect/>
          <a:stretch>
            <a:fillRect/>
          </a:stretch>
        </p:blipFill>
        <p:spPr bwMode="auto">
          <a:xfrm>
            <a:off x="-2819400" y="0"/>
            <a:ext cx="2650136" cy="35814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4"/>
          <a:srcRect/>
          <a:stretch>
            <a:fillRect/>
          </a:stretch>
        </p:blipFill>
        <p:spPr bwMode="auto">
          <a:xfrm>
            <a:off x="-2914213" y="3733800"/>
            <a:ext cx="2742626" cy="3124200"/>
          </a:xfrm>
          <a:prstGeom prst="rect">
            <a:avLst/>
          </a:prstGeom>
          <a:noFill/>
          <a:ln w="9525">
            <a:noFill/>
            <a:miter lim="800000"/>
            <a:headEnd/>
            <a:tailEnd/>
          </a:ln>
          <a:effectLst/>
        </p:spPr>
      </p:pic>
      <p:pic>
        <p:nvPicPr>
          <p:cNvPr id="32" name="Picture 2"/>
          <p:cNvPicPr>
            <a:picLocks noChangeAspect="1" noChangeArrowheads="1"/>
          </p:cNvPicPr>
          <p:nvPr/>
        </p:nvPicPr>
        <p:blipFill>
          <a:blip r:embed="rId5"/>
          <a:srcRect/>
          <a:stretch>
            <a:fillRect/>
          </a:stretch>
        </p:blipFill>
        <p:spPr bwMode="auto">
          <a:xfrm>
            <a:off x="9296400" y="2057400"/>
            <a:ext cx="2425862" cy="2300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sz="2000" dirty="0" smtClean="0">
                <a:solidFill>
                  <a:schemeClr val="tx1"/>
                </a:solidFill>
              </a:rPr>
              <a:t>Continue</a:t>
            </a:r>
            <a:r>
              <a:rPr lang="en-US" sz="2400" dirty="0" smtClean="0"/>
              <a:t>            Generate Prescription   </a:t>
            </a:r>
            <a:r>
              <a:rPr lang="en-US" sz="2000" dirty="0" smtClean="0">
                <a:solidFill>
                  <a:schemeClr val="tx1"/>
                </a:solidFill>
              </a:rPr>
              <a:t>(Doctor Home)</a:t>
            </a:r>
            <a:endParaRPr lang="en-US" sz="2000" dirty="0">
              <a:solidFill>
                <a:schemeClr val="tx1"/>
              </a:solidFill>
            </a:endParaRPr>
          </a:p>
        </p:txBody>
      </p:sp>
      <p:graphicFrame>
        <p:nvGraphicFramePr>
          <p:cNvPr id="4" name="Content Placeholder 3"/>
          <p:cNvGraphicFramePr>
            <a:graphicFrameLocks noGrp="1"/>
          </p:cNvGraphicFramePr>
          <p:nvPr>
            <p:ph idx="1"/>
          </p:nvPr>
        </p:nvGraphicFramePr>
        <p:xfrm>
          <a:off x="1371600" y="1905000"/>
          <a:ext cx="6324600" cy="1097280"/>
        </p:xfrm>
        <a:graphic>
          <a:graphicData uri="http://schemas.openxmlformats.org/drawingml/2006/table">
            <a:tbl>
              <a:tblPr firstRow="1" bandRow="1">
                <a:tableStyleId>{5C22544A-7EE6-4342-B048-85BDC9FD1C3A}</a:tableStyleId>
              </a:tblPr>
              <a:tblGrid>
                <a:gridCol w="3162300"/>
                <a:gridCol w="3162300"/>
              </a:tblGrid>
              <a:tr h="355600">
                <a:tc>
                  <a:txBody>
                    <a:bodyPr/>
                    <a:lstStyle/>
                    <a:p>
                      <a:pPr algn="ctr"/>
                      <a:r>
                        <a:rPr lang="en-US" dirty="0" smtClean="0">
                          <a:solidFill>
                            <a:schemeClr val="bg1"/>
                          </a:solidFill>
                        </a:rPr>
                        <a:t> Symptom Id</a:t>
                      </a:r>
                      <a:endParaRPr lang="en-US" dirty="0">
                        <a:solidFill>
                          <a:schemeClr val="bg1"/>
                        </a:solidFill>
                      </a:endParaRPr>
                    </a:p>
                  </a:txBody>
                  <a:tcPr/>
                </a:tc>
                <a:tc>
                  <a:txBody>
                    <a:bodyPr/>
                    <a:lstStyle/>
                    <a:p>
                      <a:pPr algn="ctr"/>
                      <a:r>
                        <a:rPr lang="en-US" dirty="0" smtClean="0">
                          <a:solidFill>
                            <a:schemeClr val="bg1"/>
                          </a:solidFill>
                        </a:rPr>
                        <a:t>Symptom </a:t>
                      </a:r>
                      <a:endParaRPr lang="en-US" dirty="0">
                        <a:solidFill>
                          <a:schemeClr val="bg1"/>
                        </a:solidFill>
                      </a:endParaRPr>
                    </a:p>
                  </a:txBody>
                  <a:tcPr/>
                </a:tc>
              </a:tr>
              <a:tr h="355600">
                <a:tc>
                  <a:txBody>
                    <a:bodyPr/>
                    <a:lstStyle/>
                    <a:p>
                      <a:pPr algn="ctr"/>
                      <a:r>
                        <a:rPr lang="en-US" dirty="0" smtClean="0"/>
                        <a:t>1</a:t>
                      </a:r>
                      <a:endParaRPr lang="en-US" dirty="0"/>
                    </a:p>
                  </a:txBody>
                  <a:tcPr/>
                </a:tc>
                <a:tc>
                  <a:txBody>
                    <a:bodyPr/>
                    <a:lstStyle/>
                    <a:p>
                      <a:pPr algn="ctr"/>
                      <a:r>
                        <a:rPr lang="en-US" dirty="0" smtClean="0"/>
                        <a:t>Cold</a:t>
                      </a:r>
                      <a:endParaRPr lang="en-US" dirty="0"/>
                    </a:p>
                  </a:txBody>
                  <a:tcPr/>
                </a:tc>
              </a:tr>
              <a:tr h="355600">
                <a:tc>
                  <a:txBody>
                    <a:bodyPr/>
                    <a:lstStyle/>
                    <a:p>
                      <a:pPr algn="ctr"/>
                      <a:r>
                        <a:rPr lang="en-US" dirty="0" smtClean="0"/>
                        <a:t>2</a:t>
                      </a:r>
                      <a:endParaRPr lang="en-US" dirty="0"/>
                    </a:p>
                  </a:txBody>
                  <a:tcPr/>
                </a:tc>
                <a:tc>
                  <a:txBody>
                    <a:bodyPr/>
                    <a:lstStyle/>
                    <a:p>
                      <a:pPr algn="ctr"/>
                      <a:r>
                        <a:rPr lang="en-US" dirty="0" smtClean="0"/>
                        <a:t>Fever</a:t>
                      </a:r>
                      <a:endParaRPr lang="en-US" dirty="0"/>
                    </a:p>
                  </a:txBody>
                  <a:tcPr/>
                </a:tc>
              </a:tr>
            </a:tbl>
          </a:graphicData>
        </a:graphic>
      </p:graphicFrame>
      <p:sp>
        <p:nvSpPr>
          <p:cNvPr id="5" name="Rounded Rectangular Callout 4"/>
          <p:cNvSpPr/>
          <p:nvPr/>
        </p:nvSpPr>
        <p:spPr>
          <a:xfrm>
            <a:off x="914400" y="5638800"/>
            <a:ext cx="1905000" cy="1219200"/>
          </a:xfrm>
          <a:prstGeom prst="wedgeRoundRectCallout">
            <a:avLst>
              <a:gd name="adj1" fmla="val 76538"/>
              <a:gd name="adj2" fmla="val -1303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This view should be top of the Generate Prescription </a:t>
            </a:r>
            <a:endParaRPr lang="en-US" dirty="0">
              <a:solidFill>
                <a:schemeClr val="bg1"/>
              </a:solidFill>
            </a:endParaRPr>
          </a:p>
        </p:txBody>
      </p:sp>
      <p:graphicFrame>
        <p:nvGraphicFramePr>
          <p:cNvPr id="6" name="Content Placeholder 3"/>
          <p:cNvGraphicFramePr>
            <a:graphicFrameLocks/>
          </p:cNvGraphicFramePr>
          <p:nvPr/>
        </p:nvGraphicFramePr>
        <p:xfrm>
          <a:off x="1371600" y="3505200"/>
          <a:ext cx="6324600" cy="1097280"/>
        </p:xfrm>
        <a:graphic>
          <a:graphicData uri="http://schemas.openxmlformats.org/drawingml/2006/table">
            <a:tbl>
              <a:tblPr firstRow="1" bandRow="1">
                <a:tableStyleId>{5C22544A-7EE6-4342-B048-85BDC9FD1C3A}</a:tableStyleId>
              </a:tblPr>
              <a:tblGrid>
                <a:gridCol w="3162300"/>
                <a:gridCol w="3162300"/>
              </a:tblGrid>
              <a:tr h="355600">
                <a:tc>
                  <a:txBody>
                    <a:bodyPr/>
                    <a:lstStyle/>
                    <a:p>
                      <a:pPr algn="ctr"/>
                      <a:r>
                        <a:rPr lang="en-US" dirty="0" smtClean="0">
                          <a:solidFill>
                            <a:schemeClr val="bg1"/>
                          </a:solidFill>
                        </a:rPr>
                        <a:t> Observation</a:t>
                      </a:r>
                      <a:r>
                        <a:rPr lang="en-US" baseline="0" dirty="0" smtClean="0">
                          <a:solidFill>
                            <a:schemeClr val="bg1"/>
                          </a:solidFill>
                        </a:rPr>
                        <a:t> </a:t>
                      </a:r>
                      <a:r>
                        <a:rPr lang="en-US" dirty="0" smtClean="0">
                          <a:solidFill>
                            <a:schemeClr val="bg1"/>
                          </a:solidFill>
                        </a:rPr>
                        <a:t>Id</a:t>
                      </a:r>
                      <a:endParaRPr lang="en-US" dirty="0">
                        <a:solidFill>
                          <a:schemeClr val="bg1"/>
                        </a:solidFill>
                      </a:endParaRPr>
                    </a:p>
                  </a:txBody>
                  <a:tcPr/>
                </a:tc>
                <a:tc>
                  <a:txBody>
                    <a:bodyPr/>
                    <a:lstStyle/>
                    <a:p>
                      <a:pPr algn="ctr"/>
                      <a:r>
                        <a:rPr lang="en-US" dirty="0" smtClean="0">
                          <a:solidFill>
                            <a:schemeClr val="bg1"/>
                          </a:solidFill>
                        </a:rPr>
                        <a:t>Observation </a:t>
                      </a:r>
                      <a:endParaRPr lang="en-US" dirty="0">
                        <a:solidFill>
                          <a:schemeClr val="bg1"/>
                        </a:solidFill>
                      </a:endParaRPr>
                    </a:p>
                  </a:txBody>
                  <a:tcPr/>
                </a:tc>
              </a:tr>
              <a:tr h="355600">
                <a:tc>
                  <a:txBody>
                    <a:bodyPr/>
                    <a:lstStyle/>
                    <a:p>
                      <a:pPr algn="ctr"/>
                      <a:r>
                        <a:rPr lang="en-US" dirty="0" smtClean="0"/>
                        <a:t>1</a:t>
                      </a:r>
                      <a:endParaRPr lang="en-US" dirty="0"/>
                    </a:p>
                  </a:txBody>
                  <a:tcPr/>
                </a:tc>
                <a:tc>
                  <a:txBody>
                    <a:bodyPr/>
                    <a:lstStyle/>
                    <a:p>
                      <a:pPr algn="ctr"/>
                      <a:r>
                        <a:rPr lang="en-US" dirty="0" smtClean="0"/>
                        <a:t>Tablet</a:t>
                      </a:r>
                      <a:endParaRPr lang="en-US" dirty="0"/>
                    </a:p>
                  </a:txBody>
                  <a:tcPr/>
                </a:tc>
              </a:tr>
              <a:tr h="355600">
                <a:tc>
                  <a:txBody>
                    <a:bodyPr/>
                    <a:lstStyle/>
                    <a:p>
                      <a:pPr algn="ctr"/>
                      <a:r>
                        <a:rPr lang="en-US" dirty="0" smtClean="0"/>
                        <a:t>2</a:t>
                      </a:r>
                      <a:endParaRPr lang="en-US" dirty="0"/>
                    </a:p>
                  </a:txBody>
                  <a:tcPr/>
                </a:tc>
                <a:tc>
                  <a:txBody>
                    <a:bodyPr/>
                    <a:lstStyle/>
                    <a:p>
                      <a:pPr algn="ctr"/>
                      <a:r>
                        <a:rPr lang="en-US" dirty="0" smtClean="0"/>
                        <a:t>Syrup</a:t>
                      </a:r>
                      <a:endParaRPr lang="en-US" dirty="0"/>
                    </a:p>
                  </a:txBody>
                  <a:tcPr/>
                </a:tc>
              </a:tr>
            </a:tbl>
          </a:graphicData>
        </a:graphic>
      </p:graphicFrame>
      <p:pic>
        <p:nvPicPr>
          <p:cNvPr id="10" name="Picture 2"/>
          <p:cNvPicPr>
            <a:picLocks noChangeAspect="1" noChangeArrowheads="1"/>
          </p:cNvPicPr>
          <p:nvPr/>
        </p:nvPicPr>
        <p:blipFill>
          <a:blip r:embed="rId3"/>
          <a:srcRect/>
          <a:stretch>
            <a:fillRect/>
          </a:stretch>
        </p:blipFill>
        <p:spPr bwMode="auto">
          <a:xfrm>
            <a:off x="-2743200" y="2743200"/>
            <a:ext cx="2424293" cy="1643063"/>
          </a:xfrm>
          <a:prstGeom prst="rect">
            <a:avLst/>
          </a:prstGeom>
          <a:noFill/>
          <a:ln w="9525">
            <a:noFill/>
            <a:miter lim="800000"/>
            <a:headEnd/>
            <a:tailEnd/>
          </a:ln>
          <a:effectLst/>
        </p:spPr>
      </p:pic>
      <p:pic>
        <p:nvPicPr>
          <p:cNvPr id="11" name="Picture 3"/>
          <p:cNvPicPr>
            <a:picLocks noChangeAspect="1" noChangeArrowheads="1"/>
          </p:cNvPicPr>
          <p:nvPr/>
        </p:nvPicPr>
        <p:blipFill>
          <a:blip r:embed="rId4"/>
          <a:srcRect/>
          <a:stretch>
            <a:fillRect/>
          </a:stretch>
        </p:blipFill>
        <p:spPr bwMode="auto">
          <a:xfrm>
            <a:off x="-2819400" y="838200"/>
            <a:ext cx="2586921" cy="161448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                          View Queries    </a:t>
            </a:r>
            <a:r>
              <a:rPr lang="en-US" sz="2000" dirty="0" smtClean="0">
                <a:solidFill>
                  <a:schemeClr val="tx1"/>
                </a:solidFill>
              </a:rPr>
              <a:t>(Doctor Home)</a:t>
            </a:r>
            <a:endParaRPr lang="en-US" sz="2000" dirty="0">
              <a:solidFill>
                <a:schemeClr val="tx1"/>
              </a:solidFill>
            </a:endParaRPr>
          </a:p>
        </p:txBody>
      </p:sp>
      <p:graphicFrame>
        <p:nvGraphicFramePr>
          <p:cNvPr id="4" name="Content Placeholder 3"/>
          <p:cNvGraphicFramePr>
            <a:graphicFrameLocks noGrp="1"/>
          </p:cNvGraphicFramePr>
          <p:nvPr>
            <p:ph idx="1"/>
          </p:nvPr>
        </p:nvGraphicFramePr>
        <p:xfrm>
          <a:off x="-2" y="2255521"/>
          <a:ext cx="8991603" cy="2164079"/>
        </p:xfrm>
        <a:graphic>
          <a:graphicData uri="http://schemas.openxmlformats.org/drawingml/2006/table">
            <a:tbl>
              <a:tblPr firstRow="1" bandRow="1">
                <a:tableStyleId>{5C22544A-7EE6-4342-B048-85BDC9FD1C3A}</a:tableStyleId>
              </a:tblPr>
              <a:tblGrid>
                <a:gridCol w="1525361"/>
                <a:gridCol w="1284515"/>
                <a:gridCol w="853369"/>
                <a:gridCol w="1474813"/>
                <a:gridCol w="1284515"/>
                <a:gridCol w="1284515"/>
                <a:gridCol w="1284515"/>
              </a:tblGrid>
              <a:tr h="660964">
                <a:tc>
                  <a:txBody>
                    <a:bodyPr/>
                    <a:lstStyle/>
                    <a:p>
                      <a:pPr algn="ctr"/>
                      <a:r>
                        <a:rPr lang="en-US" dirty="0" smtClean="0">
                          <a:solidFill>
                            <a:schemeClr val="bg1"/>
                          </a:solidFill>
                        </a:rPr>
                        <a:t>Patient</a:t>
                      </a:r>
                      <a:r>
                        <a:rPr lang="en-US" baseline="0" dirty="0" smtClean="0">
                          <a:solidFill>
                            <a:schemeClr val="bg1"/>
                          </a:solidFill>
                        </a:rPr>
                        <a:t> Name</a:t>
                      </a:r>
                      <a:endParaRPr lang="en-US" dirty="0">
                        <a:solidFill>
                          <a:schemeClr val="bg1"/>
                        </a:solidFill>
                      </a:endParaRPr>
                    </a:p>
                  </a:txBody>
                  <a:tcPr/>
                </a:tc>
                <a:tc>
                  <a:txBody>
                    <a:bodyPr/>
                    <a:lstStyle/>
                    <a:p>
                      <a:pPr algn="ctr"/>
                      <a:r>
                        <a:rPr lang="en-US" dirty="0" smtClean="0">
                          <a:solidFill>
                            <a:schemeClr val="bg1"/>
                          </a:solidFill>
                        </a:rPr>
                        <a:t>Blood</a:t>
                      </a:r>
                      <a:r>
                        <a:rPr lang="en-US" baseline="0" dirty="0" smtClean="0">
                          <a:solidFill>
                            <a:schemeClr val="bg1"/>
                          </a:solidFill>
                        </a:rPr>
                        <a:t> Group</a:t>
                      </a:r>
                      <a:endParaRPr lang="en-US" dirty="0">
                        <a:solidFill>
                          <a:schemeClr val="bg1"/>
                        </a:solidFill>
                      </a:endParaRPr>
                    </a:p>
                  </a:txBody>
                  <a:tcPr/>
                </a:tc>
                <a:tc>
                  <a:txBody>
                    <a:bodyPr/>
                    <a:lstStyle/>
                    <a:p>
                      <a:pPr algn="ctr"/>
                      <a:r>
                        <a:rPr lang="en-US" dirty="0" smtClean="0">
                          <a:solidFill>
                            <a:schemeClr val="bg1"/>
                          </a:solidFill>
                        </a:rPr>
                        <a:t>Age</a:t>
                      </a:r>
                      <a:endParaRPr lang="en-US" dirty="0">
                        <a:solidFill>
                          <a:schemeClr val="bg1"/>
                        </a:solidFill>
                      </a:endParaRPr>
                    </a:p>
                  </a:txBody>
                  <a:tcPr/>
                </a:tc>
                <a:tc>
                  <a:txBody>
                    <a:bodyPr/>
                    <a:lstStyle/>
                    <a:p>
                      <a:pPr algn="ctr"/>
                      <a:r>
                        <a:rPr lang="en-US" dirty="0" smtClean="0">
                          <a:solidFill>
                            <a:schemeClr val="bg1"/>
                          </a:solidFill>
                        </a:rPr>
                        <a:t>Question</a:t>
                      </a:r>
                      <a:endParaRPr lang="en-US" dirty="0">
                        <a:solidFill>
                          <a:schemeClr val="bg1"/>
                        </a:solidFill>
                      </a:endParaRPr>
                    </a:p>
                  </a:txBody>
                  <a:tcPr/>
                </a:tc>
                <a:tc>
                  <a:txBody>
                    <a:bodyPr/>
                    <a:lstStyle/>
                    <a:p>
                      <a:pPr algn="ctr"/>
                      <a:r>
                        <a:rPr lang="en-US" dirty="0" smtClean="0">
                          <a:solidFill>
                            <a:schemeClr val="bg1"/>
                          </a:solidFill>
                        </a:rPr>
                        <a:t>Answer</a:t>
                      </a: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r>
              <a:tr h="382939">
                <a:tc>
                  <a:txBody>
                    <a:bodyPr/>
                    <a:lstStyle/>
                    <a:p>
                      <a:pPr algn="ctr"/>
                      <a:r>
                        <a:rPr lang="en-US" dirty="0" smtClean="0"/>
                        <a:t>Suresh</a:t>
                      </a:r>
                      <a:endParaRPr lang="en-US" dirty="0"/>
                    </a:p>
                  </a:txBody>
                  <a:tcPr/>
                </a:tc>
                <a:tc>
                  <a:txBody>
                    <a:bodyPr/>
                    <a:lstStyle/>
                    <a:p>
                      <a:pPr algn="ctr"/>
                      <a:r>
                        <a:rPr lang="en-US" dirty="0" err="1" smtClean="0"/>
                        <a:t>A+ve</a:t>
                      </a:r>
                      <a:endParaRPr lang="en-US" dirty="0"/>
                    </a:p>
                  </a:txBody>
                  <a:tcPr/>
                </a:tc>
                <a:tc>
                  <a:txBody>
                    <a:bodyPr/>
                    <a:lstStyle/>
                    <a:p>
                      <a:pPr algn="ctr"/>
                      <a:r>
                        <a:rPr lang="en-US" dirty="0" smtClean="0"/>
                        <a:t>48</a:t>
                      </a:r>
                      <a:endParaRPr lang="en-US" dirty="0"/>
                    </a:p>
                  </a:txBody>
                  <a:tcPr/>
                </a:tc>
                <a:tc>
                  <a:txBody>
                    <a:bodyPr/>
                    <a:lstStyle/>
                    <a:p>
                      <a:pPr algn="ctr"/>
                      <a:r>
                        <a:rPr lang="en-US" dirty="0" smtClean="0"/>
                        <a:t>Some</a:t>
                      </a:r>
                      <a:r>
                        <a:rPr lang="en-US" baseline="0" dirty="0" smtClean="0"/>
                        <a:t> Text</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r>
              <a:tr h="480096">
                <a:tc>
                  <a:txBody>
                    <a:bodyPr/>
                    <a:lstStyle/>
                    <a:p>
                      <a:pPr algn="ctr"/>
                      <a:r>
                        <a:rPr lang="en-US" dirty="0" err="1" smtClean="0"/>
                        <a:t>Manjunath</a:t>
                      </a:r>
                      <a:endParaRPr lang="en-US" dirty="0"/>
                    </a:p>
                  </a:txBody>
                  <a:tcPr/>
                </a:tc>
                <a:tc>
                  <a:txBody>
                    <a:bodyPr/>
                    <a:lstStyle/>
                    <a:p>
                      <a:pPr algn="ctr"/>
                      <a:r>
                        <a:rPr lang="en-US" dirty="0" err="1" smtClean="0"/>
                        <a:t>O+ve</a:t>
                      </a:r>
                      <a:endParaRPr lang="en-US" dirty="0"/>
                    </a:p>
                  </a:txBody>
                  <a:tcPr/>
                </a:tc>
                <a:tc>
                  <a:txBody>
                    <a:bodyPr/>
                    <a:lstStyle/>
                    <a:p>
                      <a:pPr algn="ctr"/>
                      <a:r>
                        <a:rPr lang="en-US" dirty="0" smtClean="0"/>
                        <a:t>36</a:t>
                      </a:r>
                      <a:endParaRPr lang="en-US" dirty="0"/>
                    </a:p>
                  </a:txBody>
                  <a:tcPr/>
                </a:tc>
                <a:tc>
                  <a:txBody>
                    <a:bodyPr/>
                    <a:lstStyle/>
                    <a:p>
                      <a:pPr algn="ctr"/>
                      <a:r>
                        <a:rPr lang="en-US" dirty="0" smtClean="0"/>
                        <a:t>Some query</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609600">
                <a:tc>
                  <a:txBody>
                    <a:bodyPr/>
                    <a:lstStyle/>
                    <a:p>
                      <a:pPr algn="ctr"/>
                      <a:r>
                        <a:rPr lang="en-US" dirty="0" err="1" smtClean="0"/>
                        <a:t>Srikanth</a:t>
                      </a:r>
                      <a:endParaRPr lang="en-US" dirty="0"/>
                    </a:p>
                  </a:txBody>
                  <a:tcPr/>
                </a:tc>
                <a:tc>
                  <a:txBody>
                    <a:bodyPr/>
                    <a:lstStyle/>
                    <a:p>
                      <a:pPr algn="ctr"/>
                      <a:r>
                        <a:rPr lang="en-US" dirty="0" smtClean="0"/>
                        <a:t>B-</a:t>
                      </a:r>
                      <a:r>
                        <a:rPr lang="en-US" dirty="0" err="1" smtClean="0"/>
                        <a:t>ve</a:t>
                      </a:r>
                      <a:endParaRPr lang="en-US" dirty="0"/>
                    </a:p>
                  </a:txBody>
                  <a:tcPr/>
                </a:tc>
                <a:tc>
                  <a:txBody>
                    <a:bodyPr/>
                    <a:lstStyle/>
                    <a:p>
                      <a:pPr algn="ctr"/>
                      <a:r>
                        <a:rPr lang="en-US" dirty="0" smtClean="0"/>
                        <a:t>50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Some query</a:t>
                      </a:r>
                    </a:p>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5" name="Rounded Rectangle 4"/>
          <p:cNvSpPr/>
          <p:nvPr/>
        </p:nvSpPr>
        <p:spPr>
          <a:xfrm>
            <a:off x="6477000" y="3048000"/>
            <a:ext cx="1066800" cy="228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Replay</a:t>
            </a:r>
            <a:endParaRPr lang="en-US" dirty="0">
              <a:solidFill>
                <a:schemeClr val="bg1"/>
              </a:solidFill>
            </a:endParaRPr>
          </a:p>
        </p:txBody>
      </p:sp>
      <p:sp>
        <p:nvSpPr>
          <p:cNvPr id="6" name="Rounded Rectangle 5"/>
          <p:cNvSpPr/>
          <p:nvPr/>
        </p:nvSpPr>
        <p:spPr>
          <a:xfrm>
            <a:off x="7772400" y="3048000"/>
            <a:ext cx="1066800" cy="228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Ignore</a:t>
            </a:r>
            <a:endParaRPr lang="en-US" dirty="0">
              <a:solidFill>
                <a:schemeClr val="bg1"/>
              </a:solidFill>
            </a:endParaRPr>
          </a:p>
        </p:txBody>
      </p:sp>
      <p:sp>
        <p:nvSpPr>
          <p:cNvPr id="7" name="Rectangle 6"/>
          <p:cNvSpPr/>
          <p:nvPr/>
        </p:nvSpPr>
        <p:spPr>
          <a:xfrm>
            <a:off x="5181600" y="3048000"/>
            <a:ext cx="1143000" cy="228600"/>
          </a:xfrm>
          <a:prstGeom prst="rect">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Message</a:t>
            </a:r>
            <a:endParaRPr lang="en-US" dirty="0">
              <a:solidFill>
                <a:schemeClr val="bg1"/>
              </a:solidFill>
            </a:endParaRPr>
          </a:p>
        </p:txBody>
      </p:sp>
      <p:sp>
        <p:nvSpPr>
          <p:cNvPr id="8" name="Rectangle 7"/>
          <p:cNvSpPr/>
          <p:nvPr/>
        </p:nvSpPr>
        <p:spPr>
          <a:xfrm>
            <a:off x="5181600" y="3505200"/>
            <a:ext cx="1143000" cy="228600"/>
          </a:xfrm>
          <a:prstGeom prst="rect">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Message</a:t>
            </a:r>
            <a:endParaRPr lang="en-US" dirty="0"/>
          </a:p>
        </p:txBody>
      </p:sp>
      <p:sp>
        <p:nvSpPr>
          <p:cNvPr id="9" name="Rounded Rectangle 8"/>
          <p:cNvSpPr/>
          <p:nvPr/>
        </p:nvSpPr>
        <p:spPr>
          <a:xfrm>
            <a:off x="6477000" y="3429000"/>
            <a:ext cx="1066800" cy="228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Replay</a:t>
            </a:r>
            <a:endParaRPr lang="en-US" dirty="0">
              <a:solidFill>
                <a:schemeClr val="bg1"/>
              </a:solidFill>
            </a:endParaRPr>
          </a:p>
        </p:txBody>
      </p:sp>
      <p:sp>
        <p:nvSpPr>
          <p:cNvPr id="10" name="Rounded Rectangle 9"/>
          <p:cNvSpPr/>
          <p:nvPr/>
        </p:nvSpPr>
        <p:spPr>
          <a:xfrm>
            <a:off x="7772400" y="3505200"/>
            <a:ext cx="1066800" cy="228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Ignore</a:t>
            </a:r>
            <a:endParaRPr lang="en-US" dirty="0">
              <a:solidFill>
                <a:schemeClr val="bg1"/>
              </a:solidFill>
            </a:endParaRPr>
          </a:p>
        </p:txBody>
      </p:sp>
      <p:sp>
        <p:nvSpPr>
          <p:cNvPr id="11" name="Rounded Rectangle 10"/>
          <p:cNvSpPr/>
          <p:nvPr/>
        </p:nvSpPr>
        <p:spPr>
          <a:xfrm>
            <a:off x="6477000" y="3886200"/>
            <a:ext cx="1066800" cy="228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Replay</a:t>
            </a:r>
            <a:endParaRPr lang="en-US" dirty="0">
              <a:solidFill>
                <a:schemeClr val="bg1"/>
              </a:solidFill>
            </a:endParaRPr>
          </a:p>
        </p:txBody>
      </p:sp>
      <p:sp>
        <p:nvSpPr>
          <p:cNvPr id="12" name="Rounded Rectangle 11"/>
          <p:cNvSpPr/>
          <p:nvPr/>
        </p:nvSpPr>
        <p:spPr>
          <a:xfrm>
            <a:off x="7772400" y="3886200"/>
            <a:ext cx="1066800" cy="228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Ignore</a:t>
            </a:r>
            <a:endParaRPr lang="en-US" dirty="0">
              <a:solidFill>
                <a:schemeClr val="bg1"/>
              </a:solidFill>
            </a:endParaRPr>
          </a:p>
        </p:txBody>
      </p:sp>
      <p:sp>
        <p:nvSpPr>
          <p:cNvPr id="13" name="Rectangle 12"/>
          <p:cNvSpPr/>
          <p:nvPr/>
        </p:nvSpPr>
        <p:spPr>
          <a:xfrm>
            <a:off x="5181600" y="3886200"/>
            <a:ext cx="1143000" cy="228600"/>
          </a:xfrm>
          <a:prstGeom prst="rect">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Message</a:t>
            </a:r>
            <a:endParaRPr lang="en-US" dirty="0"/>
          </a:p>
        </p:txBody>
      </p:sp>
      <p:pic>
        <p:nvPicPr>
          <p:cNvPr id="17410" name="Picture 2"/>
          <p:cNvPicPr>
            <a:picLocks noChangeAspect="1" noChangeArrowheads="1"/>
          </p:cNvPicPr>
          <p:nvPr/>
        </p:nvPicPr>
        <p:blipFill>
          <a:blip r:embed="rId2"/>
          <a:srcRect/>
          <a:stretch>
            <a:fillRect/>
          </a:stretch>
        </p:blipFill>
        <p:spPr bwMode="auto">
          <a:xfrm>
            <a:off x="-2743200" y="381000"/>
            <a:ext cx="2546498" cy="160020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2743200" y="2209800"/>
            <a:ext cx="2553050" cy="3352800"/>
          </a:xfrm>
          <a:prstGeom prst="rect">
            <a:avLst/>
          </a:prstGeom>
          <a:noFill/>
          <a:ln w="9525">
            <a:noFill/>
            <a:miter lim="800000"/>
            <a:headEnd/>
            <a:tailEnd/>
          </a:ln>
          <a:effectLst/>
        </p:spPr>
      </p:pic>
      <p:pic>
        <p:nvPicPr>
          <p:cNvPr id="17412" name="Picture 4"/>
          <p:cNvPicPr>
            <a:picLocks noChangeAspect="1" noChangeArrowheads="1"/>
          </p:cNvPicPr>
          <p:nvPr/>
        </p:nvPicPr>
        <p:blipFill>
          <a:blip r:embed="rId4"/>
          <a:srcRect/>
          <a:stretch>
            <a:fillRect/>
          </a:stretch>
        </p:blipFill>
        <p:spPr bwMode="auto">
          <a:xfrm>
            <a:off x="9525000" y="152400"/>
            <a:ext cx="2288901" cy="2128838"/>
          </a:xfrm>
          <a:prstGeom prst="rect">
            <a:avLst/>
          </a:prstGeom>
          <a:noFill/>
          <a:ln w="9525">
            <a:noFill/>
            <a:miter lim="800000"/>
            <a:headEnd/>
            <a:tailEnd/>
          </a:ln>
          <a:effectLst/>
        </p:spPr>
      </p:pic>
      <p:pic>
        <p:nvPicPr>
          <p:cNvPr id="17414" name="Picture 6"/>
          <p:cNvPicPr>
            <a:picLocks noChangeAspect="1" noChangeArrowheads="1"/>
          </p:cNvPicPr>
          <p:nvPr/>
        </p:nvPicPr>
        <p:blipFill>
          <a:blip r:embed="rId5"/>
          <a:srcRect/>
          <a:stretch>
            <a:fillRect/>
          </a:stretch>
        </p:blipFill>
        <p:spPr bwMode="auto">
          <a:xfrm>
            <a:off x="9296400" y="2438400"/>
            <a:ext cx="2659940" cy="33528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                     Add &amp; Edit Leave</a:t>
            </a:r>
            <a:r>
              <a:rPr lang="en-US" dirty="0" smtClean="0"/>
              <a:t>     </a:t>
            </a:r>
            <a:r>
              <a:rPr lang="en-US" sz="1800" dirty="0" smtClean="0">
                <a:solidFill>
                  <a:schemeClr val="tx1"/>
                </a:solidFill>
              </a:rPr>
              <a:t>(Doctor Home)</a:t>
            </a:r>
            <a:endParaRPr lang="en-US" sz="1800" dirty="0">
              <a:solidFill>
                <a:schemeClr val="tx1"/>
              </a:solidFill>
            </a:endParaRPr>
          </a:p>
        </p:txBody>
      </p:sp>
      <p:sp>
        <p:nvSpPr>
          <p:cNvPr id="3" name="Content Placeholder 2"/>
          <p:cNvSpPr>
            <a:spLocks noGrp="1"/>
          </p:cNvSpPr>
          <p:nvPr>
            <p:ph idx="1"/>
          </p:nvPr>
        </p:nvSpPr>
        <p:spPr/>
        <p:txBody>
          <a:bodyPr>
            <a:normAutofit/>
          </a:bodyPr>
          <a:lstStyle/>
          <a:p>
            <a:pPr>
              <a:buNone/>
            </a:pPr>
            <a:r>
              <a:rPr lang="en-US" sz="2000" dirty="0" smtClean="0"/>
              <a:t>	</a:t>
            </a:r>
          </a:p>
          <a:p>
            <a:pPr>
              <a:buNone/>
            </a:pPr>
            <a:r>
              <a:rPr lang="en-US" sz="2000" dirty="0" smtClean="0"/>
              <a:t>   </a:t>
            </a:r>
          </a:p>
          <a:p>
            <a:pPr>
              <a:buNone/>
            </a:pPr>
            <a:r>
              <a:rPr lang="en-US" sz="2000" dirty="0" smtClean="0"/>
              <a:t>   From Date </a:t>
            </a:r>
          </a:p>
          <a:p>
            <a:pPr>
              <a:buNone/>
            </a:pPr>
            <a:r>
              <a:rPr lang="en-US" sz="2000" dirty="0" smtClean="0"/>
              <a:t>     </a:t>
            </a:r>
          </a:p>
          <a:p>
            <a:pPr>
              <a:buNone/>
            </a:pPr>
            <a:r>
              <a:rPr lang="en-US" sz="2000" dirty="0" smtClean="0"/>
              <a:t>      To Date</a:t>
            </a:r>
          </a:p>
        </p:txBody>
      </p:sp>
      <p:sp>
        <p:nvSpPr>
          <p:cNvPr id="4" name="Rectangle 3"/>
          <p:cNvSpPr/>
          <p:nvPr/>
        </p:nvSpPr>
        <p:spPr>
          <a:xfrm>
            <a:off x="2438400" y="2362200"/>
            <a:ext cx="18288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438400" y="3048000"/>
            <a:ext cx="18288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ownload.png"/>
          <p:cNvPicPr>
            <a:picLocks noChangeAspect="1"/>
          </p:cNvPicPr>
          <p:nvPr/>
        </p:nvPicPr>
        <p:blipFill>
          <a:blip r:embed="rId2"/>
          <a:stretch>
            <a:fillRect/>
          </a:stretch>
        </p:blipFill>
        <p:spPr>
          <a:xfrm>
            <a:off x="3505200" y="3048000"/>
            <a:ext cx="762000" cy="304799"/>
          </a:xfrm>
          <a:prstGeom prst="rect">
            <a:avLst/>
          </a:prstGeom>
        </p:spPr>
      </p:pic>
      <p:pic>
        <p:nvPicPr>
          <p:cNvPr id="8" name="Picture 7" descr="download.png"/>
          <p:cNvPicPr>
            <a:picLocks noChangeAspect="1"/>
          </p:cNvPicPr>
          <p:nvPr/>
        </p:nvPicPr>
        <p:blipFill>
          <a:blip r:embed="rId2"/>
          <a:stretch>
            <a:fillRect/>
          </a:stretch>
        </p:blipFill>
        <p:spPr>
          <a:xfrm>
            <a:off x="3505200" y="2362200"/>
            <a:ext cx="762000" cy="304799"/>
          </a:xfrm>
          <a:prstGeom prst="rect">
            <a:avLst/>
          </a:prstGeom>
        </p:spPr>
      </p:pic>
      <p:sp>
        <p:nvSpPr>
          <p:cNvPr id="9" name="Rounded Rectangle 8"/>
          <p:cNvSpPr/>
          <p:nvPr/>
        </p:nvSpPr>
        <p:spPr>
          <a:xfrm>
            <a:off x="2438400" y="3657600"/>
            <a:ext cx="1752600" cy="533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Submit</a:t>
            </a:r>
            <a:endParaRPr lang="en-US" sz="2000" dirty="0">
              <a:solidFill>
                <a:schemeClr val="bg1"/>
              </a:solidFill>
            </a:endParaRPr>
          </a:p>
        </p:txBody>
      </p:sp>
      <p:graphicFrame>
        <p:nvGraphicFramePr>
          <p:cNvPr id="13" name="Table 12"/>
          <p:cNvGraphicFramePr>
            <a:graphicFrameLocks noGrp="1"/>
          </p:cNvGraphicFramePr>
          <p:nvPr/>
        </p:nvGraphicFramePr>
        <p:xfrm>
          <a:off x="1295400" y="4343400"/>
          <a:ext cx="4572000" cy="1854200"/>
        </p:xfrm>
        <a:graphic>
          <a:graphicData uri="http://schemas.openxmlformats.org/drawingml/2006/table">
            <a:tbl>
              <a:tblPr firstRow="1" bandRow="1">
                <a:tableStyleId>{5C22544A-7EE6-4342-B048-85BDC9FD1C3A}</a:tableStyleId>
              </a:tblPr>
              <a:tblGrid>
                <a:gridCol w="1524000"/>
                <a:gridCol w="1524000"/>
                <a:gridCol w="1524000"/>
              </a:tblGrid>
              <a:tr h="370840">
                <a:tc>
                  <a:txBody>
                    <a:bodyPr/>
                    <a:lstStyle/>
                    <a:p>
                      <a:pPr algn="ctr"/>
                      <a:r>
                        <a:rPr lang="en-US" dirty="0" smtClean="0">
                          <a:solidFill>
                            <a:schemeClr val="bg1"/>
                          </a:solidFill>
                        </a:rPr>
                        <a:t>From</a:t>
                      </a:r>
                      <a:r>
                        <a:rPr lang="en-US" baseline="0" dirty="0" smtClean="0">
                          <a:solidFill>
                            <a:schemeClr val="bg1"/>
                          </a:solidFill>
                        </a:rPr>
                        <a:t> Date</a:t>
                      </a:r>
                      <a:endParaRPr lang="en-US" dirty="0">
                        <a:solidFill>
                          <a:schemeClr val="bg1"/>
                        </a:solidFill>
                      </a:endParaRPr>
                    </a:p>
                  </a:txBody>
                  <a:tcPr/>
                </a:tc>
                <a:tc>
                  <a:txBody>
                    <a:bodyPr/>
                    <a:lstStyle/>
                    <a:p>
                      <a:pPr algn="ctr"/>
                      <a:r>
                        <a:rPr lang="en-US" dirty="0" smtClean="0">
                          <a:solidFill>
                            <a:schemeClr val="bg1"/>
                          </a:solidFill>
                        </a:rPr>
                        <a:t>To</a:t>
                      </a:r>
                      <a:r>
                        <a:rPr lang="en-US" baseline="0" dirty="0" smtClean="0">
                          <a:solidFill>
                            <a:schemeClr val="bg1"/>
                          </a:solidFill>
                        </a:rPr>
                        <a:t> Date</a:t>
                      </a:r>
                      <a:endParaRPr lang="en-US" dirty="0">
                        <a:solidFill>
                          <a:schemeClr val="bg1"/>
                        </a:solidFill>
                      </a:endParaRPr>
                    </a:p>
                  </a:txBody>
                  <a:tcPr/>
                </a:tc>
                <a:tc>
                  <a:txBody>
                    <a:bodyPr/>
                    <a:lstStyle/>
                    <a:p>
                      <a:endParaRPr lang="en-US"/>
                    </a:p>
                  </a:txBody>
                  <a:tcPr/>
                </a:tc>
              </a:tr>
              <a:tr h="370840">
                <a:tc>
                  <a:txBody>
                    <a:bodyPr/>
                    <a:lstStyle/>
                    <a:p>
                      <a:r>
                        <a:rPr lang="en-US" dirty="0" smtClean="0"/>
                        <a:t>02-Feb-2020</a:t>
                      </a:r>
                      <a:endParaRPr lang="en-US" dirty="0"/>
                    </a:p>
                  </a:txBody>
                  <a:tcPr/>
                </a:tc>
                <a:tc>
                  <a:txBody>
                    <a:bodyPr/>
                    <a:lstStyle/>
                    <a:p>
                      <a:r>
                        <a:rPr lang="en-US" dirty="0" smtClean="0"/>
                        <a:t>03-Feb-2020</a:t>
                      </a:r>
                      <a:endParaRPr lang="en-US" dirty="0"/>
                    </a:p>
                  </a:txBody>
                  <a:tcPr/>
                </a:tc>
                <a:tc>
                  <a:txBody>
                    <a:bodyPr/>
                    <a:lstStyle/>
                    <a:p>
                      <a:endParaRPr lang="en-US" dirty="0"/>
                    </a:p>
                  </a:txBody>
                  <a:tcPr/>
                </a:tc>
              </a:tr>
              <a:tr h="370840">
                <a:tc>
                  <a:txBody>
                    <a:bodyPr/>
                    <a:lstStyle/>
                    <a:p>
                      <a:r>
                        <a:rPr lang="en-US" dirty="0" smtClean="0"/>
                        <a:t>20-Feb-2020</a:t>
                      </a:r>
                      <a:endParaRPr lang="en-US" dirty="0"/>
                    </a:p>
                  </a:txBody>
                  <a:tcPr/>
                </a:tc>
                <a:tc>
                  <a:txBody>
                    <a:bodyPr/>
                    <a:lstStyle/>
                    <a:p>
                      <a:r>
                        <a:rPr lang="en-US" dirty="0" smtClean="0"/>
                        <a:t>22-Feb-2020</a:t>
                      </a:r>
                      <a:endParaRPr lang="en-US" dirty="0"/>
                    </a:p>
                  </a:txBody>
                  <a:tcPr/>
                </a:tc>
                <a:tc>
                  <a:txBody>
                    <a:bodyPr/>
                    <a:lstStyle/>
                    <a:p>
                      <a:endParaRPr lang="en-US" dirty="0"/>
                    </a:p>
                  </a:txBody>
                  <a:tcPr/>
                </a:tc>
              </a:tr>
              <a:tr h="370840">
                <a:tc>
                  <a:txBody>
                    <a:bodyPr/>
                    <a:lstStyle/>
                    <a:p>
                      <a:r>
                        <a:rPr lang="en-US" dirty="0" smtClean="0"/>
                        <a:t>03-Mar-2020</a:t>
                      </a:r>
                      <a:endParaRPr lang="en-US" dirty="0"/>
                    </a:p>
                  </a:txBody>
                  <a:tcPr/>
                </a:tc>
                <a:tc>
                  <a:txBody>
                    <a:bodyPr/>
                    <a:lstStyle/>
                    <a:p>
                      <a:r>
                        <a:rPr lang="en-US" dirty="0" smtClean="0"/>
                        <a:t>05-Mar-2020</a:t>
                      </a:r>
                      <a:endParaRPr lang="en-US" dirty="0"/>
                    </a:p>
                  </a:txBody>
                  <a:tcPr/>
                </a:tc>
                <a:tc>
                  <a:txBody>
                    <a:bodyPr/>
                    <a:lstStyle/>
                    <a:p>
                      <a:endParaRPr lang="en-US" dirty="0"/>
                    </a:p>
                  </a:txBody>
                  <a:tcPr/>
                </a:tc>
              </a:tr>
              <a:tr h="370840">
                <a:tc>
                  <a:txBody>
                    <a:bodyPr/>
                    <a:lstStyle/>
                    <a:p>
                      <a:r>
                        <a:rPr lang="en-US" dirty="0" smtClean="0"/>
                        <a:t>15-Mar-2020</a:t>
                      </a:r>
                      <a:endParaRPr lang="en-US" dirty="0"/>
                    </a:p>
                  </a:txBody>
                  <a:tcPr/>
                </a:tc>
                <a:tc>
                  <a:txBody>
                    <a:bodyPr/>
                    <a:lstStyle/>
                    <a:p>
                      <a:r>
                        <a:rPr lang="en-US" dirty="0" smtClean="0"/>
                        <a:t>16-Mar-2020</a:t>
                      </a:r>
                      <a:endParaRPr lang="en-US" dirty="0"/>
                    </a:p>
                  </a:txBody>
                  <a:tcPr/>
                </a:tc>
                <a:tc>
                  <a:txBody>
                    <a:bodyPr/>
                    <a:lstStyle/>
                    <a:p>
                      <a:endParaRPr lang="en-US" dirty="0"/>
                    </a:p>
                  </a:txBody>
                  <a:tcPr/>
                </a:tc>
              </a:tr>
            </a:tbl>
          </a:graphicData>
        </a:graphic>
      </p:graphicFrame>
      <p:sp>
        <p:nvSpPr>
          <p:cNvPr id="14" name="Rounded Rectangle 13"/>
          <p:cNvSpPr/>
          <p:nvPr/>
        </p:nvSpPr>
        <p:spPr>
          <a:xfrm>
            <a:off x="4460967" y="5199014"/>
            <a:ext cx="1219200" cy="228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Edit</a:t>
            </a:r>
            <a:endParaRPr lang="en-US" sz="2000" dirty="0">
              <a:solidFill>
                <a:schemeClr val="bg1"/>
              </a:solidFill>
            </a:endParaRPr>
          </a:p>
        </p:txBody>
      </p:sp>
      <p:sp>
        <p:nvSpPr>
          <p:cNvPr id="15" name="TextBox 14"/>
          <p:cNvSpPr txBox="1"/>
          <p:nvPr/>
        </p:nvSpPr>
        <p:spPr>
          <a:xfrm>
            <a:off x="3200400" y="6324600"/>
            <a:ext cx="1369286" cy="369332"/>
          </a:xfrm>
          <a:prstGeom prst="rect">
            <a:avLst/>
          </a:prstGeom>
          <a:noFill/>
        </p:spPr>
        <p:txBody>
          <a:bodyPr wrap="none" rtlCol="0">
            <a:spAutoFit/>
          </a:bodyPr>
          <a:lstStyle/>
          <a:p>
            <a:r>
              <a:rPr lang="en-US" u="sng" dirty="0" smtClean="0"/>
              <a:t>Home Page</a:t>
            </a:r>
            <a:endParaRPr lang="en-US" u="sng" dirty="0"/>
          </a:p>
        </p:txBody>
      </p:sp>
      <p:sp>
        <p:nvSpPr>
          <p:cNvPr id="16" name="Rounded Rectangle 15"/>
          <p:cNvSpPr/>
          <p:nvPr/>
        </p:nvSpPr>
        <p:spPr>
          <a:xfrm>
            <a:off x="4460967" y="5503814"/>
            <a:ext cx="1219200" cy="228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Edit</a:t>
            </a:r>
            <a:endParaRPr lang="en-US" sz="2000" dirty="0">
              <a:solidFill>
                <a:schemeClr val="bg1"/>
              </a:solidFill>
            </a:endParaRPr>
          </a:p>
        </p:txBody>
      </p:sp>
      <p:sp>
        <p:nvSpPr>
          <p:cNvPr id="17" name="Rounded Rectangle 16"/>
          <p:cNvSpPr/>
          <p:nvPr/>
        </p:nvSpPr>
        <p:spPr>
          <a:xfrm>
            <a:off x="4460967" y="5884814"/>
            <a:ext cx="1219200" cy="228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Edit</a:t>
            </a:r>
            <a:endParaRPr lang="en-US" sz="2000" dirty="0">
              <a:solidFill>
                <a:schemeClr val="bg1"/>
              </a:solidFill>
            </a:endParaRPr>
          </a:p>
        </p:txBody>
      </p:sp>
      <p:sp>
        <p:nvSpPr>
          <p:cNvPr id="18" name="Rounded Rectangle 17"/>
          <p:cNvSpPr/>
          <p:nvPr/>
        </p:nvSpPr>
        <p:spPr>
          <a:xfrm>
            <a:off x="4460967" y="4818014"/>
            <a:ext cx="1219200" cy="228600"/>
          </a:xfrm>
          <a:prstGeom prst="round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Edit</a:t>
            </a:r>
            <a:endParaRPr lang="en-US" sz="2000" dirty="0">
              <a:solidFill>
                <a:schemeClr val="bg1"/>
              </a:solidFill>
            </a:endParaRPr>
          </a:p>
        </p:txBody>
      </p:sp>
      <p:sp>
        <p:nvSpPr>
          <p:cNvPr id="19" name="Rounded Rectangular Callout 18"/>
          <p:cNvSpPr/>
          <p:nvPr/>
        </p:nvSpPr>
        <p:spPr>
          <a:xfrm>
            <a:off x="6400800" y="4038600"/>
            <a:ext cx="1676400" cy="838200"/>
          </a:xfrm>
          <a:prstGeom prst="wedgeRoundRectCallout">
            <a:avLst>
              <a:gd name="adj1" fmla="val -92521"/>
              <a:gd name="adj2" fmla="val 593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Disabled based on the </a:t>
            </a:r>
          </a:p>
          <a:p>
            <a:pPr algn="ctr"/>
            <a:r>
              <a:rPr lang="en-US" dirty="0" smtClean="0">
                <a:solidFill>
                  <a:schemeClr val="bg1"/>
                </a:solidFill>
              </a:rPr>
              <a:t>system date</a:t>
            </a:r>
          </a:p>
        </p:txBody>
      </p:sp>
      <p:pic>
        <p:nvPicPr>
          <p:cNvPr id="18434" name="Picture 2"/>
          <p:cNvPicPr>
            <a:picLocks noChangeAspect="1" noChangeArrowheads="1"/>
          </p:cNvPicPr>
          <p:nvPr/>
        </p:nvPicPr>
        <p:blipFill>
          <a:blip r:embed="rId3"/>
          <a:srcRect/>
          <a:stretch>
            <a:fillRect/>
          </a:stretch>
        </p:blipFill>
        <p:spPr bwMode="auto">
          <a:xfrm>
            <a:off x="9525000" y="533400"/>
            <a:ext cx="2191779" cy="1385888"/>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229600" cy="4709160"/>
          </a:xfrm>
        </p:spPr>
        <p:txBody>
          <a:bodyPr/>
          <a:lstStyle/>
          <a:p>
            <a:endParaRPr lang="en-US" dirty="0" smtClean="0"/>
          </a:p>
          <a:p>
            <a:endParaRPr lang="en-US" dirty="0" smtClean="0"/>
          </a:p>
          <a:p>
            <a:endParaRPr lang="en-US" dirty="0" smtClean="0"/>
          </a:p>
          <a:p>
            <a:pPr>
              <a:buNone/>
            </a:pPr>
            <a:r>
              <a:rPr lang="en-US" dirty="0" smtClean="0"/>
              <a:t>                              </a:t>
            </a:r>
            <a:r>
              <a:rPr lang="en-US" sz="4000" dirty="0" smtClean="0">
                <a:latin typeface="Algerian" pitchFamily="82" charset="0"/>
              </a:rPr>
              <a:t>Thank You</a:t>
            </a:r>
            <a:endParaRPr lang="en-US" sz="4000" dirty="0">
              <a:latin typeface="Algerian" pitchFamily="8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28360"/>
          </a:xfrm>
        </p:spPr>
        <p:txBody>
          <a:bodyPr/>
          <a:lstStyle/>
          <a:p>
            <a:pPr>
              <a:buNone/>
            </a:pPr>
            <a:r>
              <a:rPr lang="en-US" dirty="0" smtClean="0"/>
              <a:t>                              </a:t>
            </a:r>
          </a:p>
          <a:p>
            <a:pPr>
              <a:buNone/>
            </a:pPr>
            <a:r>
              <a:rPr lang="en-US" sz="3200" dirty="0" smtClean="0"/>
              <a:t>                           </a:t>
            </a:r>
            <a:r>
              <a:rPr lang="en-US" sz="3200" dirty="0" smtClean="0">
                <a:solidFill>
                  <a:schemeClr val="accent1"/>
                </a:solidFill>
              </a:rPr>
              <a:t> </a:t>
            </a:r>
            <a:r>
              <a:rPr lang="en-US" sz="4000" dirty="0" smtClean="0">
                <a:solidFill>
                  <a:schemeClr val="accent1"/>
                </a:solidFill>
              </a:rPr>
              <a:t>LOGIN</a:t>
            </a:r>
          </a:p>
          <a:p>
            <a:pPr>
              <a:buNone/>
            </a:pPr>
            <a:endParaRPr lang="en-US" dirty="0" smtClean="0"/>
          </a:p>
          <a:p>
            <a:pPr>
              <a:buNone/>
            </a:pPr>
            <a:r>
              <a:rPr lang="en-US" dirty="0" smtClean="0"/>
              <a:t>		Email</a:t>
            </a:r>
          </a:p>
          <a:p>
            <a:pPr>
              <a:buNone/>
            </a:pPr>
            <a:r>
              <a:rPr lang="en-US" dirty="0" smtClean="0"/>
              <a:t>	</a:t>
            </a:r>
          </a:p>
          <a:p>
            <a:pPr>
              <a:buNone/>
            </a:pPr>
            <a:r>
              <a:rPr lang="en-US" dirty="0" smtClean="0"/>
              <a:t>		Password</a:t>
            </a:r>
          </a:p>
          <a:p>
            <a:pPr>
              <a:buNone/>
            </a:pPr>
            <a:r>
              <a:rPr lang="en-US" sz="1800" dirty="0" smtClean="0"/>
              <a:t>                                                           </a:t>
            </a:r>
          </a:p>
          <a:p>
            <a:pPr>
              <a:buNone/>
            </a:pPr>
            <a:r>
              <a:rPr lang="en-US" sz="1800" dirty="0" smtClean="0"/>
              <a:t> 					   Forgot  Password?</a:t>
            </a:r>
          </a:p>
          <a:p>
            <a:pPr>
              <a:buNone/>
            </a:pPr>
            <a:r>
              <a:rPr lang="en-US" dirty="0" smtClean="0"/>
              <a:t>			</a:t>
            </a:r>
          </a:p>
          <a:p>
            <a:pPr>
              <a:buNone/>
            </a:pPr>
            <a:endParaRPr lang="en-US" dirty="0" smtClean="0"/>
          </a:p>
          <a:p>
            <a:pPr>
              <a:buNone/>
            </a:pPr>
            <a:r>
              <a:rPr lang="en-US" dirty="0" smtClean="0"/>
              <a:t>				</a:t>
            </a:r>
          </a:p>
        </p:txBody>
      </p:sp>
      <p:sp>
        <p:nvSpPr>
          <p:cNvPr id="5" name="Flowchart: Process 4"/>
          <p:cNvSpPr/>
          <p:nvPr/>
        </p:nvSpPr>
        <p:spPr>
          <a:xfrm>
            <a:off x="3429000" y="2209800"/>
            <a:ext cx="2743200" cy="457200"/>
          </a:xfrm>
          <a:prstGeom prst="flowChartProcess">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p>
        </p:txBody>
      </p:sp>
      <p:sp>
        <p:nvSpPr>
          <p:cNvPr id="6" name="Rounded Rectangle 5"/>
          <p:cNvSpPr/>
          <p:nvPr/>
        </p:nvSpPr>
        <p:spPr>
          <a:xfrm>
            <a:off x="3657600" y="4648200"/>
            <a:ext cx="1752600" cy="609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a:t>
            </a:r>
            <a:r>
              <a:rPr lang="en-US" dirty="0" smtClean="0">
                <a:solidFill>
                  <a:schemeClr val="bg1"/>
                </a:solidFill>
              </a:rPr>
              <a:t>ogin</a:t>
            </a:r>
            <a:endParaRPr lang="en-US" dirty="0">
              <a:solidFill>
                <a:schemeClr val="bg1"/>
              </a:solidFill>
            </a:endParaRPr>
          </a:p>
        </p:txBody>
      </p:sp>
      <p:sp>
        <p:nvSpPr>
          <p:cNvPr id="7" name="Flowchart: Process 6"/>
          <p:cNvSpPr/>
          <p:nvPr/>
        </p:nvSpPr>
        <p:spPr>
          <a:xfrm>
            <a:off x="3429000" y="3200400"/>
            <a:ext cx="2743200" cy="457200"/>
          </a:xfrm>
          <a:prstGeom prst="flowChartProcess">
            <a:avLst/>
          </a:prstGeom>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026" name="Picture 2"/>
          <p:cNvPicPr>
            <a:picLocks noChangeAspect="1" noChangeArrowheads="1"/>
          </p:cNvPicPr>
          <p:nvPr/>
        </p:nvPicPr>
        <p:blipFill>
          <a:blip r:embed="rId2"/>
          <a:srcRect/>
          <a:stretch>
            <a:fillRect/>
          </a:stretch>
        </p:blipFill>
        <p:spPr bwMode="auto">
          <a:xfrm>
            <a:off x="8763000" y="228600"/>
            <a:ext cx="2947674" cy="46005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819400" y="228600"/>
            <a:ext cx="3352800" cy="1524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862992" y="2057400"/>
            <a:ext cx="2862992"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Forgot Password</a:t>
            </a:r>
            <a:endParaRPr lang="en-US" sz="2800" dirty="0"/>
          </a:p>
        </p:txBody>
      </p:sp>
      <p:sp>
        <p:nvSpPr>
          <p:cNvPr id="3" name="Content Placeholder 2"/>
          <p:cNvSpPr>
            <a:spLocks noGrp="1"/>
          </p:cNvSpPr>
          <p:nvPr>
            <p:ph idx="1"/>
          </p:nvPr>
        </p:nvSpPr>
        <p:spPr>
          <a:xfrm>
            <a:off x="457200" y="1600200"/>
            <a:ext cx="8229600" cy="4724400"/>
          </a:xfrm>
        </p:spPr>
        <p:txBody>
          <a:bodyPr/>
          <a:lstStyle/>
          <a:p>
            <a:pPr>
              <a:buNone/>
            </a:pPr>
            <a:endParaRPr lang="en-US" dirty="0" smtClean="0"/>
          </a:p>
          <a:p>
            <a:pPr>
              <a:buNone/>
            </a:pPr>
            <a:r>
              <a:rPr lang="en-US" sz="2000" dirty="0" smtClean="0"/>
              <a:t>                           Email     </a:t>
            </a:r>
          </a:p>
          <a:p>
            <a:endParaRPr lang="en-US" dirty="0" smtClean="0"/>
          </a:p>
          <a:p>
            <a:pPr>
              <a:buNone/>
            </a:pPr>
            <a:endParaRPr lang="en-US" sz="2000" dirty="0"/>
          </a:p>
        </p:txBody>
      </p:sp>
      <p:sp>
        <p:nvSpPr>
          <p:cNvPr id="4" name="Rectangle 3"/>
          <p:cNvSpPr/>
          <p:nvPr/>
        </p:nvSpPr>
        <p:spPr>
          <a:xfrm>
            <a:off x="3581400" y="2133600"/>
            <a:ext cx="3048000" cy="38100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60000"/>
                    <a:lumOff val="40000"/>
                  </a:schemeClr>
                </a:solidFill>
              </a:rPr>
              <a:t>Enter Email</a:t>
            </a:r>
            <a:endParaRPr lang="en-US" dirty="0">
              <a:solidFill>
                <a:schemeClr val="bg2">
                  <a:lumMod val="60000"/>
                  <a:lumOff val="40000"/>
                </a:schemeClr>
              </a:solidFill>
            </a:endParaRPr>
          </a:p>
        </p:txBody>
      </p:sp>
      <p:sp>
        <p:nvSpPr>
          <p:cNvPr id="7" name="Rounded Rectangle 6"/>
          <p:cNvSpPr/>
          <p:nvPr/>
        </p:nvSpPr>
        <p:spPr>
          <a:xfrm>
            <a:off x="2819400" y="3200400"/>
            <a:ext cx="2743200" cy="533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Send</a:t>
            </a:r>
            <a:endParaRPr lang="en-US" dirty="0">
              <a:solidFill>
                <a:schemeClr val="bg1"/>
              </a:solidFill>
            </a:endParaRPr>
          </a:p>
        </p:txBody>
      </p:sp>
      <p:pic>
        <p:nvPicPr>
          <p:cNvPr id="8" name="Picture 2"/>
          <p:cNvPicPr>
            <a:picLocks noChangeAspect="1" noChangeArrowheads="1"/>
          </p:cNvPicPr>
          <p:nvPr/>
        </p:nvPicPr>
        <p:blipFill>
          <a:blip r:embed="rId2"/>
          <a:srcRect/>
          <a:stretch>
            <a:fillRect/>
          </a:stretch>
        </p:blipFill>
        <p:spPr bwMode="auto">
          <a:xfrm>
            <a:off x="8763000" y="228600"/>
            <a:ext cx="2947674" cy="4600575"/>
          </a:xfrm>
          <a:prstGeom prst="rect">
            <a:avLst/>
          </a:prstGeom>
          <a:noFill/>
          <a:ln w="9525">
            <a:noFill/>
            <a:miter lim="800000"/>
            <a:headEnd/>
            <a:tailEnd/>
          </a:ln>
          <a:effectLst/>
        </p:spPr>
      </p:pic>
      <p:pic>
        <p:nvPicPr>
          <p:cNvPr id="11" name="Picture 3"/>
          <p:cNvPicPr>
            <a:picLocks noChangeAspect="1" noChangeArrowheads="1"/>
          </p:cNvPicPr>
          <p:nvPr/>
        </p:nvPicPr>
        <p:blipFill>
          <a:blip r:embed="rId3"/>
          <a:srcRect/>
          <a:stretch>
            <a:fillRect/>
          </a:stretch>
        </p:blipFill>
        <p:spPr bwMode="auto">
          <a:xfrm>
            <a:off x="-2819400" y="228600"/>
            <a:ext cx="3352800" cy="1524000"/>
          </a:xfrm>
          <a:prstGeom prst="rect">
            <a:avLst/>
          </a:prstGeom>
          <a:noFill/>
          <a:ln w="9525">
            <a:noFill/>
            <a:miter lim="800000"/>
            <a:headEnd/>
            <a:tailEnd/>
          </a:ln>
          <a:effectLst/>
        </p:spPr>
      </p:pic>
      <p:pic>
        <p:nvPicPr>
          <p:cNvPr id="12" name="Picture 4"/>
          <p:cNvPicPr>
            <a:picLocks noChangeAspect="1" noChangeArrowheads="1"/>
          </p:cNvPicPr>
          <p:nvPr/>
        </p:nvPicPr>
        <p:blipFill>
          <a:blip r:embed="rId4"/>
          <a:srcRect/>
          <a:stretch>
            <a:fillRect/>
          </a:stretch>
        </p:blipFill>
        <p:spPr bwMode="auto">
          <a:xfrm>
            <a:off x="-2862992" y="2057400"/>
            <a:ext cx="2862992"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563562"/>
          </a:xfrm>
        </p:spPr>
        <p:txBody>
          <a:bodyPr>
            <a:normAutofit/>
          </a:bodyPr>
          <a:lstStyle/>
          <a:p>
            <a:r>
              <a:rPr lang="en-US" sz="2000" dirty="0" smtClean="0"/>
              <a:t>                                   Register Patient                        (</a:t>
            </a:r>
            <a:r>
              <a:rPr lang="en-US" sz="2000" dirty="0" smtClean="0">
                <a:solidFill>
                  <a:schemeClr val="tx1"/>
                </a:solidFill>
              </a:rPr>
              <a:t>Home</a:t>
            </a:r>
            <a:r>
              <a:rPr lang="en-US" sz="2000" dirty="0" smtClean="0"/>
              <a:t>)   </a:t>
            </a:r>
            <a:endParaRPr lang="en-US" sz="2000" dirty="0"/>
          </a:p>
        </p:txBody>
      </p:sp>
      <p:sp>
        <p:nvSpPr>
          <p:cNvPr id="3" name="Content Placeholder 2"/>
          <p:cNvSpPr>
            <a:spLocks noGrp="1"/>
          </p:cNvSpPr>
          <p:nvPr>
            <p:ph idx="1"/>
          </p:nvPr>
        </p:nvSpPr>
        <p:spPr>
          <a:xfrm>
            <a:off x="457200" y="685800"/>
            <a:ext cx="8229600" cy="5943600"/>
          </a:xfrm>
        </p:spPr>
        <p:txBody>
          <a:bodyPr>
            <a:normAutofit fontScale="92500" lnSpcReduction="20000"/>
          </a:bodyPr>
          <a:lstStyle/>
          <a:p>
            <a:pPr>
              <a:buNone/>
            </a:pPr>
            <a:r>
              <a:rPr lang="en-US" sz="1800" dirty="0" smtClean="0"/>
              <a:t>MRN</a:t>
            </a:r>
          </a:p>
          <a:p>
            <a:pPr>
              <a:buNone/>
            </a:pPr>
            <a:endParaRPr lang="en-US" sz="1800" dirty="0" smtClean="0"/>
          </a:p>
          <a:p>
            <a:pPr>
              <a:buNone/>
            </a:pPr>
            <a:r>
              <a:rPr lang="en-US" sz="1800" dirty="0" smtClean="0"/>
              <a:t>First Name                                                      </a:t>
            </a:r>
          </a:p>
          <a:p>
            <a:pPr>
              <a:buNone/>
            </a:pPr>
            <a:r>
              <a:rPr lang="en-US" sz="1800" dirty="0" smtClean="0"/>
              <a:t>                                                                                        </a:t>
            </a:r>
          </a:p>
          <a:p>
            <a:pPr>
              <a:buNone/>
            </a:pPr>
            <a:r>
              <a:rPr lang="en-US" sz="1800" dirty="0" smtClean="0"/>
              <a:t>Last Name</a:t>
            </a:r>
          </a:p>
          <a:p>
            <a:pPr>
              <a:buNone/>
            </a:pPr>
            <a:r>
              <a:rPr lang="en-US" sz="1800" dirty="0" smtClean="0"/>
              <a:t>   						        State</a:t>
            </a:r>
          </a:p>
          <a:p>
            <a:pPr>
              <a:buNone/>
            </a:pPr>
            <a:r>
              <a:rPr lang="en-US" sz="1800" dirty="0" smtClean="0"/>
              <a:t>Age				 	</a:t>
            </a:r>
          </a:p>
          <a:p>
            <a:pPr>
              <a:buNone/>
            </a:pPr>
            <a:r>
              <a:rPr lang="en-US" sz="1800" dirty="0" smtClean="0"/>
              <a:t>                                                                                          City</a:t>
            </a:r>
          </a:p>
          <a:p>
            <a:pPr>
              <a:buNone/>
            </a:pPr>
            <a:r>
              <a:rPr lang="en-US" sz="1800" dirty="0" smtClean="0"/>
              <a:t>Gender	             Male e   Female     Other                     		     </a:t>
            </a:r>
          </a:p>
          <a:p>
            <a:pPr>
              <a:buNone/>
            </a:pPr>
            <a:endParaRPr lang="en-US" sz="1800" dirty="0" smtClean="0"/>
          </a:p>
          <a:p>
            <a:pPr>
              <a:buNone/>
            </a:pPr>
            <a:r>
              <a:rPr lang="en-US" sz="1800" dirty="0" smtClean="0"/>
              <a:t>Blood Group			                        Address	</a:t>
            </a:r>
          </a:p>
          <a:p>
            <a:pPr>
              <a:buNone/>
            </a:pPr>
            <a:r>
              <a:rPr lang="en-US" sz="1800" b="1" dirty="0" smtClean="0"/>
              <a:t>						</a:t>
            </a:r>
          </a:p>
          <a:p>
            <a:pPr>
              <a:buNone/>
            </a:pPr>
            <a:r>
              <a:rPr lang="en-US" sz="1800" b="1" dirty="0" smtClean="0"/>
              <a:t>Marital Status       Single      Married                      Pin code   			</a:t>
            </a:r>
          </a:p>
          <a:p>
            <a:pPr>
              <a:buNone/>
            </a:pPr>
            <a:r>
              <a:rPr lang="en-US" sz="1800" b="1" dirty="0" smtClean="0"/>
              <a:t> Email						</a:t>
            </a:r>
          </a:p>
          <a:p>
            <a:pPr>
              <a:buNone/>
            </a:pPr>
            <a:r>
              <a:rPr lang="en-US" sz="1800" b="1" dirty="0" smtClean="0"/>
              <a:t>						Contact  No</a:t>
            </a:r>
          </a:p>
          <a:p>
            <a:pPr>
              <a:buNone/>
            </a:pPr>
            <a:r>
              <a:rPr lang="en-US" sz="1800" b="1" dirty="0" smtClean="0"/>
              <a:t>Password</a:t>
            </a:r>
          </a:p>
          <a:p>
            <a:pPr>
              <a:buNone/>
            </a:pPr>
            <a:r>
              <a:rPr lang="en-US" sz="1800" b="1" dirty="0" smtClean="0"/>
              <a:t>				</a:t>
            </a:r>
          </a:p>
          <a:p>
            <a:pPr>
              <a:buNone/>
            </a:pPr>
            <a:r>
              <a:rPr lang="en-US" sz="1800" b="1" dirty="0" smtClean="0"/>
              <a:t>Con Password</a:t>
            </a:r>
          </a:p>
          <a:p>
            <a:pPr>
              <a:buNone/>
            </a:pPr>
            <a:endParaRPr lang="en-US" sz="1800" b="1" dirty="0" smtClean="0"/>
          </a:p>
          <a:p>
            <a:pPr>
              <a:buNone/>
            </a:pPr>
            <a:r>
              <a:rPr lang="en-US" sz="1800" b="1" dirty="0" smtClean="0"/>
              <a:t>		</a:t>
            </a:r>
            <a:r>
              <a:rPr lang="en-US" sz="1800" dirty="0" smtClean="0"/>
              <a:t> 				</a:t>
            </a:r>
          </a:p>
          <a:p>
            <a:pPr>
              <a:buNone/>
            </a:pPr>
            <a:r>
              <a:rPr lang="en-US" sz="1800" dirty="0" smtClean="0"/>
              <a:t>						</a:t>
            </a:r>
            <a:r>
              <a:rPr lang="en-US" sz="2200" u="sng" dirty="0" smtClean="0"/>
              <a:t>Home Page</a:t>
            </a:r>
            <a:endParaRPr lang="en-US" sz="2200" u="sng" dirty="0"/>
          </a:p>
        </p:txBody>
      </p:sp>
      <p:sp>
        <p:nvSpPr>
          <p:cNvPr id="4" name="Rectangle 3"/>
          <p:cNvSpPr/>
          <p:nvPr/>
        </p:nvSpPr>
        <p:spPr>
          <a:xfrm>
            <a:off x="2286000" y="12192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5" name="Rectangle 4"/>
          <p:cNvSpPr/>
          <p:nvPr/>
        </p:nvSpPr>
        <p:spPr>
          <a:xfrm>
            <a:off x="2286000" y="17526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6" name="Rectangle 5"/>
          <p:cNvSpPr/>
          <p:nvPr/>
        </p:nvSpPr>
        <p:spPr>
          <a:xfrm>
            <a:off x="2286000" y="22860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11" name="Rectangle 10"/>
          <p:cNvSpPr/>
          <p:nvPr/>
        </p:nvSpPr>
        <p:spPr>
          <a:xfrm>
            <a:off x="2286000" y="42672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12" name="Rectangle 11"/>
          <p:cNvSpPr/>
          <p:nvPr/>
        </p:nvSpPr>
        <p:spPr>
          <a:xfrm>
            <a:off x="6477000" y="45720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13" name="Rectangle 12"/>
          <p:cNvSpPr/>
          <p:nvPr/>
        </p:nvSpPr>
        <p:spPr>
          <a:xfrm>
            <a:off x="2286000" y="32766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14" name="Down Arrow 13"/>
          <p:cNvSpPr/>
          <p:nvPr/>
        </p:nvSpPr>
        <p:spPr>
          <a:xfrm>
            <a:off x="3962400" y="32766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6477000" y="19812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17" name="Rectangle 16"/>
          <p:cNvSpPr/>
          <p:nvPr/>
        </p:nvSpPr>
        <p:spPr>
          <a:xfrm>
            <a:off x="6477000" y="24384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19" name="Rectangle 18"/>
          <p:cNvSpPr/>
          <p:nvPr/>
        </p:nvSpPr>
        <p:spPr>
          <a:xfrm>
            <a:off x="6477000" y="2971800"/>
            <a:ext cx="1905000" cy="6096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20" name="Rectangle 19"/>
          <p:cNvSpPr/>
          <p:nvPr/>
        </p:nvSpPr>
        <p:spPr>
          <a:xfrm>
            <a:off x="6477000" y="38100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21" name="Down Arrow 20"/>
          <p:cNvSpPr/>
          <p:nvPr/>
        </p:nvSpPr>
        <p:spPr>
          <a:xfrm>
            <a:off x="8077200" y="1981200"/>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2514600" y="5867400"/>
            <a:ext cx="2133600" cy="609600"/>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Register</a:t>
            </a:r>
            <a:endParaRPr lang="en-US" sz="2000" dirty="0"/>
          </a:p>
        </p:txBody>
      </p:sp>
      <p:pic>
        <p:nvPicPr>
          <p:cNvPr id="23" name="Picture 22" descr="video-call-png-5.png"/>
          <p:cNvPicPr>
            <a:picLocks noChangeAspect="1"/>
          </p:cNvPicPr>
          <p:nvPr/>
        </p:nvPicPr>
        <p:blipFill>
          <a:blip r:embed="rId2" cstate="print"/>
          <a:stretch>
            <a:fillRect/>
          </a:stretch>
        </p:blipFill>
        <p:spPr>
          <a:xfrm>
            <a:off x="8077200" y="4572000"/>
            <a:ext cx="304800" cy="304800"/>
          </a:xfrm>
          <a:prstGeom prst="rect">
            <a:avLst/>
          </a:prstGeom>
        </p:spPr>
      </p:pic>
      <p:sp>
        <p:nvSpPr>
          <p:cNvPr id="24" name="Rectangle 23"/>
          <p:cNvSpPr/>
          <p:nvPr/>
        </p:nvSpPr>
        <p:spPr>
          <a:xfrm>
            <a:off x="2286000" y="6858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25" name="Oval 24"/>
          <p:cNvSpPr/>
          <p:nvPr/>
        </p:nvSpPr>
        <p:spPr>
          <a:xfrm>
            <a:off x="1828800" y="2819400"/>
            <a:ext cx="228600" cy="152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26" name="Oval 25"/>
          <p:cNvSpPr/>
          <p:nvPr/>
        </p:nvSpPr>
        <p:spPr>
          <a:xfrm>
            <a:off x="2667000" y="2819400"/>
            <a:ext cx="228600" cy="152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27" name="Oval 26"/>
          <p:cNvSpPr/>
          <p:nvPr/>
        </p:nvSpPr>
        <p:spPr>
          <a:xfrm>
            <a:off x="3657600" y="2819400"/>
            <a:ext cx="228600" cy="152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28" name="Oval 27"/>
          <p:cNvSpPr/>
          <p:nvPr/>
        </p:nvSpPr>
        <p:spPr>
          <a:xfrm>
            <a:off x="2209800" y="3810000"/>
            <a:ext cx="228600" cy="152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29" name="Oval 28"/>
          <p:cNvSpPr/>
          <p:nvPr/>
        </p:nvSpPr>
        <p:spPr>
          <a:xfrm>
            <a:off x="3124200" y="3810000"/>
            <a:ext cx="228600" cy="152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31" name="Rectangular Callout 30"/>
          <p:cNvSpPr/>
          <p:nvPr/>
        </p:nvSpPr>
        <p:spPr>
          <a:xfrm>
            <a:off x="4572000" y="609600"/>
            <a:ext cx="2133600" cy="457200"/>
          </a:xfrm>
          <a:prstGeom prst="wedgeRectCallout">
            <a:avLst>
              <a:gd name="adj1" fmla="val -68528"/>
              <a:gd name="adj2" fmla="val 13851"/>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Auto Generated</a:t>
            </a:r>
            <a:endParaRPr lang="en-US" dirty="0"/>
          </a:p>
        </p:txBody>
      </p:sp>
      <p:sp>
        <p:nvSpPr>
          <p:cNvPr id="32" name="Rectangle 31"/>
          <p:cNvSpPr/>
          <p:nvPr/>
        </p:nvSpPr>
        <p:spPr>
          <a:xfrm>
            <a:off x="2286000" y="48006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34" name="Rectangle 33"/>
          <p:cNvSpPr/>
          <p:nvPr/>
        </p:nvSpPr>
        <p:spPr>
          <a:xfrm>
            <a:off x="2286000" y="52578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pic>
        <p:nvPicPr>
          <p:cNvPr id="30" name="Picture 4"/>
          <p:cNvPicPr>
            <a:picLocks noChangeAspect="1" noChangeArrowheads="1"/>
          </p:cNvPicPr>
          <p:nvPr/>
        </p:nvPicPr>
        <p:blipFill>
          <a:blip r:embed="rId3"/>
          <a:srcRect/>
          <a:stretch>
            <a:fillRect/>
          </a:stretch>
        </p:blipFill>
        <p:spPr bwMode="auto">
          <a:xfrm>
            <a:off x="9144000" y="0"/>
            <a:ext cx="2862992" cy="36576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2787060" y="0"/>
            <a:ext cx="2787060" cy="1624012"/>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2819401" y="1981200"/>
            <a:ext cx="2824755" cy="137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Home Page</a:t>
            </a:r>
            <a:endParaRPr lang="en-US" dirty="0"/>
          </a:p>
        </p:txBody>
      </p:sp>
      <p:sp>
        <p:nvSpPr>
          <p:cNvPr id="3" name="Content Placeholder 2"/>
          <p:cNvSpPr>
            <a:spLocks noGrp="1"/>
          </p:cNvSpPr>
          <p:nvPr>
            <p:ph idx="1"/>
          </p:nvPr>
        </p:nvSpPr>
        <p:spPr>
          <a:xfrm>
            <a:off x="457200" y="1295400"/>
            <a:ext cx="8229600" cy="5334000"/>
          </a:xfrm>
        </p:spPr>
        <p:txBody>
          <a:bodyPr/>
          <a:lstStyle/>
          <a:p>
            <a:pPr>
              <a:buNone/>
            </a:pPr>
            <a:r>
              <a:rPr lang="en-US" u="sng" dirty="0" smtClean="0"/>
              <a:t>Book appointment</a:t>
            </a:r>
          </a:p>
          <a:p>
            <a:pPr>
              <a:buNone/>
            </a:pPr>
            <a:r>
              <a:rPr lang="en-US" u="sng" dirty="0" smtClean="0"/>
              <a:t>Update Details</a:t>
            </a:r>
          </a:p>
          <a:p>
            <a:pPr>
              <a:buNone/>
            </a:pPr>
            <a:r>
              <a:rPr lang="en-US" u="sng" dirty="0" smtClean="0"/>
              <a:t>View Appointments And View Prescription</a:t>
            </a:r>
          </a:p>
          <a:p>
            <a:pPr>
              <a:buNone/>
            </a:pPr>
            <a:r>
              <a:rPr lang="en-US" dirty="0" smtClean="0"/>
              <a:t>           </a:t>
            </a:r>
          </a:p>
          <a:p>
            <a:pPr>
              <a:buNone/>
            </a:pPr>
            <a:r>
              <a:rPr lang="en-US" sz="2400" dirty="0" smtClean="0"/>
              <a:t>                           </a:t>
            </a:r>
            <a:r>
              <a:rPr lang="en-US" sz="2400" dirty="0" err="1" smtClean="0"/>
              <a:t>Todays</a:t>
            </a:r>
            <a:r>
              <a:rPr lang="en-US" sz="2400" dirty="0" smtClean="0"/>
              <a:t> Appointments</a:t>
            </a:r>
          </a:p>
          <a:p>
            <a:pPr>
              <a:buNone/>
            </a:pPr>
            <a:endParaRPr lang="en-US" u="sng" dirty="0" smtClean="0"/>
          </a:p>
          <a:p>
            <a:pPr>
              <a:buNone/>
            </a:pPr>
            <a:endParaRPr lang="en-US" u="sng" dirty="0" smtClean="0"/>
          </a:p>
          <a:p>
            <a:pPr>
              <a:buNone/>
            </a:pPr>
            <a:endParaRPr lang="en-US" dirty="0" smtClean="0"/>
          </a:p>
          <a:p>
            <a:pPr>
              <a:buNone/>
            </a:pPr>
            <a:endParaRPr lang="en-US" dirty="0"/>
          </a:p>
        </p:txBody>
      </p:sp>
      <p:pic>
        <p:nvPicPr>
          <p:cNvPr id="3074" name="Picture 2" descr="C:\Users\Admin\AppData\Local\Microsoft\Windows\Temporary Internet Files\Content.IE5\17QCL6RG\iiIbm[1].png"/>
          <p:cNvPicPr>
            <a:picLocks noChangeAspect="1" noChangeArrowheads="1"/>
          </p:cNvPicPr>
          <p:nvPr/>
        </p:nvPicPr>
        <p:blipFill>
          <a:blip r:embed="rId2"/>
          <a:srcRect/>
          <a:stretch>
            <a:fillRect/>
          </a:stretch>
        </p:blipFill>
        <p:spPr bwMode="auto">
          <a:xfrm>
            <a:off x="7162800" y="1295400"/>
            <a:ext cx="1363132" cy="533400"/>
          </a:xfrm>
          <a:prstGeom prst="rect">
            <a:avLst/>
          </a:prstGeom>
          <a:noFill/>
        </p:spPr>
      </p:pic>
      <p:graphicFrame>
        <p:nvGraphicFramePr>
          <p:cNvPr id="6" name="Content Placeholder 3"/>
          <p:cNvGraphicFramePr>
            <a:graphicFrameLocks/>
          </p:cNvGraphicFramePr>
          <p:nvPr/>
        </p:nvGraphicFramePr>
        <p:xfrm>
          <a:off x="381000" y="3810000"/>
          <a:ext cx="8382000" cy="1981201"/>
        </p:xfrm>
        <a:graphic>
          <a:graphicData uri="http://schemas.openxmlformats.org/drawingml/2006/table">
            <a:tbl>
              <a:tblPr firstRow="1" bandRow="1">
                <a:tableStyleId>{5C22544A-7EE6-4342-B048-85BDC9FD1C3A}</a:tableStyleId>
              </a:tblPr>
              <a:tblGrid>
                <a:gridCol w="1524000"/>
                <a:gridCol w="1765473"/>
                <a:gridCol w="1977066"/>
                <a:gridCol w="3115461"/>
              </a:tblGrid>
              <a:tr h="705173">
                <a:tc>
                  <a:txBody>
                    <a:bodyPr/>
                    <a:lstStyle/>
                    <a:p>
                      <a:pPr algn="ctr"/>
                      <a:r>
                        <a:rPr lang="en-US" dirty="0" smtClean="0">
                          <a:solidFill>
                            <a:schemeClr val="bg1"/>
                          </a:solidFill>
                        </a:rPr>
                        <a:t>Department</a:t>
                      </a:r>
                      <a:endParaRPr lang="en-US" dirty="0">
                        <a:solidFill>
                          <a:schemeClr val="bg1"/>
                        </a:solidFill>
                      </a:endParaRPr>
                    </a:p>
                  </a:txBody>
                  <a:tcPr/>
                </a:tc>
                <a:tc>
                  <a:txBody>
                    <a:bodyPr/>
                    <a:lstStyle/>
                    <a:p>
                      <a:pPr algn="ctr"/>
                      <a:r>
                        <a:rPr lang="en-US" dirty="0" smtClean="0">
                          <a:solidFill>
                            <a:schemeClr val="bg1"/>
                          </a:solidFill>
                        </a:rPr>
                        <a:t>Doctor Name</a:t>
                      </a:r>
                      <a:endParaRPr lang="en-US" dirty="0">
                        <a:solidFill>
                          <a:schemeClr val="bg1"/>
                        </a:solidFill>
                      </a:endParaRPr>
                    </a:p>
                  </a:txBody>
                  <a:tcPr/>
                </a:tc>
                <a:tc>
                  <a:txBody>
                    <a:bodyPr/>
                    <a:lstStyle/>
                    <a:p>
                      <a:pPr algn="ctr"/>
                      <a:r>
                        <a:rPr lang="en-US" dirty="0" smtClean="0">
                          <a:solidFill>
                            <a:schemeClr val="bg1"/>
                          </a:solidFill>
                        </a:rPr>
                        <a:t>Time</a:t>
                      </a:r>
                      <a:endParaRPr lang="en-US" dirty="0">
                        <a:solidFill>
                          <a:schemeClr val="bg1"/>
                        </a:solidFill>
                      </a:endParaRPr>
                    </a:p>
                  </a:txBody>
                  <a:tcPr/>
                </a:tc>
                <a:tc>
                  <a:txBody>
                    <a:bodyPr/>
                    <a:lstStyle/>
                    <a:p>
                      <a:pPr algn="ctr"/>
                      <a:endParaRPr lang="en-US" dirty="0">
                        <a:solidFill>
                          <a:schemeClr val="bg1"/>
                        </a:solidFill>
                      </a:endParaRPr>
                    </a:p>
                  </a:txBody>
                  <a:tcPr/>
                </a:tc>
              </a:tr>
              <a:tr h="638014">
                <a:tc>
                  <a:txBody>
                    <a:bodyPr/>
                    <a:lstStyle/>
                    <a:p>
                      <a:pPr algn="ctr"/>
                      <a:r>
                        <a:rPr lang="en-US" sz="1600" dirty="0" smtClean="0"/>
                        <a:t>Cardiology</a:t>
                      </a:r>
                      <a:endParaRPr lang="en-US" sz="1600" dirty="0"/>
                    </a:p>
                  </a:txBody>
                  <a:tcPr/>
                </a:tc>
                <a:tc>
                  <a:txBody>
                    <a:bodyPr/>
                    <a:lstStyle/>
                    <a:p>
                      <a:pPr algn="ctr"/>
                      <a:r>
                        <a:rPr lang="en-US" sz="1600" dirty="0" err="1" smtClean="0"/>
                        <a:t>Dr.Ganesh</a:t>
                      </a:r>
                      <a:endParaRPr lang="en-US" sz="1600" dirty="0"/>
                    </a:p>
                  </a:txBody>
                  <a:tcPr/>
                </a:tc>
                <a:tc>
                  <a:txBody>
                    <a:bodyPr/>
                    <a:lstStyle/>
                    <a:p>
                      <a:pPr algn="ctr"/>
                      <a:r>
                        <a:rPr lang="en-US" sz="1600" dirty="0" smtClean="0"/>
                        <a:t>10:10-10:20Am</a:t>
                      </a:r>
                      <a:endParaRPr lang="en-US" sz="1600" dirty="0"/>
                    </a:p>
                  </a:txBody>
                  <a:tcPr/>
                </a:tc>
                <a:tc>
                  <a:txBody>
                    <a:bodyPr/>
                    <a:lstStyle/>
                    <a:p>
                      <a:pPr algn="ctr"/>
                      <a:r>
                        <a:rPr lang="en-US" sz="1600" u="sng" dirty="0" smtClean="0">
                          <a:solidFill>
                            <a:srgbClr val="0070C0"/>
                          </a:solidFill>
                        </a:rPr>
                        <a:t>Go to Consultation Room</a:t>
                      </a:r>
                      <a:endParaRPr lang="en-US" sz="1600" u="sng" dirty="0">
                        <a:solidFill>
                          <a:srgbClr val="0070C0"/>
                        </a:solidFill>
                      </a:endParaRPr>
                    </a:p>
                  </a:txBody>
                  <a:tcPr/>
                </a:tc>
              </a:tr>
              <a:tr h="638014">
                <a:tc>
                  <a:txBody>
                    <a:bodyPr/>
                    <a:lstStyle/>
                    <a:p>
                      <a:pPr algn="ctr"/>
                      <a:r>
                        <a:rPr lang="en-US" sz="1600" dirty="0" smtClean="0"/>
                        <a:t>Dentistry</a:t>
                      </a:r>
                      <a:endParaRPr lang="en-US" sz="1600" dirty="0"/>
                    </a:p>
                  </a:txBody>
                  <a:tcPr/>
                </a:tc>
                <a:tc>
                  <a:txBody>
                    <a:bodyPr/>
                    <a:lstStyle/>
                    <a:p>
                      <a:pPr algn="ctr"/>
                      <a:r>
                        <a:rPr lang="en-US" sz="1600" dirty="0" err="1" smtClean="0"/>
                        <a:t>Dr.Manjunath</a:t>
                      </a:r>
                      <a:endParaRPr lang="en-US" sz="1600" dirty="0"/>
                    </a:p>
                  </a:txBody>
                  <a:tcPr/>
                </a:tc>
                <a:tc>
                  <a:txBody>
                    <a:bodyPr/>
                    <a:lstStyle/>
                    <a:p>
                      <a:pPr algn="ctr"/>
                      <a:r>
                        <a:rPr lang="en-US" sz="1600" dirty="0" smtClean="0"/>
                        <a:t>12:30-12:40Pm</a:t>
                      </a:r>
                      <a:endParaRPr lang="en-US" sz="1600" dirty="0"/>
                    </a:p>
                  </a:txBody>
                  <a:tcPr/>
                </a:tc>
                <a:tc>
                  <a:txBody>
                    <a:bodyPr/>
                    <a:lstStyle/>
                    <a:p>
                      <a:pPr algn="ctr"/>
                      <a:r>
                        <a:rPr lang="en-US" sz="1600" u="sng" dirty="0" smtClean="0">
                          <a:solidFill>
                            <a:srgbClr val="0070C0"/>
                          </a:solidFill>
                        </a:rPr>
                        <a:t>Go to Consultation Room</a:t>
                      </a:r>
                      <a:endParaRPr lang="en-US" sz="1600" u="sng" dirty="0">
                        <a:solidFill>
                          <a:srgbClr val="0070C0"/>
                        </a:solidFill>
                      </a:endParaRPr>
                    </a:p>
                  </a:txBody>
                  <a:tcPr/>
                </a:tc>
              </a:tr>
            </a:tbl>
          </a:graphicData>
        </a:graphic>
      </p:graphicFrame>
      <p:pic>
        <p:nvPicPr>
          <p:cNvPr id="4" name="Picture 2"/>
          <p:cNvPicPr>
            <a:picLocks noChangeAspect="1" noChangeArrowheads="1"/>
          </p:cNvPicPr>
          <p:nvPr/>
        </p:nvPicPr>
        <p:blipFill>
          <a:blip r:embed="rId3"/>
          <a:srcRect/>
          <a:stretch>
            <a:fillRect/>
          </a:stretch>
        </p:blipFill>
        <p:spPr bwMode="auto">
          <a:xfrm>
            <a:off x="-2743200" y="152400"/>
            <a:ext cx="2572960" cy="2500312"/>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2743200" y="2743200"/>
            <a:ext cx="2401469" cy="37480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a:bodyPr>
          <a:lstStyle/>
          <a:p>
            <a:r>
              <a:rPr lang="en-US" sz="2400" dirty="0" smtClean="0"/>
              <a:t>                         Book Appointment     </a:t>
            </a:r>
            <a:r>
              <a:rPr lang="en-US" sz="2000" dirty="0" smtClean="0">
                <a:solidFill>
                  <a:schemeClr val="tx1"/>
                </a:solidFill>
              </a:rPr>
              <a:t>(Patient Home)</a:t>
            </a:r>
            <a:endParaRPr lang="en-US" sz="2000" dirty="0">
              <a:solidFill>
                <a:schemeClr val="tx1"/>
              </a:solidFill>
            </a:endParaRPr>
          </a:p>
        </p:txBody>
      </p:sp>
      <p:sp>
        <p:nvSpPr>
          <p:cNvPr id="3" name="Content Placeholder 2"/>
          <p:cNvSpPr>
            <a:spLocks noGrp="1"/>
          </p:cNvSpPr>
          <p:nvPr>
            <p:ph idx="1"/>
          </p:nvPr>
        </p:nvSpPr>
        <p:spPr>
          <a:xfrm>
            <a:off x="457200" y="1143000"/>
            <a:ext cx="8229600" cy="5715000"/>
          </a:xfrm>
        </p:spPr>
        <p:txBody>
          <a:bodyPr>
            <a:normAutofit lnSpcReduction="10000"/>
          </a:bodyPr>
          <a:lstStyle/>
          <a:p>
            <a:pPr lvl="1">
              <a:buNone/>
            </a:pPr>
            <a:r>
              <a:rPr lang="en-US" sz="2000" dirty="0" smtClean="0"/>
              <a:t>  </a:t>
            </a:r>
          </a:p>
          <a:p>
            <a:pPr lvl="1">
              <a:buNone/>
            </a:pPr>
            <a:r>
              <a:rPr lang="en-US" sz="2000" dirty="0" smtClean="0"/>
              <a:t>     Department					</a:t>
            </a:r>
          </a:p>
          <a:p>
            <a:pPr lvl="1">
              <a:buNone/>
            </a:pPr>
            <a:endParaRPr lang="en-US" sz="2000" dirty="0" smtClean="0"/>
          </a:p>
          <a:p>
            <a:pPr lvl="1">
              <a:buNone/>
            </a:pPr>
            <a:r>
              <a:rPr lang="en-US" sz="2000" dirty="0" smtClean="0"/>
              <a:t>       Doctor	Name			      </a:t>
            </a:r>
            <a:r>
              <a:rPr lang="en-US" dirty="0" smtClean="0"/>
              <a:t>	</a:t>
            </a:r>
          </a:p>
          <a:p>
            <a:pPr lvl="1">
              <a:buNone/>
            </a:pPr>
            <a:endParaRPr lang="en-US" sz="2000" dirty="0" smtClean="0"/>
          </a:p>
          <a:p>
            <a:pPr lvl="1">
              <a:buNone/>
            </a:pPr>
            <a:r>
              <a:rPr lang="en-US" sz="2000" dirty="0" smtClean="0"/>
              <a:t>Doctor</a:t>
            </a:r>
            <a:r>
              <a:rPr lang="en-US" dirty="0" smtClean="0"/>
              <a:t> </a:t>
            </a:r>
            <a:r>
              <a:rPr lang="en-US" sz="2000" dirty="0" smtClean="0"/>
              <a:t>Experience</a:t>
            </a:r>
          </a:p>
          <a:p>
            <a:pPr lvl="1">
              <a:buNone/>
            </a:pPr>
            <a:r>
              <a:rPr lang="en-US" sz="2000" dirty="0" smtClean="0"/>
              <a:t>Doctor Qualification</a:t>
            </a:r>
          </a:p>
          <a:p>
            <a:pPr lvl="1">
              <a:buNone/>
            </a:pPr>
            <a:r>
              <a:rPr lang="en-US" dirty="0" smtClean="0"/>
              <a:t> </a:t>
            </a:r>
          </a:p>
          <a:p>
            <a:pPr lvl="1">
              <a:buNone/>
            </a:pPr>
            <a:r>
              <a:rPr lang="en-US" sz="2000" dirty="0" smtClean="0"/>
              <a:t>        Date</a:t>
            </a:r>
          </a:p>
          <a:p>
            <a:pPr lvl="1">
              <a:buNone/>
            </a:pPr>
            <a:r>
              <a:rPr lang="en-US" sz="2000" dirty="0" smtClean="0"/>
              <a:t>       Time</a:t>
            </a:r>
          </a:p>
          <a:p>
            <a:pPr lvl="1">
              <a:buNone/>
            </a:pPr>
            <a:endParaRPr lang="en-US" sz="1800" dirty="0" smtClean="0"/>
          </a:p>
          <a:p>
            <a:pPr lvl="1">
              <a:buNone/>
            </a:pPr>
            <a:endParaRPr lang="en-US" sz="1800" dirty="0" smtClean="0"/>
          </a:p>
          <a:p>
            <a:pPr lvl="1">
              <a:buNone/>
            </a:pPr>
            <a:r>
              <a:rPr lang="en-US" sz="2000" dirty="0" smtClean="0"/>
              <a:t>Appointment </a:t>
            </a:r>
            <a:r>
              <a:rPr lang="en-US" sz="2000" dirty="0" smtClean="0"/>
              <a:t>Description </a:t>
            </a:r>
            <a:endParaRPr lang="en-US" sz="2000" dirty="0" smtClean="0"/>
          </a:p>
          <a:p>
            <a:pPr lvl="1">
              <a:buNone/>
            </a:pPr>
            <a:r>
              <a:rPr lang="en-US" sz="2000" dirty="0" smtClean="0"/>
              <a:t>Consultation Charges</a:t>
            </a:r>
          </a:p>
          <a:p>
            <a:pPr lvl="1">
              <a:buNone/>
            </a:pPr>
            <a:endParaRPr lang="en-US" dirty="0" smtClean="0"/>
          </a:p>
          <a:p>
            <a:pPr lvl="1">
              <a:buNone/>
            </a:pPr>
            <a:r>
              <a:rPr lang="en-US" dirty="0" smtClean="0"/>
              <a:t>				</a:t>
            </a:r>
            <a:r>
              <a:rPr lang="en-US" u="sng" dirty="0" smtClean="0"/>
              <a:t>Home Page</a:t>
            </a:r>
            <a:r>
              <a:rPr lang="en-US" dirty="0" smtClean="0"/>
              <a:t>	</a:t>
            </a:r>
            <a:endParaRPr lang="en-US" dirty="0"/>
          </a:p>
        </p:txBody>
      </p:sp>
      <p:sp>
        <p:nvSpPr>
          <p:cNvPr id="4" name="Rectangle 3"/>
          <p:cNvSpPr/>
          <p:nvPr/>
        </p:nvSpPr>
        <p:spPr>
          <a:xfrm>
            <a:off x="4114800" y="1600200"/>
            <a:ext cx="2209800" cy="304800"/>
          </a:xfrm>
          <a:prstGeom prst="rect">
            <a:avLst/>
          </a:prstGeom>
          <a:solidFill>
            <a:schemeClr val="tx1">
              <a:lumMod val="95000"/>
            </a:schemeClr>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p:cNvSpPr/>
          <p:nvPr/>
        </p:nvSpPr>
        <p:spPr>
          <a:xfrm>
            <a:off x="685800" y="6248400"/>
            <a:ext cx="2286000" cy="4572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Book</a:t>
            </a:r>
            <a:endParaRPr lang="en-US" sz="2400" dirty="0">
              <a:solidFill>
                <a:schemeClr val="bg1"/>
              </a:solidFill>
            </a:endParaRPr>
          </a:p>
        </p:txBody>
      </p:sp>
      <p:sp>
        <p:nvSpPr>
          <p:cNvPr id="8" name="Down Arrow 7"/>
          <p:cNvSpPr/>
          <p:nvPr/>
        </p:nvSpPr>
        <p:spPr>
          <a:xfrm>
            <a:off x="6019800" y="1600200"/>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114800" y="2438400"/>
            <a:ext cx="2209800" cy="304800"/>
          </a:xfrm>
          <a:prstGeom prst="rect">
            <a:avLst/>
          </a:prstGeom>
          <a:solidFill>
            <a:schemeClr val="tx1">
              <a:lumMod val="95000"/>
            </a:schemeClr>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Down Arrow 10"/>
          <p:cNvSpPr/>
          <p:nvPr/>
        </p:nvSpPr>
        <p:spPr>
          <a:xfrm>
            <a:off x="6019800" y="2438400"/>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114800" y="4038600"/>
            <a:ext cx="2209800" cy="304800"/>
          </a:xfrm>
          <a:prstGeom prst="rect">
            <a:avLst/>
          </a:prstGeom>
          <a:solidFill>
            <a:schemeClr val="tx1">
              <a:lumMod val="95000"/>
            </a:schemeClr>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Rectangle 13"/>
          <p:cNvSpPr/>
          <p:nvPr/>
        </p:nvSpPr>
        <p:spPr>
          <a:xfrm>
            <a:off x="4114800" y="4419600"/>
            <a:ext cx="2209800" cy="304800"/>
          </a:xfrm>
          <a:prstGeom prst="rect">
            <a:avLst/>
          </a:prstGeom>
          <a:solidFill>
            <a:schemeClr val="tx1">
              <a:lumMod val="95000"/>
            </a:schemeClr>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Down Arrow 14"/>
          <p:cNvSpPr/>
          <p:nvPr/>
        </p:nvSpPr>
        <p:spPr>
          <a:xfrm>
            <a:off x="6019800" y="4495800"/>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91000" y="5715000"/>
            <a:ext cx="2209800" cy="304800"/>
          </a:xfrm>
          <a:prstGeom prst="rect">
            <a:avLst/>
          </a:prstGeom>
          <a:solidFill>
            <a:schemeClr val="bg1">
              <a:lumMod val="85000"/>
              <a:lumOff val="15000"/>
              <a:alpha val="60000"/>
            </a:schemeClr>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520</a:t>
            </a:r>
            <a:endParaRPr lang="en-US" dirty="0">
              <a:solidFill>
                <a:schemeClr val="tx1"/>
              </a:solidFill>
            </a:endParaRPr>
          </a:p>
        </p:txBody>
      </p:sp>
      <p:sp>
        <p:nvSpPr>
          <p:cNvPr id="18" name="Rectangular Callout 17"/>
          <p:cNvSpPr/>
          <p:nvPr/>
        </p:nvSpPr>
        <p:spPr>
          <a:xfrm>
            <a:off x="7010400" y="6248400"/>
            <a:ext cx="2133600" cy="609600"/>
          </a:xfrm>
          <a:prstGeom prst="wedgeRectCallout">
            <a:avLst>
              <a:gd name="adj1" fmla="val -80485"/>
              <a:gd name="adj2" fmla="val -1239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doctor fee + 70% extra </a:t>
            </a:r>
            <a:endParaRPr lang="en-US" dirty="0"/>
          </a:p>
        </p:txBody>
      </p:sp>
      <p:sp>
        <p:nvSpPr>
          <p:cNvPr id="21" name="Rectangular Callout 20"/>
          <p:cNvSpPr/>
          <p:nvPr/>
        </p:nvSpPr>
        <p:spPr>
          <a:xfrm>
            <a:off x="7010400" y="3810000"/>
            <a:ext cx="1828800" cy="1143000"/>
          </a:xfrm>
          <a:prstGeom prst="wedgeRectCallout">
            <a:avLst>
              <a:gd name="adj1" fmla="val -87049"/>
              <a:gd name="adj2" fmla="val 16013"/>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10:10 – 10:20</a:t>
            </a:r>
          </a:p>
          <a:p>
            <a:pPr algn="ctr"/>
            <a:r>
              <a:rPr lang="en-US" dirty="0" smtClean="0">
                <a:solidFill>
                  <a:schemeClr val="bg1"/>
                </a:solidFill>
              </a:rPr>
              <a:t>10:20 - 10:30</a:t>
            </a:r>
          </a:p>
          <a:p>
            <a:pPr algn="ctr"/>
            <a:r>
              <a:rPr lang="en-US" dirty="0" smtClean="0">
                <a:solidFill>
                  <a:schemeClr val="bg1"/>
                </a:solidFill>
              </a:rPr>
              <a:t>10:30 - 10:40</a:t>
            </a:r>
          </a:p>
          <a:p>
            <a:pPr algn="ctr"/>
            <a:r>
              <a:rPr lang="en-US" dirty="0" smtClean="0">
                <a:solidFill>
                  <a:schemeClr val="bg1"/>
                </a:solidFill>
              </a:rPr>
              <a:t>10:40 - 10:50</a:t>
            </a:r>
          </a:p>
        </p:txBody>
      </p:sp>
      <p:pic>
        <p:nvPicPr>
          <p:cNvPr id="22" name="Picture 21" descr="download.png"/>
          <p:cNvPicPr>
            <a:picLocks noChangeAspect="1"/>
          </p:cNvPicPr>
          <p:nvPr/>
        </p:nvPicPr>
        <p:blipFill>
          <a:blip r:embed="rId3"/>
          <a:stretch>
            <a:fillRect/>
          </a:stretch>
        </p:blipFill>
        <p:spPr>
          <a:xfrm>
            <a:off x="5867400" y="4038600"/>
            <a:ext cx="439249" cy="345725"/>
          </a:xfrm>
          <a:prstGeom prst="rect">
            <a:avLst/>
          </a:prstGeom>
        </p:spPr>
      </p:pic>
      <p:sp>
        <p:nvSpPr>
          <p:cNvPr id="19" name="Rectangle 18"/>
          <p:cNvSpPr/>
          <p:nvPr/>
        </p:nvSpPr>
        <p:spPr>
          <a:xfrm>
            <a:off x="4114800" y="3048000"/>
            <a:ext cx="2209800" cy="304800"/>
          </a:xfrm>
          <a:prstGeom prst="rect">
            <a:avLst/>
          </a:prstGeom>
          <a:solidFill>
            <a:schemeClr val="bg1">
              <a:lumMod val="65000"/>
              <a:lumOff val="35000"/>
            </a:schemeClr>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10</a:t>
            </a:r>
            <a:endParaRPr lang="en-US" dirty="0">
              <a:solidFill>
                <a:schemeClr val="tx1"/>
              </a:solidFill>
            </a:endParaRPr>
          </a:p>
        </p:txBody>
      </p:sp>
      <p:sp>
        <p:nvSpPr>
          <p:cNvPr id="20" name="Rectangle 19"/>
          <p:cNvSpPr/>
          <p:nvPr/>
        </p:nvSpPr>
        <p:spPr>
          <a:xfrm>
            <a:off x="4114800" y="3505200"/>
            <a:ext cx="2209800" cy="304800"/>
          </a:xfrm>
          <a:prstGeom prst="rect">
            <a:avLst/>
          </a:prstGeom>
          <a:solidFill>
            <a:schemeClr val="bg1">
              <a:lumMod val="65000"/>
              <a:lumOff val="35000"/>
            </a:schemeClr>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M D</a:t>
            </a:r>
            <a:endParaRPr lang="en-US" dirty="0">
              <a:solidFill>
                <a:schemeClr val="tx1"/>
              </a:solidFill>
            </a:endParaRPr>
          </a:p>
        </p:txBody>
      </p:sp>
      <p:pic>
        <p:nvPicPr>
          <p:cNvPr id="7172" name="Picture 4"/>
          <p:cNvPicPr>
            <a:picLocks noChangeAspect="1" noChangeArrowheads="1"/>
          </p:cNvPicPr>
          <p:nvPr/>
        </p:nvPicPr>
        <p:blipFill>
          <a:blip r:embed="rId4"/>
          <a:srcRect/>
          <a:stretch>
            <a:fillRect/>
          </a:stretch>
        </p:blipFill>
        <p:spPr bwMode="auto">
          <a:xfrm>
            <a:off x="9372600" y="4495800"/>
            <a:ext cx="2433637" cy="1396749"/>
          </a:xfrm>
          <a:prstGeom prst="rect">
            <a:avLst/>
          </a:prstGeom>
          <a:noFill/>
          <a:ln w="9525">
            <a:noFill/>
            <a:miter lim="800000"/>
            <a:headEnd/>
            <a:tailEnd/>
          </a:ln>
          <a:effectLst/>
        </p:spPr>
      </p:pic>
      <p:cxnSp>
        <p:nvCxnSpPr>
          <p:cNvPr id="25" name="Straight Arrow Connector 24"/>
          <p:cNvCxnSpPr/>
          <p:nvPr/>
        </p:nvCxnSpPr>
        <p:spPr>
          <a:xfrm rot="5400000">
            <a:off x="10667206" y="2971800"/>
            <a:ext cx="305594" cy="7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038600" y="5029200"/>
            <a:ext cx="2743200" cy="609600"/>
          </a:xfrm>
          <a:prstGeom prst="rect">
            <a:avLst/>
          </a:prstGeom>
          <a:solidFill>
            <a:schemeClr val="tx1">
              <a:lumMod val="95000"/>
            </a:schemeClr>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4" name="Picture 2"/>
          <p:cNvPicPr>
            <a:picLocks noChangeAspect="1" noChangeArrowheads="1"/>
          </p:cNvPicPr>
          <p:nvPr/>
        </p:nvPicPr>
        <p:blipFill>
          <a:blip r:embed="rId5"/>
          <a:srcRect/>
          <a:stretch>
            <a:fillRect/>
          </a:stretch>
        </p:blipFill>
        <p:spPr bwMode="auto">
          <a:xfrm>
            <a:off x="-2819400" y="1143000"/>
            <a:ext cx="2572960" cy="2500312"/>
          </a:xfrm>
          <a:prstGeom prst="rect">
            <a:avLst/>
          </a:prstGeom>
          <a:noFill/>
          <a:ln w="9525">
            <a:noFill/>
            <a:miter lim="800000"/>
            <a:headEnd/>
            <a:tailEnd/>
          </a:ln>
          <a:effectLst/>
        </p:spPr>
      </p:pic>
      <p:pic>
        <p:nvPicPr>
          <p:cNvPr id="26" name="Picture 3"/>
          <p:cNvPicPr>
            <a:picLocks noChangeAspect="1" noChangeArrowheads="1"/>
          </p:cNvPicPr>
          <p:nvPr/>
        </p:nvPicPr>
        <p:blipFill>
          <a:blip r:embed="rId6"/>
          <a:srcRect/>
          <a:stretch>
            <a:fillRect/>
          </a:stretch>
        </p:blipFill>
        <p:spPr bwMode="auto">
          <a:xfrm>
            <a:off x="9372600" y="457200"/>
            <a:ext cx="248996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457200"/>
            <a:ext cx="8229600" cy="6019800"/>
          </a:xfrm>
        </p:spPr>
        <p:txBody>
          <a:bodyPr>
            <a:normAutofit fontScale="92500" lnSpcReduction="10000"/>
          </a:bodyPr>
          <a:lstStyle/>
          <a:p>
            <a:pPr>
              <a:buNone/>
            </a:pPr>
            <a:r>
              <a:rPr lang="en-US" sz="1800" dirty="0" smtClean="0"/>
              <a:t>    MRN			</a:t>
            </a:r>
            <a:endParaRPr lang="en-US" sz="1800" dirty="0" smtClean="0">
              <a:solidFill>
                <a:srgbClr val="FFC000"/>
              </a:solidFill>
            </a:endParaRPr>
          </a:p>
          <a:p>
            <a:pPr>
              <a:buNone/>
            </a:pPr>
            <a:r>
              <a:rPr lang="en-US" sz="1800" dirty="0" smtClean="0"/>
              <a:t>						</a:t>
            </a:r>
          </a:p>
          <a:p>
            <a:pPr>
              <a:buNone/>
            </a:pPr>
            <a:r>
              <a:rPr lang="en-US" sz="1800" dirty="0" smtClean="0"/>
              <a:t>First Name    			</a:t>
            </a:r>
            <a:endParaRPr lang="en-US" sz="1800" dirty="0" smtClean="0">
              <a:solidFill>
                <a:srgbClr val="FFFF00"/>
              </a:solidFill>
            </a:endParaRPr>
          </a:p>
          <a:p>
            <a:pPr>
              <a:buNone/>
            </a:pPr>
            <a:r>
              <a:rPr lang="en-US" sz="1800" dirty="0" smtClean="0"/>
              <a:t>                                                                          </a:t>
            </a:r>
          </a:p>
          <a:p>
            <a:pPr>
              <a:buNone/>
            </a:pPr>
            <a:r>
              <a:rPr lang="en-US" sz="1800" dirty="0" smtClean="0"/>
              <a:t>Last Name</a:t>
            </a:r>
          </a:p>
          <a:p>
            <a:pPr>
              <a:buNone/>
            </a:pPr>
            <a:r>
              <a:rPr lang="en-US" sz="1800" dirty="0" smtClean="0"/>
              <a:t>   					           State</a:t>
            </a:r>
          </a:p>
          <a:p>
            <a:pPr>
              <a:buNone/>
            </a:pPr>
            <a:r>
              <a:rPr lang="en-US" sz="1800" dirty="0" smtClean="0"/>
              <a:t>Age					</a:t>
            </a:r>
          </a:p>
          <a:p>
            <a:pPr>
              <a:buNone/>
            </a:pPr>
            <a:r>
              <a:rPr lang="en-US" sz="1800" dirty="0" smtClean="0"/>
              <a:t>				                            City</a:t>
            </a:r>
          </a:p>
          <a:p>
            <a:pPr>
              <a:buNone/>
            </a:pPr>
            <a:r>
              <a:rPr lang="en-US" sz="1800" dirty="0" smtClean="0"/>
              <a:t>Gender	                 Male    Female    Other         	     </a:t>
            </a:r>
          </a:p>
          <a:p>
            <a:pPr>
              <a:buNone/>
            </a:pPr>
            <a:endParaRPr lang="en-US" sz="1800" dirty="0" smtClean="0"/>
          </a:p>
          <a:p>
            <a:pPr>
              <a:buNone/>
            </a:pPr>
            <a:r>
              <a:rPr lang="en-US" sz="1800" dirty="0" smtClean="0"/>
              <a:t>Blood Group			         Address	</a:t>
            </a:r>
          </a:p>
          <a:p>
            <a:pPr>
              <a:buNone/>
            </a:pPr>
            <a:r>
              <a:rPr lang="en-US" sz="1800" b="1" dirty="0" smtClean="0"/>
              <a:t>						</a:t>
            </a:r>
          </a:p>
          <a:p>
            <a:pPr>
              <a:buNone/>
            </a:pPr>
            <a:r>
              <a:rPr lang="en-US" sz="1800" b="1" dirty="0" smtClean="0"/>
              <a:t>Marital Status         Single     Married           Pin Code   </a:t>
            </a:r>
          </a:p>
          <a:p>
            <a:pPr>
              <a:buNone/>
            </a:pPr>
            <a:endParaRPr lang="en-US" sz="1800" b="1" dirty="0" smtClean="0"/>
          </a:p>
          <a:p>
            <a:pPr>
              <a:buNone/>
            </a:pPr>
            <a:r>
              <a:rPr lang="en-US" sz="1800" b="1" dirty="0" smtClean="0"/>
              <a:t>Email                                                                 </a:t>
            </a:r>
          </a:p>
          <a:p>
            <a:pPr>
              <a:buNone/>
            </a:pPr>
            <a:endParaRPr lang="en-US" sz="1800" b="1" dirty="0" smtClean="0"/>
          </a:p>
          <a:p>
            <a:pPr>
              <a:buNone/>
            </a:pPr>
            <a:r>
              <a:rPr lang="en-US" sz="1800" b="1" dirty="0" smtClean="0"/>
              <a:t>Contact  No  </a:t>
            </a:r>
          </a:p>
          <a:p>
            <a:pPr>
              <a:buNone/>
            </a:pPr>
            <a:endParaRPr lang="en-US" sz="1800" b="1" dirty="0" smtClean="0"/>
          </a:p>
          <a:p>
            <a:pPr>
              <a:buNone/>
            </a:pPr>
            <a:endParaRPr lang="en-US" sz="1800" b="1" dirty="0" smtClean="0"/>
          </a:p>
          <a:p>
            <a:pPr>
              <a:buNone/>
            </a:pPr>
            <a:r>
              <a:rPr lang="en-US" sz="1800" b="1" dirty="0" smtClean="0"/>
              <a:t>		</a:t>
            </a:r>
            <a:r>
              <a:rPr lang="en-US" sz="1800" dirty="0" smtClean="0"/>
              <a:t> 				</a:t>
            </a:r>
            <a:r>
              <a:rPr lang="en-US" sz="2200" u="sng" dirty="0" smtClean="0"/>
              <a:t>Home Page</a:t>
            </a:r>
            <a:endParaRPr lang="en-US" sz="2200" u="sng" dirty="0"/>
          </a:p>
        </p:txBody>
      </p:sp>
      <p:sp>
        <p:nvSpPr>
          <p:cNvPr id="6" name="Title 1"/>
          <p:cNvSpPr>
            <a:spLocks noGrp="1"/>
          </p:cNvSpPr>
          <p:nvPr>
            <p:ph type="title"/>
          </p:nvPr>
        </p:nvSpPr>
        <p:spPr>
          <a:xfrm>
            <a:off x="381000" y="152400"/>
            <a:ext cx="8229600" cy="304800"/>
          </a:xfrm>
        </p:spPr>
        <p:txBody>
          <a:bodyPr>
            <a:normAutofit fontScale="90000"/>
          </a:bodyPr>
          <a:lstStyle/>
          <a:p>
            <a:r>
              <a:rPr lang="en-US" sz="2000" dirty="0" smtClean="0"/>
              <a:t>                                          Update Patient                (</a:t>
            </a:r>
            <a:r>
              <a:rPr lang="en-US" sz="2000" dirty="0" smtClean="0">
                <a:solidFill>
                  <a:schemeClr val="tx1"/>
                </a:solidFill>
              </a:rPr>
              <a:t>Patient Home </a:t>
            </a:r>
            <a:r>
              <a:rPr lang="en-US" sz="2000" dirty="0" smtClean="0"/>
              <a:t>)</a:t>
            </a:r>
            <a:endParaRPr lang="en-US" sz="2000" dirty="0"/>
          </a:p>
        </p:txBody>
      </p:sp>
      <p:sp>
        <p:nvSpPr>
          <p:cNvPr id="7" name="Rounded Rectangle 6"/>
          <p:cNvSpPr/>
          <p:nvPr/>
        </p:nvSpPr>
        <p:spPr>
          <a:xfrm>
            <a:off x="2286000" y="5715000"/>
            <a:ext cx="2133600" cy="609600"/>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t>Save</a:t>
            </a:r>
            <a:endParaRPr lang="en-US" sz="2400" dirty="0"/>
          </a:p>
        </p:txBody>
      </p:sp>
      <p:sp>
        <p:nvSpPr>
          <p:cNvPr id="8" name="Rectangle 7"/>
          <p:cNvSpPr/>
          <p:nvPr/>
        </p:nvSpPr>
        <p:spPr>
          <a:xfrm>
            <a:off x="2362200" y="10668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9" name="Rectangle 8"/>
          <p:cNvSpPr/>
          <p:nvPr/>
        </p:nvSpPr>
        <p:spPr>
          <a:xfrm>
            <a:off x="2362200" y="16002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10" name="Rectangle 9"/>
          <p:cNvSpPr/>
          <p:nvPr/>
        </p:nvSpPr>
        <p:spPr>
          <a:xfrm>
            <a:off x="2362200" y="21336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12" name="Rectangle 11"/>
          <p:cNvSpPr/>
          <p:nvPr/>
        </p:nvSpPr>
        <p:spPr>
          <a:xfrm>
            <a:off x="2362200" y="44958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13" name="Rectangle 12"/>
          <p:cNvSpPr/>
          <p:nvPr/>
        </p:nvSpPr>
        <p:spPr>
          <a:xfrm>
            <a:off x="6096000" y="38100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14" name="Rectangle 13"/>
          <p:cNvSpPr/>
          <p:nvPr/>
        </p:nvSpPr>
        <p:spPr>
          <a:xfrm>
            <a:off x="6096000" y="19050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16" name="Rectangle 15"/>
          <p:cNvSpPr/>
          <p:nvPr/>
        </p:nvSpPr>
        <p:spPr>
          <a:xfrm>
            <a:off x="2362200" y="49530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17" name="Rectangle 16"/>
          <p:cNvSpPr/>
          <p:nvPr/>
        </p:nvSpPr>
        <p:spPr>
          <a:xfrm>
            <a:off x="2362200" y="32766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19" name="Rectangle 18"/>
          <p:cNvSpPr/>
          <p:nvPr/>
        </p:nvSpPr>
        <p:spPr>
          <a:xfrm>
            <a:off x="6096000" y="2514600"/>
            <a:ext cx="1905000" cy="3048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20" name="Rectangle 19"/>
          <p:cNvSpPr/>
          <p:nvPr/>
        </p:nvSpPr>
        <p:spPr>
          <a:xfrm>
            <a:off x="6096000" y="3048000"/>
            <a:ext cx="1905000" cy="609600"/>
          </a:xfrm>
          <a:prstGeom prst="rect">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lumMod val="95000"/>
                </a:schemeClr>
              </a:solidFill>
            </a:endParaRPr>
          </a:p>
        </p:txBody>
      </p:sp>
      <p:sp>
        <p:nvSpPr>
          <p:cNvPr id="21" name="Down Arrow 20"/>
          <p:cNvSpPr/>
          <p:nvPr/>
        </p:nvSpPr>
        <p:spPr>
          <a:xfrm>
            <a:off x="3962400" y="3276600"/>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7696200" y="1905000"/>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video-call-png-5.png"/>
          <p:cNvPicPr>
            <a:picLocks noChangeAspect="1"/>
          </p:cNvPicPr>
          <p:nvPr/>
        </p:nvPicPr>
        <p:blipFill>
          <a:blip r:embed="rId3" cstate="print"/>
          <a:stretch>
            <a:fillRect/>
          </a:stretch>
        </p:blipFill>
        <p:spPr>
          <a:xfrm>
            <a:off x="3886200" y="4953000"/>
            <a:ext cx="381000" cy="304800"/>
          </a:xfrm>
          <a:prstGeom prst="rect">
            <a:avLst/>
          </a:prstGeom>
        </p:spPr>
      </p:pic>
      <p:sp>
        <p:nvSpPr>
          <p:cNvPr id="26" name="Rectangle 25"/>
          <p:cNvSpPr/>
          <p:nvPr/>
        </p:nvSpPr>
        <p:spPr>
          <a:xfrm>
            <a:off x="2362200" y="533400"/>
            <a:ext cx="1905000" cy="304800"/>
          </a:xfrm>
          <a:prstGeom prst="rect">
            <a:avLst/>
          </a:prstGeom>
          <a:solidFill>
            <a:schemeClr val="bg1">
              <a:lumMod val="75000"/>
              <a:lumOff val="25000"/>
            </a:schemeClr>
          </a:solidFill>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lumMod val="95000"/>
                  </a:schemeClr>
                </a:solidFill>
              </a:rPr>
              <a:t>45</a:t>
            </a:r>
            <a:endParaRPr lang="en-US" dirty="0">
              <a:solidFill>
                <a:schemeClr val="tx1">
                  <a:lumMod val="95000"/>
                </a:schemeClr>
              </a:solidFill>
            </a:endParaRPr>
          </a:p>
        </p:txBody>
      </p:sp>
      <p:sp>
        <p:nvSpPr>
          <p:cNvPr id="28" name="Oval 27"/>
          <p:cNvSpPr/>
          <p:nvPr/>
        </p:nvSpPr>
        <p:spPr>
          <a:xfrm flipV="1">
            <a:off x="2133600" y="2819400"/>
            <a:ext cx="152400" cy="152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9" name="Oval 28"/>
          <p:cNvSpPr/>
          <p:nvPr/>
        </p:nvSpPr>
        <p:spPr>
          <a:xfrm flipV="1">
            <a:off x="2895600" y="2819400"/>
            <a:ext cx="152400" cy="152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Oval 29"/>
          <p:cNvSpPr/>
          <p:nvPr/>
        </p:nvSpPr>
        <p:spPr>
          <a:xfrm flipV="1">
            <a:off x="3810000" y="2819400"/>
            <a:ext cx="152400" cy="152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Oval 30"/>
          <p:cNvSpPr/>
          <p:nvPr/>
        </p:nvSpPr>
        <p:spPr>
          <a:xfrm flipV="1">
            <a:off x="2362200" y="3962400"/>
            <a:ext cx="152400" cy="152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2" name="Oval 31"/>
          <p:cNvSpPr/>
          <p:nvPr/>
        </p:nvSpPr>
        <p:spPr>
          <a:xfrm flipV="1">
            <a:off x="3276600" y="3962400"/>
            <a:ext cx="152400" cy="152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27" name="Picture 4"/>
          <p:cNvPicPr>
            <a:picLocks noChangeAspect="1" noChangeArrowheads="1"/>
          </p:cNvPicPr>
          <p:nvPr/>
        </p:nvPicPr>
        <p:blipFill>
          <a:blip r:embed="rId4"/>
          <a:srcRect/>
          <a:stretch>
            <a:fillRect/>
          </a:stretch>
        </p:blipFill>
        <p:spPr bwMode="auto">
          <a:xfrm>
            <a:off x="9144000" y="0"/>
            <a:ext cx="2862992" cy="3657600"/>
          </a:xfrm>
          <a:prstGeom prst="rect">
            <a:avLst/>
          </a:prstGeom>
          <a:noFill/>
          <a:ln w="9525">
            <a:noFill/>
            <a:miter lim="800000"/>
            <a:headEnd/>
            <a:tailEnd/>
          </a:ln>
          <a:effectLst/>
        </p:spPr>
      </p:pic>
      <p:pic>
        <p:nvPicPr>
          <p:cNvPr id="33" name="Picture 2"/>
          <p:cNvPicPr>
            <a:picLocks noChangeAspect="1" noChangeArrowheads="1"/>
          </p:cNvPicPr>
          <p:nvPr/>
        </p:nvPicPr>
        <p:blipFill>
          <a:blip r:embed="rId5"/>
          <a:srcRect/>
          <a:stretch>
            <a:fillRect/>
          </a:stretch>
        </p:blipFill>
        <p:spPr bwMode="auto">
          <a:xfrm>
            <a:off x="-2787060" y="0"/>
            <a:ext cx="2787060" cy="1624012"/>
          </a:xfrm>
          <a:prstGeom prst="rect">
            <a:avLst/>
          </a:prstGeom>
          <a:noFill/>
          <a:ln w="9525">
            <a:noFill/>
            <a:miter lim="800000"/>
            <a:headEnd/>
            <a:tailEnd/>
          </a:ln>
          <a:effectLst/>
        </p:spPr>
      </p:pic>
      <p:pic>
        <p:nvPicPr>
          <p:cNvPr id="34" name="Picture 3"/>
          <p:cNvPicPr>
            <a:picLocks noChangeAspect="1" noChangeArrowheads="1"/>
          </p:cNvPicPr>
          <p:nvPr/>
        </p:nvPicPr>
        <p:blipFill>
          <a:blip r:embed="rId6"/>
          <a:srcRect/>
          <a:stretch>
            <a:fillRect/>
          </a:stretch>
        </p:blipFill>
        <p:spPr bwMode="auto">
          <a:xfrm>
            <a:off x="-2819401" y="1981200"/>
            <a:ext cx="2824755" cy="1371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               Doctor Consultation  </a:t>
            </a:r>
            <a:r>
              <a:rPr lang="en-US" sz="1800" dirty="0" smtClean="0"/>
              <a:t>(</a:t>
            </a:r>
            <a:r>
              <a:rPr lang="en-US" sz="1800" dirty="0" smtClean="0">
                <a:solidFill>
                  <a:schemeClr val="tx1"/>
                </a:solidFill>
              </a:rPr>
              <a:t>Patient Home Page</a:t>
            </a:r>
            <a:r>
              <a:rPr lang="en-US" sz="1800" dirty="0" smtClean="0"/>
              <a:t>)</a:t>
            </a:r>
          </a:p>
        </p:txBody>
      </p:sp>
      <p:sp>
        <p:nvSpPr>
          <p:cNvPr id="5" name="Content Placeholder 4"/>
          <p:cNvSpPr>
            <a:spLocks noGrp="1"/>
          </p:cNvSpPr>
          <p:nvPr>
            <p:ph idx="1"/>
          </p:nvPr>
        </p:nvSpPr>
        <p:spPr>
          <a:xfrm>
            <a:off x="457200" y="762000"/>
            <a:ext cx="8686800" cy="5791200"/>
          </a:xfrm>
        </p:spPr>
        <p:txBody>
          <a:bodyPr/>
          <a:lstStyle/>
          <a:p>
            <a:pPr>
              <a:buNone/>
            </a:pPr>
            <a:r>
              <a:rPr lang="en-US" sz="1800" dirty="0" smtClean="0"/>
              <a:t>Doctor Name:</a:t>
            </a:r>
            <a:r>
              <a:rPr lang="en-US" dirty="0" smtClean="0"/>
              <a:t>	</a:t>
            </a:r>
            <a:r>
              <a:rPr lang="en-US" dirty="0" smtClean="0">
                <a:solidFill>
                  <a:srgbClr val="FFFF00"/>
                </a:solidFill>
              </a:rPr>
              <a:t>  </a:t>
            </a:r>
            <a:r>
              <a:rPr lang="en-US" dirty="0" smtClean="0"/>
              <a:t>        	          </a:t>
            </a:r>
            <a:r>
              <a:rPr lang="en-US" sz="1800" dirty="0" smtClean="0"/>
              <a:t>Dept Name :                               Exp:</a:t>
            </a:r>
          </a:p>
          <a:p>
            <a:pPr>
              <a:buNone/>
            </a:pPr>
            <a:r>
              <a:rPr lang="en-US" dirty="0" smtClean="0">
                <a:solidFill>
                  <a:srgbClr val="FFFF00"/>
                </a:solidFill>
              </a:rPr>
              <a:t>      Patient                       Doctor                  </a:t>
            </a:r>
            <a:r>
              <a:rPr lang="en-US" sz="2400" dirty="0" smtClean="0">
                <a:solidFill>
                  <a:schemeClr val="accent3"/>
                </a:solidFill>
              </a:rPr>
              <a:t>Chat Window</a:t>
            </a:r>
          </a:p>
          <a:p>
            <a:endParaRPr lang="en-US" dirty="0" smtClean="0"/>
          </a:p>
          <a:p>
            <a:endParaRPr lang="en-US" dirty="0" smtClean="0"/>
          </a:p>
          <a:p>
            <a:endParaRPr lang="en-US" dirty="0" smtClean="0"/>
          </a:p>
          <a:p>
            <a:pPr>
              <a:buNone/>
            </a:pPr>
            <a:endParaRPr lang="en-US" dirty="0" smtClean="0"/>
          </a:p>
          <a:p>
            <a:pPr>
              <a:buNone/>
            </a:pPr>
            <a:r>
              <a:rPr lang="en-US" dirty="0" smtClean="0"/>
              <a:t>								</a:t>
            </a:r>
            <a:endParaRPr lang="en-US" sz="2000" dirty="0" smtClean="0"/>
          </a:p>
          <a:p>
            <a:pPr>
              <a:buNone/>
            </a:pPr>
            <a:endParaRPr lang="en-US" dirty="0" smtClean="0"/>
          </a:p>
          <a:p>
            <a:pPr>
              <a:buNone/>
            </a:pPr>
            <a:endParaRPr lang="en-US" dirty="0" smtClean="0"/>
          </a:p>
          <a:p>
            <a:pPr>
              <a:buNone/>
            </a:pPr>
            <a:r>
              <a:rPr lang="en-US" dirty="0" smtClean="0"/>
              <a:t>Message</a:t>
            </a:r>
          </a:p>
          <a:p>
            <a:pPr>
              <a:buNone/>
            </a:pPr>
            <a:r>
              <a:rPr lang="en-US" dirty="0" smtClean="0"/>
              <a:t>                                                           </a:t>
            </a:r>
            <a:r>
              <a:rPr lang="en-US" sz="2000" dirty="0" smtClean="0"/>
              <a:t> </a:t>
            </a:r>
            <a:endParaRPr lang="en-US" sz="2000" u="sng" dirty="0" smtClean="0"/>
          </a:p>
        </p:txBody>
      </p:sp>
      <p:pic>
        <p:nvPicPr>
          <p:cNvPr id="6" name="Picture 5" descr="mobile-IMG_5885.png"/>
          <p:cNvPicPr>
            <a:picLocks noChangeAspect="1"/>
          </p:cNvPicPr>
          <p:nvPr/>
        </p:nvPicPr>
        <p:blipFill>
          <a:blip r:embed="rId3"/>
          <a:stretch>
            <a:fillRect/>
          </a:stretch>
        </p:blipFill>
        <p:spPr>
          <a:xfrm>
            <a:off x="0" y="1905000"/>
            <a:ext cx="3429000" cy="3048000"/>
          </a:xfrm>
          <a:prstGeom prst="rect">
            <a:avLst/>
          </a:prstGeom>
        </p:spPr>
      </p:pic>
      <p:sp>
        <p:nvSpPr>
          <p:cNvPr id="8" name="Rectangle 7"/>
          <p:cNvSpPr/>
          <p:nvPr/>
        </p:nvSpPr>
        <p:spPr>
          <a:xfrm>
            <a:off x="2514600" y="5334000"/>
            <a:ext cx="33528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ounded Rectangle 8"/>
          <p:cNvSpPr/>
          <p:nvPr/>
        </p:nvSpPr>
        <p:spPr>
          <a:xfrm>
            <a:off x="2057400" y="6096000"/>
            <a:ext cx="1371600" cy="381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Send</a:t>
            </a:r>
            <a:endParaRPr lang="en-US" sz="2400" dirty="0">
              <a:solidFill>
                <a:schemeClr val="bg1"/>
              </a:solidFill>
            </a:endParaRPr>
          </a:p>
        </p:txBody>
      </p:sp>
      <p:sp>
        <p:nvSpPr>
          <p:cNvPr id="11" name="Rounded Rectangle 10"/>
          <p:cNvSpPr/>
          <p:nvPr/>
        </p:nvSpPr>
        <p:spPr>
          <a:xfrm>
            <a:off x="3810000" y="6096000"/>
            <a:ext cx="1600200" cy="381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End Call</a:t>
            </a:r>
            <a:endParaRPr lang="en-US" sz="2400" dirty="0">
              <a:solidFill>
                <a:srgbClr val="FF0000"/>
              </a:solidFill>
            </a:endParaRPr>
          </a:p>
        </p:txBody>
      </p:sp>
      <p:pic>
        <p:nvPicPr>
          <p:cNvPr id="10" name="Picture 9" descr="mobile-IMG_5885.png"/>
          <p:cNvPicPr>
            <a:picLocks noChangeAspect="1"/>
          </p:cNvPicPr>
          <p:nvPr/>
        </p:nvPicPr>
        <p:blipFill>
          <a:blip r:embed="rId3"/>
          <a:stretch>
            <a:fillRect/>
          </a:stretch>
        </p:blipFill>
        <p:spPr>
          <a:xfrm>
            <a:off x="3505200" y="1905000"/>
            <a:ext cx="3429000" cy="3048000"/>
          </a:xfrm>
          <a:prstGeom prst="rect">
            <a:avLst/>
          </a:prstGeom>
        </p:spPr>
      </p:pic>
      <p:sp>
        <p:nvSpPr>
          <p:cNvPr id="12" name="Rectangle 11"/>
          <p:cNvSpPr/>
          <p:nvPr/>
        </p:nvSpPr>
        <p:spPr>
          <a:xfrm>
            <a:off x="7010400" y="1752600"/>
            <a:ext cx="1905000" cy="3733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Patient : Hi sir</a:t>
            </a:r>
          </a:p>
          <a:p>
            <a:pPr algn="ctr"/>
            <a:endParaRPr lang="en-US" dirty="0" smtClean="0"/>
          </a:p>
          <a:p>
            <a:pPr algn="ctr"/>
            <a:r>
              <a:rPr lang="en-US" dirty="0" smtClean="0"/>
              <a:t> Doctor :  Hello</a:t>
            </a:r>
          </a:p>
          <a:p>
            <a:pPr algn="ctr"/>
            <a:r>
              <a:rPr lang="en-US" dirty="0" smtClean="0"/>
              <a:t>  </a:t>
            </a:r>
          </a:p>
          <a:p>
            <a:pPr algn="ctr"/>
            <a:endParaRPr lang="en-US" dirty="0" smtClean="0"/>
          </a:p>
          <a:p>
            <a:pPr algn="ctr"/>
            <a:r>
              <a:rPr lang="en-US" dirty="0" smtClean="0"/>
              <a:t>     </a:t>
            </a:r>
          </a:p>
          <a:p>
            <a:pPr algn="ctr"/>
            <a:endParaRPr lang="en-US" dirty="0"/>
          </a:p>
        </p:txBody>
      </p:sp>
      <p:sp>
        <p:nvSpPr>
          <p:cNvPr id="13" name="Rectangle 12"/>
          <p:cNvSpPr/>
          <p:nvPr/>
        </p:nvSpPr>
        <p:spPr>
          <a:xfrm>
            <a:off x="2133600" y="914400"/>
            <a:ext cx="19812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solidFill>
                  <a:schemeClr val="bg1">
                    <a:lumMod val="65000"/>
                    <a:lumOff val="35000"/>
                  </a:schemeClr>
                </a:solidFill>
              </a:rPr>
              <a:t>Dr.Manjunath</a:t>
            </a:r>
            <a:endParaRPr lang="en-US" dirty="0">
              <a:solidFill>
                <a:schemeClr val="bg1">
                  <a:lumMod val="65000"/>
                  <a:lumOff val="35000"/>
                </a:schemeClr>
              </a:solidFill>
            </a:endParaRPr>
          </a:p>
        </p:txBody>
      </p:sp>
      <p:sp>
        <p:nvSpPr>
          <p:cNvPr id="14" name="Rectangle 13"/>
          <p:cNvSpPr/>
          <p:nvPr/>
        </p:nvSpPr>
        <p:spPr>
          <a:xfrm>
            <a:off x="5486400" y="914400"/>
            <a:ext cx="16764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lumMod val="65000"/>
                    <a:lumOff val="35000"/>
                  </a:schemeClr>
                </a:solidFill>
              </a:rPr>
              <a:t>Cardiology</a:t>
            </a:r>
            <a:endParaRPr lang="en-US" dirty="0">
              <a:solidFill>
                <a:schemeClr val="bg1">
                  <a:lumMod val="65000"/>
                  <a:lumOff val="35000"/>
                </a:schemeClr>
              </a:solidFill>
            </a:endParaRPr>
          </a:p>
        </p:txBody>
      </p:sp>
      <p:sp>
        <p:nvSpPr>
          <p:cNvPr id="15" name="Rectangle 14"/>
          <p:cNvSpPr/>
          <p:nvPr/>
        </p:nvSpPr>
        <p:spPr>
          <a:xfrm>
            <a:off x="7772400" y="914400"/>
            <a:ext cx="5334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lumMod val="65000"/>
                    <a:lumOff val="35000"/>
                  </a:schemeClr>
                </a:solidFill>
              </a:rPr>
              <a:t>45</a:t>
            </a:r>
            <a:endParaRPr lang="en-US" dirty="0">
              <a:solidFill>
                <a:schemeClr val="bg1">
                  <a:lumMod val="65000"/>
                  <a:lumOff val="35000"/>
                </a:schemeClr>
              </a:solidFill>
            </a:endParaRPr>
          </a:p>
        </p:txBody>
      </p:sp>
      <p:pic>
        <p:nvPicPr>
          <p:cNvPr id="17" name="Picture 3"/>
          <p:cNvPicPr>
            <a:picLocks noChangeAspect="1" noChangeArrowheads="1"/>
          </p:cNvPicPr>
          <p:nvPr/>
        </p:nvPicPr>
        <p:blipFill>
          <a:blip r:embed="rId4"/>
          <a:srcRect/>
          <a:stretch>
            <a:fillRect/>
          </a:stretch>
        </p:blipFill>
        <p:spPr bwMode="auto">
          <a:xfrm>
            <a:off x="-2743200" y="381000"/>
            <a:ext cx="2489960" cy="4038600"/>
          </a:xfrm>
          <a:prstGeom prst="rect">
            <a:avLst/>
          </a:prstGeom>
          <a:noFill/>
          <a:ln w="9525">
            <a:noFill/>
            <a:miter lim="800000"/>
            <a:headEnd/>
            <a:tailEnd/>
          </a:ln>
          <a:effectLst/>
        </p:spPr>
      </p:pic>
      <p:pic>
        <p:nvPicPr>
          <p:cNvPr id="4098" name="Picture 2"/>
          <p:cNvPicPr>
            <a:picLocks noChangeAspect="1" noChangeArrowheads="1"/>
          </p:cNvPicPr>
          <p:nvPr/>
        </p:nvPicPr>
        <p:blipFill>
          <a:blip r:embed="rId5"/>
          <a:srcRect/>
          <a:stretch>
            <a:fillRect/>
          </a:stretch>
        </p:blipFill>
        <p:spPr bwMode="auto">
          <a:xfrm>
            <a:off x="-2819400" y="4876800"/>
            <a:ext cx="2395538" cy="1195388"/>
          </a:xfrm>
          <a:prstGeom prst="rect">
            <a:avLst/>
          </a:prstGeom>
          <a:noFill/>
          <a:ln w="9525">
            <a:noFill/>
            <a:miter lim="800000"/>
            <a:headEnd/>
            <a:tailEnd/>
          </a:ln>
          <a:effectLst/>
        </p:spPr>
      </p:pic>
      <p:pic>
        <p:nvPicPr>
          <p:cNvPr id="19" name="Picture 2"/>
          <p:cNvPicPr>
            <a:picLocks noChangeAspect="1" noChangeArrowheads="1"/>
          </p:cNvPicPr>
          <p:nvPr/>
        </p:nvPicPr>
        <p:blipFill>
          <a:blip r:embed="rId6"/>
          <a:srcRect/>
          <a:stretch>
            <a:fillRect/>
          </a:stretch>
        </p:blipFill>
        <p:spPr bwMode="auto">
          <a:xfrm>
            <a:off x="9525000" y="838200"/>
            <a:ext cx="2243823" cy="21478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8101</TotalTime>
  <Words>1141</Words>
  <Application>Microsoft Office PowerPoint</Application>
  <PresentationFormat>On-screen Show (4:3)</PresentationFormat>
  <Paragraphs>701</Paragraphs>
  <Slides>29</Slides>
  <Notes>13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Apex</vt:lpstr>
      <vt:lpstr>  TELEMEDICINE </vt:lpstr>
      <vt:lpstr>About Telemedicine</vt:lpstr>
      <vt:lpstr>Slide 3</vt:lpstr>
      <vt:lpstr>Forgot Password</vt:lpstr>
      <vt:lpstr>                                   Register Patient                        (Home)   </vt:lpstr>
      <vt:lpstr>Patient Home Page</vt:lpstr>
      <vt:lpstr>                         Book Appointment     (Patient Home)</vt:lpstr>
      <vt:lpstr>                                          Update Patient                (Patient Home )</vt:lpstr>
      <vt:lpstr>               Doctor Consultation  (Patient Home Page)</vt:lpstr>
      <vt:lpstr>                      View Appointments    (Patient Home Page)</vt:lpstr>
      <vt:lpstr>                      View Prescription            (Patient Home                                                                                       -View Appointments)</vt:lpstr>
      <vt:lpstr>          Ask Queries/Questions     (Patient Home)  </vt:lpstr>
      <vt:lpstr>                                  View Queries         (Patient Home)</vt:lpstr>
      <vt:lpstr>Admin Home Page</vt:lpstr>
      <vt:lpstr>                            Register Doctor        (Admin Home)</vt:lpstr>
      <vt:lpstr>                            View Doctors             (Admin Home)</vt:lpstr>
      <vt:lpstr>                               Update Doctor          (Admin Home)</vt:lpstr>
      <vt:lpstr>           Approve / Reject appointment      (Admin Home)</vt:lpstr>
      <vt:lpstr>                                                View Patients          (Admin Home)  All Patient Details</vt:lpstr>
      <vt:lpstr>                  View Doctors Leave      (Admin Home)</vt:lpstr>
      <vt:lpstr>Doctor Home Page</vt:lpstr>
      <vt:lpstr>                             View Appointments          (Doctor Home)</vt:lpstr>
      <vt:lpstr>                           Consultation Room    (Doctor Home)</vt:lpstr>
      <vt:lpstr>Continue         Consultation Room      (Doctor Home)</vt:lpstr>
      <vt:lpstr>                Generate Prescription  (Doctor Home) </vt:lpstr>
      <vt:lpstr>Continue            Generate Prescription   (Doctor Home)</vt:lpstr>
      <vt:lpstr>                          View Queries    (Doctor Home)</vt:lpstr>
      <vt:lpstr>                     Add &amp; Edit Leave     (Doctor Home)</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1650</cp:revision>
  <dcterms:created xsi:type="dcterms:W3CDTF">2020-02-05T11:32:59Z</dcterms:created>
  <dcterms:modified xsi:type="dcterms:W3CDTF">2020-02-25T09:19:09Z</dcterms:modified>
</cp:coreProperties>
</file>