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66" r:id="rId4"/>
    <p:sldId id="258" r:id="rId5"/>
    <p:sldId id="275" r:id="rId6"/>
    <p:sldId id="259" r:id="rId7"/>
    <p:sldId id="274" r:id="rId8"/>
    <p:sldId id="276" r:id="rId9"/>
    <p:sldId id="260" r:id="rId10"/>
    <p:sldId id="273" r:id="rId11"/>
    <p:sldId id="261" r:id="rId12"/>
    <p:sldId id="271" r:id="rId13"/>
    <p:sldId id="262" r:id="rId14"/>
    <p:sldId id="270" r:id="rId15"/>
    <p:sldId id="279" r:id="rId16"/>
    <p:sldId id="277" r:id="rId17"/>
    <p:sldId id="263" r:id="rId18"/>
    <p:sldId id="268" r:id="rId19"/>
    <p:sldId id="269" r:id="rId20"/>
    <p:sldId id="264" r:id="rId21"/>
    <p:sldId id="265" r:id="rId22"/>
    <p:sldId id="267" r:id="rId23"/>
    <p:sldId id="278"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398" autoAdjust="0"/>
  </p:normalViewPr>
  <p:slideViewPr>
    <p:cSldViewPr>
      <p:cViewPr>
        <p:scale>
          <a:sx n="75" d="100"/>
          <a:sy n="75" d="100"/>
        </p:scale>
        <p:origin x="-1236" y="258"/>
      </p:cViewPr>
      <p:guideLst>
        <p:guide orient="horz" pos="2160"/>
        <p:guide pos="2880"/>
      </p:guideLst>
    </p:cSldViewPr>
  </p:slideViewPr>
  <p:notesTextViewPr>
    <p:cViewPr>
      <p:scale>
        <a:sx n="100" d="100"/>
        <a:sy n="100" d="100"/>
      </p:scale>
      <p:origin x="0" y="84"/>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ACCB6-878C-4C91-8634-0328403ABEB7}" type="datetimeFigureOut">
              <a:rPr lang="en-US" smtClean="0"/>
              <a:pPr/>
              <a:t>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D0A9-A0CD-4070-BE06-EB2B828261D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Row</a:t>
            </a:r>
            <a:r>
              <a:rPr lang="en-US" baseline="0" dirty="0" smtClean="0"/>
              <a:t> </a:t>
            </a:r>
            <a:r>
              <a:rPr lang="en-US" dirty="0" smtClean="0"/>
              <a:t>Number</a:t>
            </a:r>
            <a:r>
              <a:rPr lang="en-US" baseline="0" dirty="0" smtClean="0"/>
              <a:t> Function Example</a:t>
            </a:r>
          </a:p>
          <a:p>
            <a:r>
              <a:rPr lang="en-US" baseline="0" dirty="0" smtClean="0"/>
              <a:t>---------------------------------------</a:t>
            </a:r>
          </a:p>
          <a:p>
            <a:r>
              <a:rPr lang="en-US" baseline="0" dirty="0" smtClean="0"/>
              <a:t>Select * from(select </a:t>
            </a:r>
            <a:r>
              <a:rPr lang="en-US" baseline="0" noProof="1" smtClean="0"/>
              <a:t>rownumber</a:t>
            </a:r>
            <a:r>
              <a:rPr lang="en-US" baseline="0" dirty="0" smtClean="0"/>
              <a:t>() over(order by eid desc) as rownumber,* from Employees)as foo where rownumber&gt;5 and rownumber&lt;10</a:t>
            </a:r>
          </a:p>
        </p:txBody>
      </p:sp>
      <p:sp>
        <p:nvSpPr>
          <p:cNvPr id="4" name="Slide Number Placeholder 3"/>
          <p:cNvSpPr>
            <a:spLocks noGrp="1"/>
          </p:cNvSpPr>
          <p:nvPr>
            <p:ph type="sldNum" sz="quarter" idx="10"/>
          </p:nvPr>
        </p:nvSpPr>
        <p:spPr/>
        <p:txBody>
          <a:bodyPr/>
          <a:lstStyle/>
          <a:p>
            <a:fld id="{7300D0A9-A0CD-4070-BE06-EB2B828261DA}"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356D62-DA25-4A43-84BD-B30EE7504D09}" type="datetime1">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F8D3D-F6AC-4D97-A2E3-7C6083D43E14}" type="datetime1">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8C6237-BF11-4109-A278-FBD11E4E63B6}" type="datetime1">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AB7C4F-C0F9-4814-8EF4-D06C5ECF3002}" type="datetime1">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21067-E53F-434B-94A3-214DFAAEADE4}" type="datetime1">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2A1148-9868-4D9E-A495-D3240CB69D2F}" type="datetime1">
              <a:rPr lang="en-US" smtClean="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369F5-87A9-425A-9D62-6801B9DD556F}" type="datetime1">
              <a:rPr lang="en-US" smtClean="0"/>
              <a:pPr/>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D94026-00C5-4147-98C3-F97EDD37CE9B}" type="datetime1">
              <a:rPr lang="en-US" smtClean="0"/>
              <a:pPr/>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2AF-92CE-4484-A808-E3FD8E45B72C}" type="datetime1">
              <a:rPr lang="en-US" smtClean="0"/>
              <a:pPr/>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31B05-1C07-403E-A0CC-EE082BF3B586}" type="datetime1">
              <a:rPr lang="en-US" smtClean="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730414-610B-4C3B-8768-7E104C29943C}" type="datetime1">
              <a:rPr lang="en-US" smtClean="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1">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C135A-3407-4695-A82D-1B177E093034}" type="datetime1">
              <a:rPr lang="en-US" smtClean="0"/>
              <a:pPr/>
              <a:t>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3600">
                <a:solidFill>
                  <a:schemeClr val="tx1">
                    <a:tint val="75000"/>
                  </a:schemeClr>
                </a:solidFill>
              </a:defRPr>
            </a:lvl1p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13" cstate="print"/>
          <a:stretch>
            <a:fillRect/>
          </a:stretch>
        </p:blipFill>
        <p:spPr>
          <a:xfrm>
            <a:off x="3048000" y="6308560"/>
            <a:ext cx="3048000" cy="46088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Interview Questions &amp; Answers</a:t>
            </a:r>
          </a:p>
        </p:txBody>
      </p:sp>
      <p:sp>
        <p:nvSpPr>
          <p:cNvPr id="3" name="Subtitle 2"/>
          <p:cNvSpPr>
            <a:spLocks noGrp="1"/>
          </p:cNvSpPr>
          <p:nvPr>
            <p:ph type="subTitle" idx="1"/>
          </p:nvPr>
        </p:nvSpPr>
        <p:spPr/>
        <p:txBody>
          <a:bodyPr/>
          <a:lstStyle/>
          <a:p>
            <a:r>
              <a:rPr lang="en-US" noProof="1" smtClean="0"/>
              <a:t>Palle</a:t>
            </a:r>
            <a:r>
              <a:rPr lang="en-US" dirty="0" smtClean="0"/>
              <a:t> </a:t>
            </a:r>
            <a:r>
              <a:rPr lang="en-US" dirty="0"/>
              <a:t>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857999"/>
          </a:xfrm>
        </p:spPr>
        <p:txBody>
          <a:bodyPr>
            <a:normAutofit fontScale="32500" lnSpcReduction="20000"/>
          </a:bodyPr>
          <a:lstStyle/>
          <a:p>
            <a:pPr marL="514350" indent="-514350">
              <a:buNone/>
            </a:pPr>
            <a:r>
              <a:rPr lang="en-US" sz="8300" dirty="0">
                <a:solidFill>
                  <a:srgbClr val="FFC000"/>
                </a:solidFill>
              </a:rPr>
              <a:t>15.  What is ROJ?</a:t>
            </a:r>
          </a:p>
          <a:p>
            <a:pPr marL="514350" indent="-514350">
              <a:buNone/>
            </a:pPr>
            <a:r>
              <a:rPr lang="en-US" sz="8300" dirty="0"/>
              <a:t>       In right outer join data from right table is completely included into the result-set but only matched data from left side table is included. In place of left table data null’s are included where there is no match.</a:t>
            </a:r>
          </a:p>
          <a:p>
            <a:pPr marL="514350" indent="-514350">
              <a:buFont typeface="+mj-lt"/>
              <a:buAutoNum type="arabicPeriod" startAt="13"/>
            </a:pPr>
            <a:endParaRPr lang="en-US" sz="8300" dirty="0"/>
          </a:p>
          <a:p>
            <a:pPr marL="514350" indent="-514350">
              <a:buNone/>
            </a:pPr>
            <a:r>
              <a:rPr lang="en-US" sz="8300" dirty="0">
                <a:solidFill>
                  <a:srgbClr val="FFC000"/>
                </a:solidFill>
              </a:rPr>
              <a:t>16. What is FOJ?</a:t>
            </a:r>
          </a:p>
          <a:p>
            <a:pPr marL="514350" indent="-514350">
              <a:buNone/>
            </a:pPr>
            <a:r>
              <a:rPr lang="en-US" sz="8300" dirty="0"/>
              <a:t>       In  case of FOJ data from both the tables are included into the result-set irrespective of the condition. Null’s are included where ever there is no match.</a:t>
            </a:r>
          </a:p>
          <a:p>
            <a:pPr marL="514350" indent="-514350">
              <a:buNone/>
            </a:pPr>
            <a:endParaRPr lang="en-US" sz="8300" dirty="0"/>
          </a:p>
          <a:p>
            <a:pPr marL="514350" indent="-514350">
              <a:buNone/>
            </a:pPr>
            <a:r>
              <a:rPr lang="en-US" sz="8300" dirty="0">
                <a:solidFill>
                  <a:srgbClr val="FFC000"/>
                </a:solidFill>
              </a:rPr>
              <a:t>17. What is self join?</a:t>
            </a:r>
          </a:p>
          <a:p>
            <a:pPr marL="514350" indent="-514350">
              <a:buNone/>
            </a:pPr>
            <a:r>
              <a:rPr lang="en-US" sz="8300" dirty="0">
                <a:solidFill>
                  <a:srgbClr val="FFC000"/>
                </a:solidFill>
              </a:rPr>
              <a:t>       </a:t>
            </a:r>
            <a:r>
              <a:rPr lang="en-US" sz="8300" dirty="0"/>
              <a:t>1.Joining a table to itself is called as self join.</a:t>
            </a:r>
          </a:p>
          <a:p>
            <a:pPr marL="514350" indent="-514350">
              <a:buNone/>
            </a:pPr>
            <a:r>
              <a:rPr lang="en-US" sz="8300" dirty="0"/>
              <a:t>       2.we must use inner join keyword for self join.</a:t>
            </a:r>
          </a:p>
          <a:p>
            <a:pPr marL="514350" indent="-514350">
              <a:buNone/>
            </a:pPr>
            <a:r>
              <a:rPr lang="en-US" sz="4400" dirty="0"/>
              <a:t>       </a:t>
            </a:r>
          </a:p>
          <a:p>
            <a:pPr marL="514350" indent="-514350">
              <a:buNone/>
            </a:pPr>
            <a:endParaRPr lang="en-US" dirty="0"/>
          </a:p>
          <a:p>
            <a:pPr marL="514350" indent="-514350">
              <a:buNone/>
            </a:pPr>
            <a:r>
              <a:rPr lang="en-US" dirty="0">
                <a:solidFill>
                  <a:srgbClr val="FFC000"/>
                </a:solidFill>
              </a:rPr>
              <a:t>      </a:t>
            </a:r>
          </a:p>
          <a:p>
            <a:pPr marL="514350" indent="-514350">
              <a:buFont typeface="+mj-lt"/>
              <a:buAutoNum type="arabicPeriod" startAt="13"/>
            </a:pPr>
            <a:endParaRPr lang="en-US" dirty="0">
              <a:solidFill>
                <a:srgbClr val="FFC000"/>
              </a:solidFill>
            </a:endParaRPr>
          </a:p>
          <a:p>
            <a:pPr marL="514350" indent="-514350">
              <a:buNone/>
            </a:pPr>
            <a:r>
              <a:rPr lang="en-US" dirty="0">
                <a:solidFill>
                  <a:srgbClr val="FFC000"/>
                </a:solidFill>
              </a:rPr>
              <a:t>       </a:t>
            </a: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marL="514350" indent="-514350">
              <a:buFont typeface="+mj-lt"/>
              <a:buAutoNum type="arabicPeriod" startAt="18"/>
            </a:pPr>
            <a:r>
              <a:rPr lang="en-US" dirty="0">
                <a:solidFill>
                  <a:srgbClr val="FFC000"/>
                </a:solidFill>
              </a:rPr>
              <a:t>what is cross join?</a:t>
            </a:r>
          </a:p>
          <a:p>
            <a:pPr marL="514350" indent="-514350">
              <a:buNone/>
            </a:pPr>
            <a:r>
              <a:rPr lang="en-US" dirty="0"/>
              <a:t>        cross join will join each row present in a table with all rows present in other table. in simple words it will produce Cartesian product of all rows present in both the tables.</a:t>
            </a:r>
          </a:p>
          <a:p>
            <a:pPr marL="514350" indent="-514350">
              <a:buNone/>
            </a:pPr>
            <a:endParaRPr lang="en-US" dirty="0"/>
          </a:p>
          <a:p>
            <a:pPr marL="514350" indent="-514350">
              <a:buNone/>
            </a:pPr>
            <a:r>
              <a:rPr lang="en-US" dirty="0">
                <a:solidFill>
                  <a:srgbClr val="FFC000"/>
                </a:solidFill>
              </a:rPr>
              <a:t>19. what is a stored procedure? </a:t>
            </a:r>
          </a:p>
          <a:p>
            <a:pPr marL="514350" indent="-514350">
              <a:buNone/>
            </a:pPr>
            <a:r>
              <a:rPr lang="en-US" dirty="0"/>
              <a:t>        a stored procedure is a compiled query. it is almost like function in other programming languages.</a:t>
            </a:r>
          </a:p>
          <a:p>
            <a:pPr marL="514350" indent="-514350">
              <a:buFont typeface="+mj-lt"/>
              <a:buAutoNum type="arabicPeriod" startAt="18"/>
            </a:pPr>
            <a:endParaRPr lang="en-US" dirty="0"/>
          </a:p>
          <a:p>
            <a:pPr marL="514350" indent="-514350">
              <a:buNone/>
            </a:pPr>
            <a:r>
              <a:rPr lang="en-US" dirty="0">
                <a:solidFill>
                  <a:srgbClr val="FFC000"/>
                </a:solidFill>
              </a:rPr>
              <a:t>20. why sp execution is faster compared to a direct t-sql statement?</a:t>
            </a:r>
          </a:p>
          <a:p>
            <a:pPr marL="514350" indent="-514350">
              <a:buNone/>
            </a:pPr>
            <a:r>
              <a:rPr lang="en-US" dirty="0"/>
              <a:t>        when we pass a query to </a:t>
            </a:r>
            <a:r>
              <a:rPr lang="en-US" b="1" dirty="0"/>
              <a:t>dbe</a:t>
            </a:r>
            <a:r>
              <a:rPr lang="en-US" dirty="0"/>
              <a:t> first the query execution plan will be prepared and query will be executed based on that.</a:t>
            </a:r>
          </a:p>
          <a:p>
            <a:pPr marL="514350" indent="-514350">
              <a:buNone/>
            </a:pPr>
            <a:r>
              <a:rPr lang="en-US" dirty="0"/>
              <a:t>        in case of sp the query execution plan will be cached hence query will be directly executed based on the cached plan.</a:t>
            </a:r>
          </a:p>
          <a:p>
            <a:pPr marL="514350" indent="-514350">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buNone/>
            </a:pPr>
            <a:r>
              <a:rPr lang="en-US" dirty="0">
                <a:solidFill>
                  <a:srgbClr val="FFC000"/>
                </a:solidFill>
              </a:rPr>
              <a:t>21. what are the diff between a sp and udf?</a:t>
            </a:r>
          </a:p>
          <a:p>
            <a:pPr fontAlgn="t"/>
            <a:r>
              <a:rPr lang="en-US" dirty="0"/>
              <a:t>sp can return multiple result sets but an udf can return max 1 result set. </a:t>
            </a:r>
          </a:p>
          <a:p>
            <a:pPr fontAlgn="t"/>
            <a:r>
              <a:rPr lang="en-US" dirty="0"/>
              <a:t>udf can’t have out put parameters.</a:t>
            </a:r>
          </a:p>
          <a:p>
            <a:pPr fontAlgn="t"/>
            <a:r>
              <a:rPr lang="en-US" dirty="0"/>
              <a:t>sp can call udf but udf can’t call sp.</a:t>
            </a:r>
          </a:p>
          <a:p>
            <a:pPr fontAlgn="t"/>
            <a:r>
              <a:rPr lang="en-US" dirty="0"/>
              <a:t>Udf will not support DML statements, sp will support DML statements.</a:t>
            </a:r>
          </a:p>
          <a:p>
            <a:pPr fontAlgn="t"/>
            <a:endParaRPr lang="en-US" dirty="0"/>
          </a:p>
          <a:p>
            <a:pPr fontAlgn="t">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514350" indent="-514350">
              <a:buFont typeface="+mj-lt"/>
              <a:buAutoNum type="arabicPeriod" startAt="22"/>
            </a:pPr>
            <a:r>
              <a:rPr lang="en-US" dirty="0">
                <a:solidFill>
                  <a:srgbClr val="FFC000"/>
                </a:solidFill>
              </a:rPr>
              <a:t>what is an udf?</a:t>
            </a:r>
          </a:p>
          <a:p>
            <a:pPr marL="514350" indent="-514350">
              <a:buNone/>
            </a:pPr>
            <a:r>
              <a:rPr lang="en-US" dirty="0"/>
              <a:t>      udf is a compiled query just like sp. but it can’t take output parameters and can’t return multiple result sets.</a:t>
            </a:r>
          </a:p>
          <a:p>
            <a:pPr marL="514350" indent="-514350">
              <a:buFont typeface="+mj-lt"/>
              <a:buAutoNum type="arabicPeriod" startAt="22"/>
            </a:pPr>
            <a:endParaRPr lang="en-US" dirty="0"/>
          </a:p>
          <a:p>
            <a:pPr marL="514350" indent="-514350">
              <a:buNone/>
            </a:pPr>
            <a:r>
              <a:rPr lang="en-US" dirty="0">
                <a:solidFill>
                  <a:srgbClr val="FFC000"/>
                </a:solidFill>
              </a:rPr>
              <a:t>23. is it possible to call one sp from other?</a:t>
            </a:r>
          </a:p>
          <a:p>
            <a:pPr marL="514350" indent="-514350">
              <a:buNone/>
            </a:pPr>
            <a:r>
              <a:rPr lang="en-US" dirty="0"/>
              <a:t>      yes we can call one sp from other ( for using the op of a sp we must use table variables )</a:t>
            </a:r>
          </a:p>
          <a:p>
            <a:pPr marL="514350" indent="-514350">
              <a:buNone/>
            </a:pPr>
            <a:endParaRPr lang="en-US" dirty="0"/>
          </a:p>
          <a:p>
            <a:pPr marL="514350" indent="-514350">
              <a:buNone/>
            </a:pPr>
            <a:r>
              <a:rPr lang="en-US" dirty="0">
                <a:solidFill>
                  <a:srgbClr val="FFC000"/>
                </a:solidFill>
              </a:rPr>
              <a:t>24. what is an index?</a:t>
            </a:r>
          </a:p>
          <a:p>
            <a:pPr marL="404813" indent="-404813">
              <a:buNone/>
            </a:pPr>
            <a:r>
              <a:rPr lang="en-US" dirty="0"/>
              <a:t>     Indexes are used to retrieve data from the database more quickly.  </a:t>
            </a:r>
          </a:p>
          <a:p>
            <a:pPr marL="514350" indent="-514350">
              <a:buFont typeface="+mj-lt"/>
              <a:buAutoNum type="arabicPeriod" startAt="22"/>
            </a:pPr>
            <a:endParaRPr lang="en-US" dirty="0"/>
          </a:p>
          <a:p>
            <a:pPr marL="514350" indent="-514350">
              <a:buFont typeface="+mj-lt"/>
              <a:buAutoNum type="arabicPeriod" startAt="22"/>
            </a:pPr>
            <a:endParaRPr lang="en-US" dirty="0"/>
          </a:p>
          <a:p>
            <a:pPr marL="514350" indent="-514350">
              <a:buFont typeface="+mj-lt"/>
              <a:buAutoNum type="arabicPeriod" startAt="22"/>
            </a:pPr>
            <a:endParaRPr lang="en-US" dirty="0"/>
          </a:p>
          <a:p>
            <a:pPr marL="514350" indent="-514350">
              <a:buFont typeface="+mj-lt"/>
              <a:buAutoNum type="arabicPeriod" startAt="22"/>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19800"/>
          </a:xfrm>
        </p:spPr>
        <p:txBody>
          <a:bodyPr>
            <a:normAutofit/>
          </a:bodyPr>
          <a:lstStyle/>
          <a:p>
            <a:pPr marL="514350" indent="-514350">
              <a:buNone/>
            </a:pPr>
            <a:r>
              <a:rPr lang="en-US" dirty="0">
                <a:solidFill>
                  <a:srgbClr val="FFC000"/>
                </a:solidFill>
              </a:rPr>
              <a:t>25. what is a view? explain diff types of views ?</a:t>
            </a:r>
          </a:p>
          <a:p>
            <a:pPr marL="404813" indent="-404813">
              <a:buNone/>
            </a:pPr>
            <a:r>
              <a:rPr lang="en-US" dirty="0"/>
              <a:t>    Views are a virtual tables or a stored query that hold data from one or more tables and it can only contain select statements.</a:t>
            </a:r>
          </a:p>
          <a:p>
            <a:pPr marL="404813" indent="-404813">
              <a:buNone/>
            </a:pPr>
            <a:r>
              <a:rPr lang="en-US" dirty="0">
                <a:solidFill>
                  <a:srgbClr val="7030A0"/>
                </a:solidFill>
              </a:rPr>
              <a:t>    Types of Views :</a:t>
            </a:r>
          </a:p>
          <a:p>
            <a:pPr marL="344488" indent="-344488">
              <a:buFont typeface="Wingdings" pitchFamily="2" charset="2"/>
              <a:buChar char="§"/>
            </a:pPr>
            <a:r>
              <a:rPr lang="en-US" dirty="0"/>
              <a:t>updatable views (using this view we can    update underlying table data)</a:t>
            </a:r>
          </a:p>
          <a:p>
            <a:pPr marL="344488" indent="-344488">
              <a:buFont typeface="Wingdings" pitchFamily="2" charset="2"/>
              <a:buChar char="§"/>
            </a:pPr>
            <a:endParaRPr lang="en-US" dirty="0"/>
          </a:p>
          <a:p>
            <a:pPr marL="404813" indent="-404813">
              <a:buFont typeface="Wingdings" pitchFamily="2" charset="2"/>
              <a:buChar char="§"/>
            </a:pPr>
            <a:r>
              <a:rPr lang="en-US" dirty="0"/>
              <a:t>non updatable views ( using this view we cannot update underlying table data )</a:t>
            </a:r>
          </a:p>
          <a:p>
            <a:pPr marL="514350" indent="-514350">
              <a:buFont typeface="+mj-lt"/>
              <a:buAutoNum type="arabicPeriod" startAt="22"/>
            </a:pPr>
            <a:endParaRPr lang="en-US" dirty="0"/>
          </a:p>
          <a:p>
            <a:pPr marL="514350" indent="-51435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4419599"/>
          </a:xfrm>
        </p:spPr>
        <p:txBody>
          <a:bodyPr>
            <a:normAutofit fontScale="92500" lnSpcReduction="10000"/>
          </a:bodyPr>
          <a:lstStyle/>
          <a:p>
            <a:pPr marL="514350" indent="-514350">
              <a:buNone/>
            </a:pPr>
            <a:r>
              <a:rPr lang="en-US" dirty="0">
                <a:solidFill>
                  <a:srgbClr val="FFC000"/>
                </a:solidFill>
              </a:rPr>
              <a:t>26. when a view becomes non updatable?</a:t>
            </a:r>
          </a:p>
          <a:p>
            <a:pPr marL="404813" indent="-404813">
              <a:buFont typeface="Wingdings" pitchFamily="2" charset="2"/>
              <a:buChar char="§"/>
              <a:tabLst>
                <a:tab pos="344488" algn="l"/>
                <a:tab pos="688975" algn="l"/>
              </a:tabLst>
            </a:pPr>
            <a:r>
              <a:rPr lang="en-US" dirty="0"/>
              <a:t>If the select list contains computed columns which uses aggregate functions or getdate() function.</a:t>
            </a:r>
          </a:p>
          <a:p>
            <a:pPr marL="404813" indent="-404813">
              <a:buFont typeface="Wingdings" pitchFamily="2" charset="2"/>
              <a:buChar char="§"/>
              <a:tabLst>
                <a:tab pos="344488" algn="l"/>
                <a:tab pos="688975" algn="l"/>
              </a:tabLst>
            </a:pPr>
            <a:r>
              <a:rPr lang="en-US" dirty="0"/>
              <a:t>When the select list of views contains distinct keyword.</a:t>
            </a:r>
          </a:p>
          <a:p>
            <a:pPr marL="404813" indent="-404813">
              <a:buFont typeface="Wingdings" pitchFamily="2" charset="2"/>
              <a:buChar char="§"/>
              <a:tabLst>
                <a:tab pos="344488" algn="l"/>
                <a:tab pos="688975" algn="l"/>
              </a:tabLst>
            </a:pPr>
            <a:r>
              <a:rPr lang="en-US" dirty="0"/>
              <a:t>If the views select statement contains group by statement then view will become non-updatable view.</a:t>
            </a:r>
          </a:p>
          <a:p>
            <a:pPr marL="404813" indent="-404813">
              <a:buNone/>
              <a:tabLst>
                <a:tab pos="344488" algn="l"/>
                <a:tab pos="688975" algn="l"/>
              </a:tabLst>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marL="514350" indent="-514350">
              <a:buFont typeface="+mj-lt"/>
              <a:buAutoNum type="arabicPeriod" startAt="27"/>
            </a:pPr>
            <a:r>
              <a:rPr lang="en-US" dirty="0">
                <a:solidFill>
                  <a:srgbClr val="FFC000"/>
                </a:solidFill>
              </a:rPr>
              <a:t>what are the diff between  clustered and non clustered index?</a:t>
            </a:r>
          </a:p>
          <a:p>
            <a:pPr marL="514350" indent="-514350">
              <a:buFont typeface="Wingdings" pitchFamily="2" charset="2"/>
              <a:buChar char="§"/>
            </a:pPr>
            <a:r>
              <a:rPr lang="en-US" dirty="0"/>
              <a:t>clustered index leaf pages will have actual data but non clustered index leaf pages will have only pointers to actual data.</a:t>
            </a:r>
          </a:p>
          <a:p>
            <a:pPr marL="514350" indent="-514350">
              <a:buFont typeface="Wingdings" pitchFamily="2" charset="2"/>
              <a:buChar char="§"/>
            </a:pPr>
            <a:r>
              <a:rPr lang="en-US" dirty="0"/>
              <a:t>only one clustered index is allowed per table but we can have any number of non clustered indexes.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514350" indent="-514350">
              <a:buNone/>
            </a:pPr>
            <a:endParaRPr lang="en-US" dirty="0">
              <a:solidFill>
                <a:srgbClr val="FFC000"/>
              </a:solidFill>
            </a:endParaRPr>
          </a:p>
          <a:p>
            <a:pPr marL="514350" indent="-514350">
              <a:buNone/>
            </a:pPr>
            <a:r>
              <a:rPr lang="en-US" dirty="0">
                <a:solidFill>
                  <a:srgbClr val="FFC000"/>
                </a:solidFill>
              </a:rPr>
              <a:t>28.  what is a transaction?</a:t>
            </a:r>
          </a:p>
          <a:p>
            <a:pPr marL="514350" indent="-514350"/>
            <a:r>
              <a:rPr lang="en-US" dirty="0"/>
              <a:t>Transaction is a logical unit of work. Using transaction we can group logically related queries.</a:t>
            </a:r>
          </a:p>
          <a:p>
            <a:pPr marL="514350" indent="-514350"/>
            <a:r>
              <a:rPr lang="en-US" dirty="0"/>
              <a:t>All queries present in a transaction must be 100% successfully executed or must be 100% rolled back. </a:t>
            </a:r>
          </a:p>
          <a:p>
            <a:pPr marL="514350" indent="-514350"/>
            <a:r>
              <a:rPr lang="en-US" dirty="0"/>
              <a:t>A transaction must support ACID properties</a:t>
            </a:r>
          </a:p>
          <a:p>
            <a:pPr marL="514350" indent="-514350">
              <a:buFont typeface="+mj-lt"/>
              <a:buAutoNum type="arabicPeriod" startAt="27"/>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514350" indent="-514350">
              <a:buNone/>
            </a:pPr>
            <a:r>
              <a:rPr lang="en-US" dirty="0">
                <a:solidFill>
                  <a:srgbClr val="FFC000"/>
                </a:solidFill>
              </a:rPr>
              <a:t>29. what are the properties exhibited by a transaction?</a:t>
            </a:r>
          </a:p>
          <a:p>
            <a:pPr>
              <a:buNone/>
            </a:pPr>
            <a:r>
              <a:rPr lang="en-US" dirty="0">
                <a:solidFill>
                  <a:srgbClr val="FFC000"/>
                </a:solidFill>
              </a:rPr>
              <a:t>     </a:t>
            </a:r>
            <a:r>
              <a:rPr lang="en-US" dirty="0"/>
              <a:t>A database transaction must be atomic, consistent, isolated and durable. Bellow we have discussed these four points.</a:t>
            </a:r>
          </a:p>
          <a:p>
            <a:r>
              <a:rPr lang="en-US" dirty="0"/>
              <a:t>Atomic : A transaction is a logical unit of work which must be either completed with all of its data modifications, or none of them is performed.</a:t>
            </a:r>
          </a:p>
          <a:p>
            <a:r>
              <a:rPr lang="en-US" dirty="0"/>
              <a:t>Consistent : At the end of the transaction, all data must be left in a consistent state.</a:t>
            </a:r>
          </a:p>
          <a:p>
            <a:r>
              <a:rPr lang="en-US" dirty="0"/>
              <a:t>Isolated : Modifications of data performed by a transaction must be independent of another transaction. Unless this happens, the outcome of a transaction may be erroneous.</a:t>
            </a:r>
          </a:p>
          <a:p>
            <a:r>
              <a:rPr lang="en-US" dirty="0"/>
              <a:t>Durable : When the transaction is completed, effects of the modifications performed by the transaction must be permanent in the system.</a:t>
            </a:r>
          </a:p>
          <a:p>
            <a:r>
              <a:rPr lang="en-US" dirty="0"/>
              <a:t>Often these four properties of a transaction are acronymic as ACID.</a:t>
            </a:r>
          </a:p>
          <a:p>
            <a:pPr marL="514350" indent="-514350">
              <a:buNone/>
            </a:pPr>
            <a:endParaRPr lang="en-US" dirty="0">
              <a:solidFill>
                <a:srgbClr val="FFC000"/>
              </a:solidFill>
            </a:endParaRPr>
          </a:p>
          <a:p>
            <a:pPr marL="514350" indent="-514350">
              <a:buNone/>
            </a:pPr>
            <a:endParaRPr lang="en-US" dirty="0">
              <a:solidFill>
                <a:srgbClr val="FFC000"/>
              </a:solidFill>
            </a:endParaRPr>
          </a:p>
          <a:p>
            <a:pPr marL="514350" indent="-514350">
              <a:buNone/>
            </a:pPr>
            <a:endParaRPr lang="en-US" dirty="0">
              <a:solidFill>
                <a:srgbClr val="FFC000"/>
              </a:solidFill>
            </a:endParaRPr>
          </a:p>
          <a:p>
            <a:pPr marL="514350" indent="-514350">
              <a:buNone/>
            </a:pPr>
            <a:endParaRPr lang="en-US" dirty="0">
              <a:solidFill>
                <a:srgbClr val="FFC000"/>
              </a:solidFill>
            </a:endParaRPr>
          </a:p>
          <a:p>
            <a:pPr marL="514350" indent="-514350">
              <a:buFont typeface="+mj-lt"/>
              <a:buAutoNum type="arabicPeriod" startAt="27"/>
            </a:pPr>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0000" lnSpcReduction="20000"/>
          </a:bodyPr>
          <a:lstStyle/>
          <a:p>
            <a:pPr>
              <a:buNone/>
            </a:pPr>
            <a:r>
              <a:rPr lang="en-US" sz="3400" dirty="0">
                <a:solidFill>
                  <a:srgbClr val="FFC000"/>
                </a:solidFill>
              </a:rPr>
              <a:t>30. how to commit and roll back a transaction?</a:t>
            </a:r>
          </a:p>
          <a:p>
            <a:r>
              <a:rPr lang="en-US" sz="3400" dirty="0">
                <a:solidFill>
                  <a:srgbClr val="00B0F0"/>
                </a:solidFill>
              </a:rPr>
              <a:t>Committing a Transaction</a:t>
            </a:r>
          </a:p>
          <a:p>
            <a:pPr>
              <a:buNone/>
            </a:pPr>
            <a:r>
              <a:rPr lang="en-US" sz="3400" dirty="0"/>
              <a:t>     By committing a transaction, it is closed explicitly and modifications performed by the transaction is made permanent.</a:t>
            </a:r>
          </a:p>
          <a:p>
            <a:pPr>
              <a:buNone/>
            </a:pPr>
            <a:r>
              <a:rPr lang="en-US" sz="3400" b="1" dirty="0"/>
              <a:t>      </a:t>
            </a:r>
            <a:r>
              <a:rPr lang="en-US" sz="3400" b="1" dirty="0">
                <a:solidFill>
                  <a:srgbClr val="FFFF00"/>
                </a:solidFill>
              </a:rPr>
              <a:t>Syntax:</a:t>
            </a:r>
            <a:endParaRPr lang="en-US" sz="3400" dirty="0">
              <a:solidFill>
                <a:srgbClr val="FFFF00"/>
              </a:solidFill>
            </a:endParaRPr>
          </a:p>
          <a:p>
            <a:pPr>
              <a:buNone/>
            </a:pPr>
            <a:r>
              <a:rPr lang="en-US" sz="3400" dirty="0"/>
              <a:t>     begin transaction</a:t>
            </a:r>
            <a:br>
              <a:rPr lang="en-US" sz="3400" dirty="0"/>
            </a:br>
            <a:r>
              <a:rPr lang="en-US" sz="3400" dirty="0"/>
              <a:t>Command for operation</a:t>
            </a:r>
            <a:br>
              <a:rPr lang="en-US" sz="3400" dirty="0"/>
            </a:br>
            <a:r>
              <a:rPr lang="en-US" sz="3400" dirty="0"/>
              <a:t>commit tran tranName</a:t>
            </a:r>
          </a:p>
          <a:p>
            <a:pPr>
              <a:buNone/>
            </a:pPr>
            <a:endParaRPr lang="en-US" sz="3400" dirty="0"/>
          </a:p>
          <a:p>
            <a:r>
              <a:rPr lang="en-US" sz="3400" dirty="0">
                <a:solidFill>
                  <a:srgbClr val="00B0F0"/>
                </a:solidFill>
              </a:rPr>
              <a:t>Rolling Back a Transaction</a:t>
            </a:r>
          </a:p>
          <a:p>
            <a:pPr>
              <a:buNone/>
            </a:pPr>
            <a:r>
              <a:rPr lang="en-US" sz="3400" dirty="0"/>
              <a:t>     By rolling back a transaction, a transaction is explicitly closed and any modifications made by the transaction is discarded.</a:t>
            </a:r>
          </a:p>
          <a:p>
            <a:pPr>
              <a:buNone/>
            </a:pPr>
            <a:r>
              <a:rPr lang="en-US" sz="3400" b="1" dirty="0">
                <a:solidFill>
                  <a:srgbClr val="FFFF00"/>
                </a:solidFill>
              </a:rPr>
              <a:t>     Syntax:</a:t>
            </a:r>
            <a:endParaRPr lang="en-US" sz="3400" dirty="0">
              <a:solidFill>
                <a:srgbClr val="FFFF00"/>
              </a:solidFill>
            </a:endParaRPr>
          </a:p>
          <a:p>
            <a:pPr>
              <a:buNone/>
            </a:pPr>
            <a:r>
              <a:rPr lang="en-US" sz="3400" dirty="0"/>
              <a:t>     begin transaction</a:t>
            </a:r>
            <a:br>
              <a:rPr lang="en-US" sz="3400" dirty="0"/>
            </a:br>
            <a:r>
              <a:rPr lang="en-US" sz="3400" dirty="0"/>
              <a:t>Command for operation</a:t>
            </a:r>
            <a:br>
              <a:rPr lang="en-US" sz="3400" dirty="0"/>
            </a:br>
            <a:r>
              <a:rPr lang="en-US" sz="3400" dirty="0"/>
              <a:t>Rollback tran tranName</a:t>
            </a:r>
          </a:p>
          <a:p>
            <a:pPr>
              <a:buNone/>
            </a:pPr>
            <a:endParaRPr lang="en-US" dirty="0"/>
          </a:p>
          <a:p>
            <a:pPr>
              <a:buNone/>
            </a:pPr>
            <a:endParaRPr lang="en-US" dirty="0"/>
          </a:p>
          <a:p>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153400" cy="5668963"/>
          </a:xfrm>
        </p:spPr>
        <p:txBody>
          <a:bodyPr>
            <a:normAutofit fontScale="92500" lnSpcReduction="20000"/>
          </a:bodyPr>
          <a:lstStyle/>
          <a:p>
            <a:pPr marL="514350" indent="-514350">
              <a:buFont typeface="+mj-lt"/>
              <a:buAutoNum type="arabicPeriod"/>
            </a:pPr>
            <a:r>
              <a:rPr lang="en-US" dirty="0">
                <a:solidFill>
                  <a:srgbClr val="FFC000"/>
                </a:solidFill>
              </a:rPr>
              <a:t>what is the diff b/w char and varchar?</a:t>
            </a:r>
          </a:p>
          <a:p>
            <a:pPr marL="514350" indent="-514350">
              <a:buNone/>
            </a:pPr>
            <a:r>
              <a:rPr lang="en-US" dirty="0"/>
              <a:t>      char is a fixed size data type &amp; varchar is varying size data type. wastage of memory will be more in char type.</a:t>
            </a:r>
          </a:p>
          <a:p>
            <a:pPr marL="514350" indent="-514350">
              <a:buNone/>
            </a:pPr>
            <a:endParaRPr lang="en-US" dirty="0">
              <a:solidFill>
                <a:srgbClr val="FFC000"/>
              </a:solidFill>
            </a:endParaRPr>
          </a:p>
          <a:p>
            <a:pPr marL="514350" indent="-514350">
              <a:buNone/>
            </a:pPr>
            <a:r>
              <a:rPr lang="en-US" dirty="0">
                <a:solidFill>
                  <a:srgbClr val="FFC000"/>
                </a:solidFill>
              </a:rPr>
              <a:t>2.  what are the diff b/w Primary Key &amp; Unique Key?</a:t>
            </a: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None/>
            </a:pPr>
            <a:endParaRPr lang="en-US" dirty="0"/>
          </a:p>
          <a:p>
            <a:pPr marL="514350" indent="-514350">
              <a:buNone/>
            </a:pPr>
            <a:r>
              <a:rPr lang="en-US" dirty="0"/>
              <a:t>      </a:t>
            </a:r>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FFFF00"/>
                </a:solidFill>
              </a:rPr>
              <a:pPr/>
              <a:t>2</a:t>
            </a:fld>
            <a:endParaRPr lang="en-US" dirty="0">
              <a:solidFill>
                <a:srgbClr val="FFFF00"/>
              </a:solidFill>
            </a:endParaRPr>
          </a:p>
        </p:txBody>
      </p:sp>
      <p:graphicFrame>
        <p:nvGraphicFramePr>
          <p:cNvPr id="5" name="Table 4"/>
          <p:cNvGraphicFramePr>
            <a:graphicFrameLocks noGrp="1"/>
          </p:cNvGraphicFramePr>
          <p:nvPr/>
        </p:nvGraphicFramePr>
        <p:xfrm>
          <a:off x="838200" y="3429000"/>
          <a:ext cx="7924800" cy="2743200"/>
        </p:xfrm>
        <a:graphic>
          <a:graphicData uri="http://schemas.openxmlformats.org/drawingml/2006/table">
            <a:tbl>
              <a:tblPr firstRow="1" bandRow="1">
                <a:tableStyleId>{5C22544A-7EE6-4342-B048-85BDC9FD1C3A}</a:tableStyleId>
              </a:tblPr>
              <a:tblGrid>
                <a:gridCol w="4080095">
                  <a:extLst>
                    <a:ext uri="{9D8B030D-6E8A-4147-A177-3AD203B41FA5}">
                      <a16:colId xmlns:a16="http://schemas.microsoft.com/office/drawing/2014/main" xmlns="" val="20000"/>
                    </a:ext>
                  </a:extLst>
                </a:gridCol>
                <a:gridCol w="3844705">
                  <a:extLst>
                    <a:ext uri="{9D8B030D-6E8A-4147-A177-3AD203B41FA5}">
                      <a16:colId xmlns:a16="http://schemas.microsoft.com/office/drawing/2014/main" xmlns="" val="20001"/>
                    </a:ext>
                  </a:extLst>
                </a:gridCol>
              </a:tblGrid>
              <a:tr h="304800">
                <a:tc>
                  <a:txBody>
                    <a:bodyPr/>
                    <a:lstStyle/>
                    <a:p>
                      <a:r>
                        <a:rPr lang="en-US" dirty="0"/>
                        <a:t>Primary Key</a:t>
                      </a:r>
                    </a:p>
                  </a:txBody>
                  <a:tcPr/>
                </a:tc>
                <a:tc>
                  <a:txBody>
                    <a:bodyPr/>
                    <a:lstStyle/>
                    <a:p>
                      <a:r>
                        <a:rPr lang="en-US" dirty="0"/>
                        <a:t>Unique Key</a:t>
                      </a:r>
                    </a:p>
                  </a:txBody>
                  <a:tcPr/>
                </a:tc>
                <a:extLst>
                  <a:ext uri="{0D108BD9-81ED-4DB2-BD59-A6C34878D82A}">
                    <a16:rowId xmlns:a16="http://schemas.microsoft.com/office/drawing/2014/main" xmlns="" val="10000"/>
                  </a:ext>
                </a:extLst>
              </a:tr>
              <a:tr h="1219200">
                <a:tc>
                  <a:txBody>
                    <a:bodyPr/>
                    <a:lstStyle/>
                    <a:p>
                      <a:r>
                        <a:rPr lang="en-US" sz="1800" b="0" i="0" kern="1200" dirty="0">
                          <a:solidFill>
                            <a:schemeClr val="dk1"/>
                          </a:solidFill>
                          <a:latin typeface="+mn-lt"/>
                          <a:ea typeface="+mn-ea"/>
                          <a:cs typeface="+mn-cs"/>
                        </a:rPr>
                        <a:t>Primary key will produce clustered index</a:t>
                      </a:r>
                    </a:p>
                    <a:p>
                      <a:endParaRPr lang="en-US" sz="1800" b="0" i="0" kern="1200" dirty="0">
                        <a:solidFill>
                          <a:schemeClr val="dk1"/>
                        </a:solidFill>
                        <a:latin typeface="+mn-lt"/>
                        <a:ea typeface="+mn-ea"/>
                        <a:cs typeface="+mn-cs"/>
                      </a:endParaRPr>
                    </a:p>
                    <a:p>
                      <a:endParaRPr lang="en-US" sz="1800" b="0" i="0" kern="1200" dirty="0">
                        <a:solidFill>
                          <a:schemeClr val="dk1"/>
                        </a:solidFill>
                        <a:latin typeface="+mn-lt"/>
                        <a:ea typeface="+mn-ea"/>
                        <a:cs typeface="+mn-cs"/>
                      </a:endParaRPr>
                    </a:p>
                    <a:p>
                      <a:r>
                        <a:rPr lang="en-US" sz="1800" b="0" i="0" kern="1200" dirty="0">
                          <a:solidFill>
                            <a:schemeClr val="dk1"/>
                          </a:solidFill>
                          <a:latin typeface="+mn-lt"/>
                          <a:ea typeface="+mn-ea"/>
                          <a:cs typeface="+mn-cs"/>
                        </a:rPr>
                        <a:t>Only one primary key is allowed per table.</a:t>
                      </a:r>
                      <a:endParaRPr lang="en-US" dirty="0"/>
                    </a:p>
                  </a:txBody>
                  <a:tcPr/>
                </a:tc>
                <a:tc>
                  <a:txBody>
                    <a:bodyPr/>
                    <a:lstStyle/>
                    <a:p>
                      <a:r>
                        <a:rPr lang="en-US" sz="1800" b="0" i="0" kern="1200" dirty="0">
                          <a:solidFill>
                            <a:schemeClr val="dk1"/>
                          </a:solidFill>
                          <a:latin typeface="+mn-lt"/>
                          <a:ea typeface="+mn-ea"/>
                          <a:cs typeface="+mn-cs"/>
                        </a:rPr>
                        <a:t>Unique key will produce non-clustered index. </a:t>
                      </a:r>
                    </a:p>
                    <a:p>
                      <a:endParaRPr lang="en-US" sz="1800" b="0" i="0" kern="1200" dirty="0">
                        <a:solidFill>
                          <a:schemeClr val="dk1"/>
                        </a:solidFill>
                        <a:latin typeface="+mn-lt"/>
                        <a:ea typeface="+mn-ea"/>
                        <a:cs typeface="+mn-cs"/>
                      </a:endParaRPr>
                    </a:p>
                    <a:p>
                      <a:r>
                        <a:rPr lang="en-US" sz="1800" b="0" i="0" kern="1200" dirty="0">
                          <a:solidFill>
                            <a:schemeClr val="dk1"/>
                          </a:solidFill>
                          <a:latin typeface="+mn-lt"/>
                          <a:ea typeface="+mn-ea"/>
                          <a:cs typeface="+mn-cs"/>
                        </a:rPr>
                        <a:t>A table can have more than one unique keys.</a:t>
                      </a:r>
                      <a:endParaRPr lang="en-US" dirty="0"/>
                    </a:p>
                  </a:txBody>
                  <a:tcPr/>
                </a:tc>
                <a:extLst>
                  <a:ext uri="{0D108BD9-81ED-4DB2-BD59-A6C34878D82A}">
                    <a16:rowId xmlns:a16="http://schemas.microsoft.com/office/drawing/2014/main" xmlns="" val="10001"/>
                  </a:ext>
                </a:extLst>
              </a:tr>
              <a:tr h="762000">
                <a:tc>
                  <a:txBody>
                    <a:bodyPr/>
                    <a:lstStyle/>
                    <a:p>
                      <a:r>
                        <a:rPr lang="en-US" sz="1800" b="0" i="0" kern="1200" dirty="0">
                          <a:solidFill>
                            <a:schemeClr val="dk1"/>
                          </a:solidFill>
                          <a:latin typeface="+mn-lt"/>
                          <a:ea typeface="+mn-ea"/>
                          <a:cs typeface="+mn-cs"/>
                        </a:rPr>
                        <a:t>Pk will not allow null values </a:t>
                      </a:r>
                    </a:p>
                    <a:p>
                      <a:endParaRPr lang="en-US" sz="1800" b="0" i="0" kern="1200" dirty="0">
                        <a:solidFill>
                          <a:schemeClr val="dk1"/>
                        </a:solidFill>
                        <a:latin typeface="+mn-lt"/>
                        <a:ea typeface="+mn-ea"/>
                        <a:cs typeface="+mn-cs"/>
                      </a:endParaRPr>
                    </a:p>
                    <a:p>
                      <a:endParaRPr lang="en-US" dirty="0"/>
                    </a:p>
                  </a:txBody>
                  <a:tcPr/>
                </a:tc>
                <a:tc>
                  <a:txBody>
                    <a:bodyPr/>
                    <a:lstStyle/>
                    <a:p>
                      <a:r>
                        <a:rPr lang="en-US" sz="1800" b="0" i="0" kern="1200" dirty="0">
                          <a:solidFill>
                            <a:schemeClr val="dk1"/>
                          </a:solidFill>
                          <a:latin typeface="+mn-lt"/>
                          <a:ea typeface="+mn-ea"/>
                          <a:cs typeface="+mn-cs"/>
                        </a:rPr>
                        <a:t>Unique constraint will allow only one null value.</a:t>
                      </a:r>
                      <a:endParaRPr lang="en-US" dirty="0"/>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marL="514350" indent="-514350">
              <a:buFont typeface="+mj-lt"/>
              <a:buAutoNum type="arabicPeriod" startAt="31"/>
            </a:pPr>
            <a:r>
              <a:rPr lang="en-US" dirty="0">
                <a:solidFill>
                  <a:srgbClr val="FFC000"/>
                </a:solidFill>
              </a:rPr>
              <a:t>what is a trigger?</a:t>
            </a:r>
          </a:p>
          <a:p>
            <a:pPr marL="514350" indent="-514350">
              <a:buNone/>
            </a:pPr>
            <a:r>
              <a:rPr lang="en-US" b="1" dirty="0"/>
              <a:t>        Trigger:</a:t>
            </a:r>
            <a:r>
              <a:rPr lang="en-US" dirty="0"/>
              <a:t> A trigger is a procedure in database which will be automatically executed whenever a special event in the database occurs. For example, a trigger can be invoked when a row is inserted into a specified table or when certain table columns are being updated.</a:t>
            </a:r>
          </a:p>
          <a:p>
            <a:pPr marL="514350" indent="-514350">
              <a:buFont typeface="+mj-lt"/>
              <a:buAutoNum type="arabicPeriod" startAt="31"/>
            </a:pPr>
            <a:endParaRPr lang="en-US" dirty="0"/>
          </a:p>
          <a:p>
            <a:pPr marL="514350" indent="-514350">
              <a:buNone/>
            </a:pPr>
            <a:r>
              <a:rPr lang="en-US" dirty="0">
                <a:solidFill>
                  <a:srgbClr val="FFC000"/>
                </a:solidFill>
              </a:rPr>
              <a:t>32. what are the different types of triggers available in sql server?</a:t>
            </a:r>
          </a:p>
          <a:p>
            <a:pPr marL="514350" indent="-514350">
              <a:buNone/>
            </a:pPr>
            <a:r>
              <a:rPr lang="en-US" dirty="0"/>
              <a:t>        DML Triggers </a:t>
            </a:r>
          </a:p>
          <a:p>
            <a:pPr marL="1314450" lvl="2" indent="-514350">
              <a:buFont typeface="+mj-lt"/>
              <a:buAutoNum type="alphaLcParenR"/>
            </a:pPr>
            <a:r>
              <a:rPr lang="en-US" dirty="0"/>
              <a:t>For trigger</a:t>
            </a:r>
          </a:p>
          <a:p>
            <a:pPr marL="1314450" lvl="2" indent="-514350">
              <a:buFont typeface="+mj-lt"/>
              <a:buAutoNum type="alphaLcParenR"/>
            </a:pPr>
            <a:r>
              <a:rPr lang="en-US" dirty="0"/>
              <a:t>after trigger</a:t>
            </a:r>
          </a:p>
          <a:p>
            <a:pPr marL="1314450" lvl="2" indent="-514350">
              <a:buFont typeface="+mj-lt"/>
              <a:buAutoNum type="alphaLcParenR"/>
            </a:pPr>
            <a:r>
              <a:rPr lang="en-US" dirty="0"/>
              <a:t>instead of trigger            </a:t>
            </a:r>
          </a:p>
          <a:p>
            <a:pPr marL="514350" indent="-514350">
              <a:buNone/>
            </a:pPr>
            <a:r>
              <a:rPr lang="en-US" dirty="0"/>
              <a:t>        DDL Triggers</a:t>
            </a:r>
          </a:p>
          <a:p>
            <a:pPr marL="514350" indent="-514350">
              <a:buFont typeface="+mj-lt"/>
              <a:buAutoNum type="arabicPeriod" startAt="31"/>
            </a:pPr>
            <a:endParaRPr lang="en-US" dirty="0"/>
          </a:p>
          <a:p>
            <a:pPr marL="514350" indent="-514350">
              <a:buNone/>
            </a:pPr>
            <a:r>
              <a:rPr lang="en-US" dirty="0">
                <a:solidFill>
                  <a:srgbClr val="FFC000"/>
                </a:solidFill>
              </a:rPr>
              <a:t>33.  what is the diff between after trigger and instead of trigger?</a:t>
            </a:r>
          </a:p>
          <a:p>
            <a:pPr marL="514350" indent="-514350">
              <a:buNone/>
            </a:pPr>
            <a:r>
              <a:rPr lang="en-US" dirty="0"/>
              <a:t>AFTER trigger will be executed after the execution of the actual t-sql statement to which trigger is associated. And instead of trigger will be executed  before execution of the actual t-sql statements.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dirty="0">
                <a:solidFill>
                  <a:srgbClr val="FFC000"/>
                </a:solidFill>
              </a:rPr>
              <a:t>34. what are the different techniques we use to improve the query performance?</a:t>
            </a:r>
          </a:p>
          <a:p>
            <a:pPr marL="514350" indent="-514350">
              <a:buNone/>
            </a:pPr>
            <a:r>
              <a:rPr lang="en-US" dirty="0"/>
              <a:t>     </a:t>
            </a:r>
            <a:r>
              <a:rPr lang="en-US" dirty="0">
                <a:solidFill>
                  <a:srgbClr val="00B0F0"/>
                </a:solidFill>
              </a:rPr>
              <a:t>1.Select Appropriate Data type</a:t>
            </a:r>
          </a:p>
          <a:p>
            <a:r>
              <a:rPr lang="en-US" dirty="0"/>
              <a:t> The following are some guidelines about the selection of data type:</a:t>
            </a:r>
          </a:p>
          <a:p>
            <a:r>
              <a:rPr lang="en-US" dirty="0"/>
              <a:t>Never use a nvarchar or nchar, instead use a varchar or char because nvarchar and nchar takes a double amount of memory compared to varchar and char. Use nchar and nvarchar when we must store Unicode or 16-bit character data such as Hindi characters.</a:t>
            </a:r>
          </a:p>
          <a:p>
            <a:r>
              <a:rPr lang="en-US" dirty="0"/>
              <a:t>Avoid use of the text data type instead of varchar because the performance of a varchar is much better than text. Use the text data type when we must store text data of more than 8000 characters.</a:t>
            </a:r>
          </a:p>
          <a:p>
            <a:pPr>
              <a:buNone/>
            </a:pPr>
            <a:r>
              <a:rPr lang="en-US" dirty="0"/>
              <a:t>   </a:t>
            </a:r>
            <a:r>
              <a:rPr lang="en-US" dirty="0">
                <a:solidFill>
                  <a:srgbClr val="00B0F0"/>
                </a:solidFill>
              </a:rPr>
              <a:t> 2. Never use Select * Statement (</a:t>
            </a:r>
            <a:r>
              <a:rPr lang="en-US" dirty="0"/>
              <a:t> instead try to fetch only the required columns data </a:t>
            </a:r>
            <a:r>
              <a:rPr lang="en-US" dirty="0">
                <a:solidFill>
                  <a:srgbClr val="00B0F0"/>
                </a:solidFill>
              </a:rPr>
              <a:t>)</a:t>
            </a:r>
          </a:p>
          <a:p>
            <a:pPr>
              <a:buNone/>
            </a:pPr>
            <a:endParaRPr lang="en-US" dirty="0"/>
          </a:p>
          <a:p>
            <a:pPr marL="514350" indent="-514350">
              <a:buNone/>
            </a:pPr>
            <a:endParaRPr lang="en-US"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458200" cy="6095999"/>
          </a:xfrm>
        </p:spPr>
        <p:txBody>
          <a:bodyPr>
            <a:normAutofit fontScale="85000" lnSpcReduction="10000"/>
          </a:bodyPr>
          <a:lstStyle/>
          <a:p>
            <a:pPr>
              <a:buNone/>
            </a:pPr>
            <a:r>
              <a:rPr lang="en-US" dirty="0">
                <a:solidFill>
                  <a:srgbClr val="00B0F0"/>
                </a:solidFill>
              </a:rPr>
              <a:t>3. Use Appropriate Naming Convention</a:t>
            </a:r>
          </a:p>
          <a:p>
            <a:pPr>
              <a:buNone/>
            </a:pPr>
            <a:r>
              <a:rPr lang="en-US" dirty="0">
                <a:solidFill>
                  <a:srgbClr val="00B0F0"/>
                </a:solidFill>
              </a:rPr>
              <a:t>4. Never use Count(*) or Count(1) instead use count(col_name)</a:t>
            </a:r>
            <a:endParaRPr lang="en-US" dirty="0"/>
          </a:p>
          <a:p>
            <a:pPr>
              <a:buNone/>
            </a:pPr>
            <a:r>
              <a:rPr lang="en-US" dirty="0">
                <a:solidFill>
                  <a:srgbClr val="00B0F0"/>
                </a:solidFill>
              </a:rPr>
              <a:t>5.avoid the usage of order by clause on the tables which are having more rows.</a:t>
            </a:r>
          </a:p>
          <a:p>
            <a:pPr>
              <a:buNone/>
            </a:pPr>
            <a:r>
              <a:rPr lang="en-US" dirty="0">
                <a:solidFill>
                  <a:srgbClr val="00B0F0"/>
                </a:solidFill>
              </a:rPr>
              <a:t> 6. Never Use ” Sp_” for User Define Stored     Procedure</a:t>
            </a:r>
          </a:p>
          <a:p>
            <a:pPr>
              <a:buNone/>
            </a:pPr>
            <a:r>
              <a:rPr lang="en-US" dirty="0">
                <a:solidFill>
                  <a:srgbClr val="00B0F0"/>
                </a:solidFill>
              </a:rPr>
              <a:t> 7.</a:t>
            </a:r>
            <a:r>
              <a:rPr lang="en-US" dirty="0"/>
              <a:t> </a:t>
            </a:r>
            <a:r>
              <a:rPr lang="en-US" dirty="0">
                <a:solidFill>
                  <a:srgbClr val="00B0F0"/>
                </a:solidFill>
              </a:rPr>
              <a:t>Avoid Cursors</a:t>
            </a:r>
          </a:p>
          <a:p>
            <a:pPr>
              <a:buNone/>
            </a:pPr>
            <a:r>
              <a:rPr lang="en-US" dirty="0">
                <a:solidFill>
                  <a:srgbClr val="00B0F0"/>
                </a:solidFill>
              </a:rPr>
              <a:t> 8. Use Normalization</a:t>
            </a:r>
          </a:p>
          <a:p>
            <a:pPr>
              <a:buNone/>
            </a:pPr>
            <a:r>
              <a:rPr lang="en-US" dirty="0">
                <a:solidFill>
                  <a:srgbClr val="00B0F0"/>
                </a:solidFill>
              </a:rPr>
              <a:t>10. Avoid using too many joins</a:t>
            </a:r>
          </a:p>
          <a:p>
            <a:pPr>
              <a:buNone/>
            </a:pPr>
            <a:r>
              <a:rPr lang="en-US" dirty="0">
                <a:solidFill>
                  <a:srgbClr val="00B0F0"/>
                </a:solidFill>
              </a:rPr>
              <a:t>11. Create and Use the Index</a:t>
            </a:r>
          </a:p>
          <a:p>
            <a:pPr>
              <a:buNone/>
            </a:pPr>
            <a:r>
              <a:rPr lang="en-US" dirty="0">
                <a:solidFill>
                  <a:srgbClr val="00B0F0"/>
                </a:solidFill>
              </a:rPr>
              <a:t>12. Use Primary Key</a:t>
            </a:r>
          </a:p>
          <a:p>
            <a:pPr>
              <a:buNone/>
            </a:pPr>
            <a:r>
              <a:rPr lang="en-US" dirty="0">
                <a:solidFill>
                  <a:srgbClr val="00B0F0"/>
                </a:solidFill>
              </a:rPr>
              <a:t>13. Use Alias Name</a:t>
            </a:r>
          </a:p>
          <a:p>
            <a:pPr>
              <a:buNone/>
            </a:pPr>
            <a:r>
              <a:rPr lang="en-US" dirty="0">
                <a:solidFill>
                  <a:srgbClr val="00B0F0"/>
                </a:solidFill>
              </a:rPr>
              <a:t>14. Use Stored Procedure</a:t>
            </a: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p>
          <a:p>
            <a:pPr>
              <a:buNone/>
            </a:pPr>
            <a:endParaRPr lang="en-US" dirty="0">
              <a:solidFill>
                <a:srgbClr val="00B0F0"/>
              </a:solidFill>
            </a:endParaRP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772400" cy="3810000"/>
          </a:xfrm>
        </p:spPr>
        <p:txBody>
          <a:bodyPr>
            <a:normAutofit fontScale="85000" lnSpcReduction="10000"/>
          </a:bodyPr>
          <a:lstStyle/>
          <a:p>
            <a:endParaRPr lang="en-US" dirty="0">
              <a:solidFill>
                <a:srgbClr val="FFC000"/>
              </a:solidFill>
            </a:endParaRPr>
          </a:p>
          <a:p>
            <a:r>
              <a:rPr lang="en-US" dirty="0">
                <a:solidFill>
                  <a:srgbClr val="FFC000"/>
                </a:solidFill>
              </a:rPr>
              <a:t>How to read data from 5</a:t>
            </a:r>
            <a:r>
              <a:rPr lang="en-US" baseline="30000" dirty="0">
                <a:solidFill>
                  <a:srgbClr val="FFC000"/>
                </a:solidFill>
              </a:rPr>
              <a:t>th</a:t>
            </a:r>
            <a:r>
              <a:rPr lang="en-US" dirty="0">
                <a:solidFill>
                  <a:srgbClr val="FFC000"/>
                </a:solidFill>
              </a:rPr>
              <a:t> row to 10</a:t>
            </a:r>
            <a:r>
              <a:rPr lang="en-US" baseline="30000" dirty="0">
                <a:solidFill>
                  <a:srgbClr val="FFC000"/>
                </a:solidFill>
              </a:rPr>
              <a:t>th</a:t>
            </a:r>
            <a:r>
              <a:rPr lang="en-US" dirty="0">
                <a:solidFill>
                  <a:srgbClr val="FFC000"/>
                </a:solidFill>
              </a:rPr>
              <a:t> row in a given table?</a:t>
            </a:r>
          </a:p>
          <a:p>
            <a:pPr>
              <a:buNone/>
            </a:pPr>
            <a:r>
              <a:rPr lang="en-US" dirty="0"/>
              <a:t>     using ROW_Number function.</a:t>
            </a:r>
          </a:p>
          <a:p>
            <a:pPr>
              <a:buNone/>
            </a:pPr>
            <a:endParaRPr lang="en-US" dirty="0"/>
          </a:p>
          <a:p>
            <a:r>
              <a:rPr lang="en-US" dirty="0">
                <a:solidFill>
                  <a:srgbClr val="FFC000"/>
                </a:solidFill>
              </a:rPr>
              <a:t>what is the difference between union and union all?</a:t>
            </a:r>
          </a:p>
          <a:p>
            <a:pPr>
              <a:buNone/>
            </a:pPr>
            <a:r>
              <a:rPr lang="en-US" dirty="0"/>
              <a:t>     union will not allow duplicate rows and union all will allow duplicate rows into the result 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endParaRPr lang="en-US" sz="2800" dirty="0">
              <a:solidFill>
                <a:srgbClr val="FFC000"/>
              </a:solidFill>
            </a:endParaRPr>
          </a:p>
          <a:p>
            <a:pPr>
              <a:buNone/>
            </a:pPr>
            <a:r>
              <a:rPr lang="en-US" sz="2800" dirty="0">
                <a:solidFill>
                  <a:srgbClr val="FFC000"/>
                </a:solidFill>
              </a:rPr>
              <a:t>How to stop null value coming in foreign key column?</a:t>
            </a:r>
          </a:p>
          <a:p>
            <a:pPr>
              <a:buNone/>
            </a:pPr>
            <a:r>
              <a:rPr lang="en-US" sz="2800" dirty="0"/>
              <a:t>By using not null constraint.</a:t>
            </a:r>
            <a:endParaRPr lang="en-US" sz="2800" dirty="0">
              <a:solidFill>
                <a:srgbClr val="FFC000"/>
              </a:solidFill>
            </a:endParaRPr>
          </a:p>
          <a:p>
            <a:pPr>
              <a:buNone/>
            </a:pPr>
            <a:endParaRPr lang="en-US" sz="2800" dirty="0">
              <a:solidFill>
                <a:srgbClr val="FFC000"/>
              </a:solidFill>
            </a:endParaRPr>
          </a:p>
          <a:p>
            <a:pPr>
              <a:buNone/>
            </a:pPr>
            <a:r>
              <a:rPr lang="en-US" sz="2800" dirty="0">
                <a:solidFill>
                  <a:srgbClr val="FFC000"/>
                </a:solidFill>
              </a:rPr>
              <a:t>Is it possible to debug Stored procedure?</a:t>
            </a:r>
          </a:p>
          <a:p>
            <a:pPr marL="0" indent="0">
              <a:buNone/>
            </a:pPr>
            <a:r>
              <a:rPr lang="en-US" sz="2800" dirty="0"/>
              <a:t>Yes, if it is in local system we can debug by using  F11 key</a:t>
            </a:r>
            <a:endParaRPr lang="en-US" sz="2800" dirty="0">
              <a:solidFill>
                <a:srgbClr val="FFC000"/>
              </a:solidFill>
            </a:endParaRPr>
          </a:p>
          <a:p>
            <a:pPr>
              <a:buNone/>
            </a:pPr>
            <a:endParaRPr lang="en-US" dirty="0">
              <a:solidFill>
                <a:srgbClr val="FFC000"/>
              </a:solidFill>
            </a:endParaRPr>
          </a:p>
          <a:p>
            <a:pPr>
              <a:buNone/>
            </a:pPr>
            <a:endParaRPr lang="en-US" dirty="0">
              <a:solidFill>
                <a:srgbClr val="FFC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Title 1"/>
          <p:cNvSpPr>
            <a:spLocks noGrp="1"/>
          </p:cNvSpPr>
          <p:nvPr>
            <p:ph idx="1"/>
          </p:nvPr>
        </p:nvSpPr>
        <p:spPr>
          <a:xfrm>
            <a:off x="457200" y="304800"/>
            <a:ext cx="8229600" cy="5821363"/>
          </a:xfrm>
        </p:spPr>
        <p:txBody>
          <a:bodyPr/>
          <a:lstStyle/>
          <a:p>
            <a:r>
              <a:rPr lang="en-US" dirty="0">
                <a:solidFill>
                  <a:srgbClr val="FFC000"/>
                </a:solidFill>
              </a:rPr>
              <a:t>How to debug SP present in Remote computer where you cant do debugging? </a:t>
            </a:r>
          </a:p>
          <a:p>
            <a:r>
              <a:rPr lang="en-US" dirty="0"/>
              <a:t>Using print statement.</a:t>
            </a:r>
          </a:p>
          <a:p>
            <a:r>
              <a:rPr lang="en-US" dirty="0">
                <a:solidFill>
                  <a:srgbClr val="FFC000"/>
                </a:solidFill>
              </a:rPr>
              <a:t>Which table will be created during trigger execution?</a:t>
            </a:r>
          </a:p>
          <a:p>
            <a:r>
              <a:rPr lang="en-US" dirty="0"/>
              <a:t>Inserted and deleted tables will be created in .ldf file.</a:t>
            </a:r>
          </a:p>
          <a:p>
            <a:pPr>
              <a:buNone/>
            </a:pPr>
            <a:endParaRPr lang="en-US" dirty="0">
              <a:solidFill>
                <a:srgbClr val="FFC000"/>
              </a:solidFill>
            </a:endParaRP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solidFill>
                  <a:srgbClr val="FFC000"/>
                </a:solidFill>
              </a:rPr>
              <a:t>What is Index, type of index?</a:t>
            </a:r>
          </a:p>
          <a:p>
            <a:r>
              <a:rPr lang="en-US" dirty="0"/>
              <a:t>By using indexes we can quickly find the information from table or from the indexed view.</a:t>
            </a:r>
          </a:p>
          <a:p>
            <a:r>
              <a:rPr lang="en-US" dirty="0"/>
              <a:t>There are two types of indexes</a:t>
            </a:r>
          </a:p>
          <a:p>
            <a:r>
              <a:rPr lang="en-US" dirty="0"/>
              <a:t>1.Clustered index </a:t>
            </a:r>
          </a:p>
          <a:p>
            <a:r>
              <a:rPr lang="en-US" dirty="0"/>
              <a:t>2.Non-clustered index.</a:t>
            </a:r>
          </a:p>
          <a:p>
            <a:endParaRPr lang="en-US" dirty="0"/>
          </a:p>
          <a:p>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5486400"/>
          </a:xfrm>
        </p:spPr>
        <p:txBody>
          <a:bodyPr>
            <a:normAutofit/>
          </a:bodyPr>
          <a:lstStyle/>
          <a:p>
            <a:pPr marL="514350" indent="-514350" algn="l"/>
            <a:r>
              <a:rPr lang="en-US" dirty="0">
                <a:solidFill>
                  <a:srgbClr val="FFC000"/>
                </a:solidFill>
              </a:rPr>
              <a:t>3.   what is normalization? and what are the benefits?</a:t>
            </a:r>
          </a:p>
          <a:p>
            <a:pPr marL="514350" indent="-514350" algn="l">
              <a:buFont typeface="Wingdings" pitchFamily="2" charset="2"/>
              <a:buChar char="§"/>
            </a:pPr>
            <a:r>
              <a:rPr lang="en-US" dirty="0"/>
              <a:t>normalization  is used for eliminating the data redundancy. normalization will eliminate the insert, update anomalies.</a:t>
            </a:r>
          </a:p>
          <a:p>
            <a:pPr marL="514350" indent="-514350" algn="l">
              <a:buFont typeface="Wingdings" pitchFamily="2" charset="2"/>
              <a:buChar char="§"/>
            </a:pPr>
            <a:endParaRPr lang="en-US" dirty="0"/>
          </a:p>
          <a:p>
            <a:pPr marL="514350" indent="-514350" algn="l"/>
            <a:r>
              <a:rPr lang="en-US" dirty="0">
                <a:solidFill>
                  <a:srgbClr val="FFC000"/>
                </a:solidFill>
              </a:rPr>
              <a:t>4.   is it possible to store null in a foreign key column?</a:t>
            </a:r>
          </a:p>
          <a:p>
            <a:pPr marL="514350" indent="-514350" algn="l"/>
            <a:r>
              <a:rPr lang="en-US" dirty="0">
                <a:solidFill>
                  <a:srgbClr val="FFC000"/>
                </a:solidFill>
              </a:rPr>
              <a:t>      </a:t>
            </a:r>
            <a:r>
              <a:rPr lang="en-US" dirty="0">
                <a:solidFill>
                  <a:schemeClr val="tx1"/>
                </a:solidFill>
              </a:rPr>
              <a:t>Yes.</a:t>
            </a:r>
            <a:endParaRPr lang="en-US"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normAutofit fontScale="77500" lnSpcReduction="20000"/>
          </a:bodyPr>
          <a:lstStyle/>
          <a:p>
            <a:pPr marL="514350" indent="-514350">
              <a:buFont typeface="+mj-lt"/>
              <a:buAutoNum type="arabicPeriod" startAt="5"/>
            </a:pPr>
            <a:r>
              <a:rPr lang="en-US" dirty="0">
                <a:solidFill>
                  <a:srgbClr val="FFC000"/>
                </a:solidFill>
              </a:rPr>
              <a:t>How many foreign keys allowed per table?</a:t>
            </a:r>
          </a:p>
          <a:p>
            <a:pPr marL="514350" indent="-514350">
              <a:buNone/>
            </a:pPr>
            <a:r>
              <a:rPr lang="en-US" dirty="0"/>
              <a:t>       we can create any number of Foreign keys per table. </a:t>
            </a:r>
          </a:p>
          <a:p>
            <a:pPr marL="514350" indent="-514350">
              <a:buNone/>
            </a:pPr>
            <a:r>
              <a:rPr lang="en-US" dirty="0">
                <a:solidFill>
                  <a:srgbClr val="FFC000"/>
                </a:solidFill>
              </a:rPr>
              <a:t>6.    What are the diff between cast &amp; convert functions?</a:t>
            </a:r>
          </a:p>
          <a:p>
            <a:pPr marL="514350" indent="-514350">
              <a:buNone/>
            </a:pPr>
            <a:r>
              <a:rPr lang="en-US" dirty="0">
                <a:solidFill>
                  <a:srgbClr val="FFC000"/>
                </a:solidFill>
              </a:rPr>
              <a:t>       </a:t>
            </a:r>
            <a:r>
              <a:rPr lang="en-US" dirty="0"/>
              <a:t>Both CAST and CONVERT are functions used to convert one data type to another data type.</a:t>
            </a:r>
            <a:br>
              <a:rPr lang="en-US" dirty="0"/>
            </a:br>
            <a:r>
              <a:rPr lang="en-US" dirty="0"/>
              <a:t>Convert function will allow us to format date time values based on the style. cast will not allow us to apply style.</a:t>
            </a:r>
            <a:br>
              <a:rPr lang="en-US" dirty="0"/>
            </a:br>
            <a:endParaRPr lang="en-US" dirty="0">
              <a:solidFill>
                <a:srgbClr val="FFC000"/>
              </a:solidFill>
            </a:endParaRPr>
          </a:p>
          <a:p>
            <a:pPr marL="514350" indent="-514350">
              <a:buNone/>
            </a:pPr>
            <a:r>
              <a:rPr lang="en-US" dirty="0">
                <a:solidFill>
                  <a:srgbClr val="FFC000"/>
                </a:solidFill>
              </a:rPr>
              <a:t>7.    what are the diff between drop and truncate statements?</a:t>
            </a:r>
          </a:p>
          <a:p>
            <a:pPr marL="512763" indent="-512763" fontAlgn="base"/>
            <a:r>
              <a:rPr lang="en-US" dirty="0"/>
              <a:t>TRUNCATE TABLE will remove all data from a table.     truncate is a non logged operation. truncate is faster than drop.</a:t>
            </a:r>
          </a:p>
          <a:p>
            <a:pPr fontAlgn="base"/>
            <a:endParaRPr lang="en-US" dirty="0"/>
          </a:p>
          <a:p>
            <a:pPr marL="512763" indent="-512763" fontAlgn="base"/>
            <a:r>
              <a:rPr lang="en-US" dirty="0"/>
              <a:t>DROP TABLE removes table definitions, data , indexes,   triggers, constraints, permissions etc..</a:t>
            </a:r>
          </a:p>
          <a:p>
            <a:pPr marL="512763" indent="-512763">
              <a:buFont typeface="+mj-lt"/>
              <a:buAutoNum type="arabicPeriod" startAt="5"/>
              <a:tabLst>
                <a:tab pos="512763" algn="l"/>
              </a:tabLst>
            </a:pPr>
            <a:endParaRPr lang="en-US" dirty="0">
              <a:solidFill>
                <a:srgbClr val="FFC000"/>
              </a:solidFill>
            </a:endParaRPr>
          </a:p>
          <a:p>
            <a:pPr marL="514350" indent="-514350">
              <a:buNone/>
            </a:pPr>
            <a:endParaRPr lang="en-US" dirty="0"/>
          </a:p>
          <a:p>
            <a:pPr marL="514350" indent="-514350">
              <a:buFont typeface="+mj-lt"/>
              <a:buAutoNum type="arabicPeriod" startAt="5"/>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lstStyle/>
          <a:p>
            <a:pPr>
              <a:buNone/>
            </a:pPr>
            <a:r>
              <a:rPr lang="en-US" dirty="0">
                <a:solidFill>
                  <a:srgbClr val="FFC000"/>
                </a:solidFill>
              </a:rPr>
              <a:t>8. what are the diff between delete without where and truncate statements?</a:t>
            </a:r>
          </a:p>
          <a:p>
            <a:r>
              <a:rPr lang="en-US" dirty="0"/>
              <a:t>delete deletes the records from table one after the other. </a:t>
            </a:r>
          </a:p>
          <a:p>
            <a:r>
              <a:rPr lang="en-US" dirty="0"/>
              <a:t>truncate will delete all table data at once. </a:t>
            </a:r>
          </a:p>
          <a:p>
            <a:r>
              <a:rPr lang="en-US" dirty="0"/>
              <a:t>truncate is non logged operation &amp; delete is a logged operation. delete is slower than truncate.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a:bodyPr>
          <a:lstStyle/>
          <a:p>
            <a:pPr marL="514350" indent="-514350">
              <a:buFont typeface="+mj-lt"/>
              <a:buAutoNum type="arabicPeriod" startAt="9"/>
            </a:pPr>
            <a:r>
              <a:rPr lang="en-US" dirty="0">
                <a:solidFill>
                  <a:srgbClr val="FFC000"/>
                </a:solidFill>
              </a:rPr>
              <a:t>what is the purpose of group by clause?</a:t>
            </a:r>
          </a:p>
          <a:p>
            <a:pPr marL="514350" indent="-514350">
              <a:buNone/>
            </a:pPr>
            <a:r>
              <a:rPr lang="en-US" dirty="0"/>
              <a:t>     using group by clause we can group data based on one or more column.</a:t>
            </a:r>
            <a:endParaRPr lang="en-US" sz="3000" dirty="0"/>
          </a:p>
          <a:p>
            <a:pPr marL="514350" indent="-514350">
              <a:buNone/>
            </a:pPr>
            <a:r>
              <a:rPr lang="en-US" dirty="0">
                <a:solidFill>
                  <a:srgbClr val="FFC000"/>
                </a:solidFill>
              </a:rPr>
              <a:t>10. what is the purpose of having clause?</a:t>
            </a:r>
          </a:p>
          <a:p>
            <a:pPr marL="514350" indent="-514350">
              <a:buNone/>
            </a:pPr>
            <a:r>
              <a:rPr lang="en-US" dirty="0"/>
              <a:t>     using having clause we can filter the records which are produced by group by clause.</a:t>
            </a:r>
          </a:p>
          <a:p>
            <a:pPr marL="514350" indent="-514350">
              <a:buNone/>
            </a:pPr>
            <a:r>
              <a:rPr lang="en-US" dirty="0">
                <a:solidFill>
                  <a:srgbClr val="FFC000"/>
                </a:solidFill>
              </a:rPr>
              <a:t>11. is it possible to use aggregate function in where clause?</a:t>
            </a:r>
          </a:p>
          <a:p>
            <a:pPr marL="514350" indent="-514350">
              <a:buNone/>
            </a:pPr>
            <a:r>
              <a:rPr lang="en-US" dirty="0">
                <a:solidFill>
                  <a:srgbClr val="FFC000"/>
                </a:solidFill>
              </a:rPr>
              <a:t>     </a:t>
            </a:r>
            <a:r>
              <a:rPr lang="en-US" dirty="0"/>
              <a:t>we can't use an aggregate function directly in a WHERE clause</a:t>
            </a:r>
            <a:endParaRPr lang="en-US" dirty="0">
              <a:solidFill>
                <a:srgbClr val="FFC000"/>
              </a:solidFill>
            </a:endParaRPr>
          </a:p>
          <a:p>
            <a:pPr marL="514350" indent="-514350">
              <a:buNone/>
            </a:pPr>
            <a:endParaRPr lang="en-US" dirty="0"/>
          </a:p>
          <a:p>
            <a:pPr marL="514350" indent="-514350">
              <a:buNone/>
            </a:pPr>
            <a:endParaRPr lang="en-US" dirty="0">
              <a:solidFill>
                <a:srgbClr val="FFC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943600"/>
          </a:xfrm>
        </p:spPr>
        <p:txBody>
          <a:bodyPr>
            <a:normAutofit fontScale="85000" lnSpcReduction="20000"/>
          </a:bodyPr>
          <a:lstStyle/>
          <a:p>
            <a:pPr marL="514350" indent="-514350">
              <a:buNone/>
            </a:pPr>
            <a:endParaRPr lang="en-US" dirty="0">
              <a:solidFill>
                <a:srgbClr val="FFC000"/>
              </a:solidFill>
            </a:endParaRPr>
          </a:p>
          <a:p>
            <a:pPr marL="514350" indent="-514350">
              <a:buNone/>
            </a:pPr>
            <a:r>
              <a:rPr lang="en-US" dirty="0">
                <a:solidFill>
                  <a:srgbClr val="FFC000"/>
                </a:solidFill>
              </a:rPr>
              <a:t>12.</a:t>
            </a:r>
            <a:r>
              <a:rPr lang="en-US" sz="3500" dirty="0">
                <a:solidFill>
                  <a:srgbClr val="FFC000"/>
                </a:solidFill>
              </a:rPr>
              <a:t>what are the dif between non correlated sub query and co-related sub query?</a:t>
            </a:r>
            <a:endParaRPr lang="en-US" dirty="0">
              <a:solidFill>
                <a:srgbClr val="FFC000"/>
              </a:solidFill>
            </a:endParaRPr>
          </a:p>
          <a:p>
            <a:pPr marL="514350" indent="-514350">
              <a:buNone/>
            </a:pPr>
            <a:r>
              <a:rPr lang="en-US" dirty="0">
                <a:solidFill>
                  <a:srgbClr val="FFC000"/>
                </a:solidFill>
              </a:rPr>
              <a:t>      </a:t>
            </a:r>
            <a:r>
              <a:rPr lang="en-US" dirty="0"/>
              <a:t>in case of non correlated sub queries first the inner query will be executed &amp; its result will be passed to outer query then outer query will be executed and then the result will be displayed. </a:t>
            </a:r>
          </a:p>
          <a:p>
            <a:pPr marL="514350" indent="-514350">
              <a:buNone/>
            </a:pPr>
            <a:r>
              <a:rPr lang="en-US" dirty="0"/>
              <a:t>      </a:t>
            </a:r>
          </a:p>
          <a:p>
            <a:pPr marL="514350" indent="-514350">
              <a:buNone/>
            </a:pPr>
            <a:r>
              <a:rPr lang="en-US" dirty="0"/>
              <a:t>      in case of co-related sub queries first the outer query will pass input to inner query, inner query will be executed and its result will be passed to outer query. then outer query will be executed and its output will be added to result set. this process will be continued till passing full data present in the table to inner query.</a:t>
            </a:r>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592763"/>
          </a:xfrm>
        </p:spPr>
        <p:txBody>
          <a:bodyPr>
            <a:normAutofit fontScale="85000" lnSpcReduction="20000"/>
          </a:bodyPr>
          <a:lstStyle/>
          <a:p>
            <a:r>
              <a:rPr lang="en-US" dirty="0">
                <a:solidFill>
                  <a:srgbClr val="FFC000"/>
                </a:solidFill>
              </a:rPr>
              <a:t>what is the purpose of joins in sql?</a:t>
            </a:r>
          </a:p>
          <a:p>
            <a:r>
              <a:rPr lang="en-US" dirty="0"/>
              <a:t>joins are useful for getting data from 2 or more tables into a result set.</a:t>
            </a: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r>
              <a:rPr lang="en-US" dirty="0">
                <a:solidFill>
                  <a:srgbClr val="FFC000"/>
                </a:solidFill>
              </a:rPr>
              <a:t>what are the different types of joins supported in sql server?</a:t>
            </a:r>
          </a:p>
          <a:p>
            <a:pPr marL="514350" indent="-514350">
              <a:buNone/>
            </a:pPr>
            <a:r>
              <a:rPr lang="en-US" dirty="0"/>
              <a:t>      1.inner join</a:t>
            </a:r>
          </a:p>
          <a:p>
            <a:pPr marL="514350" indent="-514350">
              <a:buNone/>
            </a:pPr>
            <a:r>
              <a:rPr lang="en-US" dirty="0"/>
              <a:t>      2.outer join</a:t>
            </a:r>
          </a:p>
          <a:p>
            <a:pPr marL="514350" indent="-514350">
              <a:buNone/>
            </a:pPr>
            <a:r>
              <a:rPr lang="en-US" dirty="0"/>
              <a:t>          1)Left Outer Join</a:t>
            </a:r>
          </a:p>
          <a:p>
            <a:pPr marL="514350" indent="-514350">
              <a:buNone/>
            </a:pPr>
            <a:r>
              <a:rPr lang="en-US" dirty="0"/>
              <a:t>          2)Right Outer Join</a:t>
            </a:r>
          </a:p>
          <a:p>
            <a:pPr marL="514350" indent="-514350">
              <a:buNone/>
            </a:pPr>
            <a:r>
              <a:rPr lang="en-US" dirty="0"/>
              <a:t>          3)Full Outer Join</a:t>
            </a:r>
          </a:p>
          <a:p>
            <a:pPr marL="514350" indent="-514350">
              <a:buNone/>
            </a:pPr>
            <a:r>
              <a:rPr lang="en-US" dirty="0"/>
              <a:t>      3.Self Join</a:t>
            </a:r>
          </a:p>
          <a:p>
            <a:pPr marL="514350" indent="-514350">
              <a:buNone/>
            </a:pPr>
            <a:r>
              <a:rPr lang="en-US" dirty="0"/>
              <a:t>      4.Cross Join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4876799"/>
          </a:xfrm>
        </p:spPr>
        <p:txBody>
          <a:bodyPr>
            <a:normAutofit fontScale="92500" lnSpcReduction="10000"/>
          </a:bodyPr>
          <a:lstStyle/>
          <a:p>
            <a:pPr marL="514350" indent="-514350">
              <a:buNone/>
            </a:pPr>
            <a:r>
              <a:rPr lang="en-US" dirty="0">
                <a:solidFill>
                  <a:srgbClr val="FFC000"/>
                </a:solidFill>
              </a:rPr>
              <a:t>13. what is inner join?</a:t>
            </a:r>
          </a:p>
          <a:p>
            <a:pPr marL="514350" indent="-514350">
              <a:buNone/>
            </a:pPr>
            <a:r>
              <a:rPr lang="en-US" dirty="0">
                <a:solidFill>
                  <a:srgbClr val="FFC000"/>
                </a:solidFill>
              </a:rPr>
              <a:t>      </a:t>
            </a:r>
            <a:r>
              <a:rPr lang="en-US" dirty="0"/>
              <a:t>Inner join is used for getting matched data from 2 or more tables based on the condition.</a:t>
            </a:r>
          </a:p>
          <a:p>
            <a:pPr marL="514350" indent="-514350">
              <a:buNone/>
            </a:pPr>
            <a:endParaRPr lang="en-US" dirty="0"/>
          </a:p>
          <a:p>
            <a:pPr marL="514350" indent="-514350">
              <a:buNone/>
            </a:pPr>
            <a:r>
              <a:rPr lang="en-US" dirty="0">
                <a:solidFill>
                  <a:srgbClr val="FFC000"/>
                </a:solidFill>
              </a:rPr>
              <a:t>14. what is LOJ?</a:t>
            </a:r>
          </a:p>
          <a:p>
            <a:pPr marL="514350" indent="-514350">
              <a:buNone/>
            </a:pPr>
            <a:r>
              <a:rPr lang="en-US" dirty="0"/>
              <a:t>      In left outer join data from left table is completely included into the result-set but only matched data from right side table is included. In place of right table data null’s are included where there is no match.</a:t>
            </a:r>
          </a:p>
          <a:p>
            <a:pPr marL="514350" indent="-514350">
              <a:buFont typeface="+mj-lt"/>
              <a:buAutoNum type="arabicPeriod" startAt="13"/>
            </a:pPr>
            <a:endParaRPr lang="en-US" dirty="0"/>
          </a:p>
        </p:txBody>
      </p:sp>
      <p:sp>
        <p:nvSpPr>
          <p:cNvPr id="4" name="Slide Number Placeholder 3"/>
          <p:cNvSpPr>
            <a:spLocks noGrp="1"/>
          </p:cNvSpPr>
          <p:nvPr>
            <p:ph type="sldNum" sz="quarter" idx="12"/>
          </p:nvPr>
        </p:nvSpPr>
        <p:spPr>
          <a:xfrm>
            <a:off x="6553200" y="6248400"/>
            <a:ext cx="2133600" cy="365125"/>
          </a:xfrm>
        </p:spPr>
        <p:txBody>
          <a:bodyPr/>
          <a:lstStyle/>
          <a:p>
            <a:r>
              <a:rPr lang="en-US" dirty="0"/>
              <a:t>9</a:t>
            </a:r>
          </a:p>
        </p:txBody>
      </p:sp>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2738</TotalTime>
  <Words>1568</Words>
  <Application>Microsoft Office PowerPoint</Application>
  <PresentationFormat>On-screen Show (4:3)</PresentationFormat>
  <Paragraphs>264</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SQL Interview Questions &amp; Answers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Admin</cp:lastModifiedBy>
  <cp:revision>166</cp:revision>
  <dcterms:created xsi:type="dcterms:W3CDTF">2006-08-16T00:00:00Z</dcterms:created>
  <dcterms:modified xsi:type="dcterms:W3CDTF">2021-02-01T07:46:44Z</dcterms:modified>
</cp:coreProperties>
</file>