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3"/>
  </p:notesMasterIdLst>
  <p:sldIdLst>
    <p:sldId id="256" r:id="rId5"/>
    <p:sldId id="2146847054" r:id="rId6"/>
    <p:sldId id="262" r:id="rId7"/>
    <p:sldId id="2146847069" r:id="rId8"/>
    <p:sldId id="263" r:id="rId9"/>
    <p:sldId id="2146847070" r:id="rId10"/>
    <p:sldId id="2146847058" r:id="rId11"/>
    <p:sldId id="2146847071" r:id="rId12"/>
    <p:sldId id="2146847072" r:id="rId13"/>
    <p:sldId id="2146847073" r:id="rId14"/>
    <p:sldId id="265" r:id="rId15"/>
    <p:sldId id="2146847074" r:id="rId16"/>
    <p:sldId id="2146847057" r:id="rId17"/>
    <p:sldId id="2146847066" r:id="rId18"/>
    <p:sldId id="2146847075" r:id="rId19"/>
    <p:sldId id="2146847076" r:id="rId20"/>
    <p:sldId id="2146847077" r:id="rId21"/>
    <p:sldId id="2146847078" r:id="rId22"/>
    <p:sldId id="2146847079" r:id="rId23"/>
    <p:sldId id="2146847080" r:id="rId24"/>
    <p:sldId id="2146847062" r:id="rId25"/>
    <p:sldId id="2146847061" r:id="rId26"/>
    <p:sldId id="2146847055" r:id="rId27"/>
    <p:sldId id="2146847081" r:id="rId28"/>
    <p:sldId id="2146847059" r:id="rId29"/>
    <p:sldId id="2146847082" r:id="rId30"/>
    <p:sldId id="2146847083" r:id="rId31"/>
    <p:sldId id="25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7"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RAVIKUMAR18371/FinGuide-Agen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68833" y="1813246"/>
            <a:ext cx="9144000" cy="977778"/>
          </a:xfrm>
        </p:spPr>
        <p:txBody>
          <a:bodyPr/>
          <a:lstStyle/>
          <a:p>
            <a:pPr algn="ctr"/>
            <a:r>
              <a:rPr lang="en-IN" dirty="0">
                <a:solidFill>
                  <a:schemeClr val="tx1">
                    <a:lumMod val="85000"/>
                    <a:lumOff val="15000"/>
                  </a:schemeClr>
                </a:solidFill>
              </a:rPr>
              <a:t>AI Agent for Digital Financial Literacy </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Ravi Kumar Parasar</a:t>
            </a:r>
          </a:p>
          <a:p>
            <a:r>
              <a:rPr lang="en-US" sz="2000" b="1" dirty="0">
                <a:solidFill>
                  <a:schemeClr val="accent1">
                    <a:lumMod val="75000"/>
                  </a:schemeClr>
                </a:solidFill>
                <a:latin typeface="Arial" pitchFamily="34" charset="0"/>
                <a:cs typeface="Arial" pitchFamily="34" charset="0"/>
              </a:rPr>
              <a:t>Student name : Ravi Kumar Parasar</a:t>
            </a:r>
          </a:p>
          <a:p>
            <a:r>
              <a:rPr lang="en-US" sz="2000" b="1" dirty="0">
                <a:solidFill>
                  <a:schemeClr val="accent1">
                    <a:lumMod val="75000"/>
                  </a:schemeClr>
                </a:solidFill>
                <a:latin typeface="Arial"/>
                <a:cs typeface="Arial"/>
              </a:rPr>
              <a:t>College Name &amp; Department : SIKSHA 'O' ANUSANDHAN</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E634-BFE3-D3CB-CD60-313AD1B51050}"/>
              </a:ext>
            </a:extLst>
          </p:cNvPr>
          <p:cNvSpPr>
            <a:spLocks noGrp="1"/>
          </p:cNvSpPr>
          <p:nvPr>
            <p:ph type="title"/>
          </p:nvPr>
        </p:nvSpPr>
        <p:spPr/>
        <p:txBody>
          <a:bodyPr/>
          <a:lstStyle/>
          <a:p>
            <a:r>
              <a:rPr kumimoji="0" lang="en-IN" sz="2800" b="0" i="0" u="none" strike="noStrike" kern="1200" cap="all" spc="0" normalizeH="0" baseline="0" noProof="0" dirty="0">
                <a:ln>
                  <a:noFill/>
                </a:ln>
                <a:solidFill>
                  <a:srgbClr val="1CADE4"/>
                </a:solidFill>
                <a:effectLst/>
                <a:uLnTx/>
                <a:uFillTx/>
                <a:latin typeface="Franklin Gothic Demi" panose="020B0502020104020203"/>
                <a:ea typeface="+mj-ea"/>
                <a:cs typeface="+mj-cs"/>
              </a:rPr>
              <a:t>IBM cloud services used (cont.)</a:t>
            </a:r>
            <a:endParaRPr lang="en-IN" dirty="0"/>
          </a:p>
        </p:txBody>
      </p:sp>
      <p:sp>
        <p:nvSpPr>
          <p:cNvPr id="4" name="Rectangle 1">
            <a:extLst>
              <a:ext uri="{FF2B5EF4-FFF2-40B4-BE49-F238E27FC236}">
                <a16:creationId xmlns:a16="http://schemas.microsoft.com/office/drawing/2014/main" id="{2C458AED-BBE9-86CA-DECB-3729D4760774}"/>
              </a:ext>
            </a:extLst>
          </p:cNvPr>
          <p:cNvSpPr>
            <a:spLocks noChangeArrowheads="1"/>
          </p:cNvSpPr>
          <p:nvPr/>
        </p:nvSpPr>
        <p:spPr bwMode="auto">
          <a:xfrm>
            <a:off x="623501" y="1482235"/>
            <a:ext cx="11020418"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Granite Foundation Model</a:t>
            </a:r>
          </a:p>
          <a:p>
            <a:pPr marL="742950" lvl="1" indent="-285750" algn="just" eaLnBrk="0" fontAlgn="base" hangingPunct="0">
              <a:lnSpc>
                <a:spcPct val="150000"/>
              </a:lnSpc>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Granite is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large language model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for safe and reliable enterprise use. In this project:</a:t>
            </a: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powers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 understanding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text generation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provide clear, context-aware responses to financial questions</a:t>
            </a: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behind the scenes 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summarize, rephrase, and personalize answers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it's important: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Granite ensured that the responses in FinGuide AI are accurate, safe, and enterprise-grade — critical for topics like finance.</a:t>
            </a:r>
          </a:p>
        </p:txBody>
      </p:sp>
    </p:spTree>
    <p:extLst>
      <p:ext uri="{BB962C8B-B14F-4D97-AF65-F5344CB8AC3E}">
        <p14:creationId xmlns:p14="http://schemas.microsoft.com/office/powerpoint/2010/main" val="357218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7" name="TextBox 6">
            <a:extLst>
              <a:ext uri="{FF2B5EF4-FFF2-40B4-BE49-F238E27FC236}">
                <a16:creationId xmlns:a16="http://schemas.microsoft.com/office/drawing/2014/main" id="{0B6F5630-7611-CAE4-7370-29800ED082BA}"/>
              </a:ext>
            </a:extLst>
          </p:cNvPr>
          <p:cNvSpPr txBox="1"/>
          <p:nvPr/>
        </p:nvSpPr>
        <p:spPr>
          <a:xfrm>
            <a:off x="698382" y="1488532"/>
            <a:ext cx="11121705" cy="1288045"/>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FinGuide AI</a:t>
            </a:r>
            <a:r>
              <a:rPr lang="en-US" dirty="0">
                <a:latin typeface="Times New Roman" panose="02020603050405020304" pitchFamily="18" charset="0"/>
                <a:cs typeface="Times New Roman" panose="02020603050405020304" pitchFamily="18" charset="0"/>
              </a:rPr>
              <a:t> goes beyond basic chatbots by providing </a:t>
            </a:r>
            <a:r>
              <a:rPr lang="en-US" b="1" dirty="0">
                <a:latin typeface="Times New Roman" panose="02020603050405020304" pitchFamily="18" charset="0"/>
                <a:cs typeface="Times New Roman" panose="02020603050405020304" pitchFamily="18" charset="0"/>
              </a:rPr>
              <a:t>personalized, multilingual financial education</a:t>
            </a:r>
            <a:r>
              <a:rPr lang="en-US" dirty="0">
                <a:latin typeface="Times New Roman" panose="02020603050405020304" pitchFamily="18" charset="0"/>
                <a:cs typeface="Times New Roman" panose="02020603050405020304" pitchFamily="18" charset="0"/>
              </a:rPr>
              <a:t> to users with little or no background in digital finance. It empowers individuals to confidently manage their money, avoid fraud, and build digital banking skills — all within a safe AI environment.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03BB49E-5F88-195E-5D9A-DDABB900742D}"/>
              </a:ext>
            </a:extLst>
          </p:cNvPr>
          <p:cNvSpPr txBox="1"/>
          <p:nvPr/>
        </p:nvSpPr>
        <p:spPr>
          <a:xfrm>
            <a:off x="771787" y="2834722"/>
            <a:ext cx="10855353" cy="2950038"/>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Unique Features:</a:t>
            </a:r>
          </a:p>
          <a:p>
            <a:pPr marL="742950" lvl="1" indent="-28575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 Allows users to ask questions in Hindi or English, promoting financial inclusion across regions.</a:t>
            </a:r>
          </a:p>
          <a:p>
            <a:pPr marL="742950" lvl="1" indent="-28575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Real-time Fraud Awareness:</a:t>
            </a:r>
            <a:r>
              <a:rPr lang="en-US" dirty="0">
                <a:latin typeface="Times New Roman" panose="02020603050405020304" pitchFamily="18" charset="0"/>
                <a:cs typeface="Times New Roman" panose="02020603050405020304" pitchFamily="18" charset="0"/>
              </a:rPr>
              <a:t> Detects queries related to scams and responds with verified safety tips from trusted financial institutions.</a:t>
            </a:r>
          </a:p>
          <a:p>
            <a:pPr marL="742950" lvl="1" indent="-28575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Semantic Search + RAG:</a:t>
            </a:r>
            <a:r>
              <a:rPr lang="en-US" dirty="0">
                <a:latin typeface="Times New Roman" panose="02020603050405020304" pitchFamily="18" charset="0"/>
                <a:cs typeface="Times New Roman" panose="02020603050405020304" pitchFamily="18" charset="0"/>
              </a:rPr>
              <a:t> Fetches accurate, document-based answers on UPI, EMI, budgeting, and interest rates using retrieval-augmented generation.</a:t>
            </a:r>
          </a:p>
        </p:txBody>
      </p:sp>
    </p:spTree>
    <p:extLst>
      <p:ext uri="{BB962C8B-B14F-4D97-AF65-F5344CB8AC3E}">
        <p14:creationId xmlns:p14="http://schemas.microsoft.com/office/powerpoint/2010/main" val="3202024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C0D4-5FC3-FE13-A7F8-A59551EC64F7}"/>
              </a:ext>
            </a:extLst>
          </p:cNvPr>
          <p:cNvSpPr>
            <a:spLocks noGrp="1"/>
          </p:cNvSpPr>
          <p:nvPr>
            <p:ph type="title"/>
          </p:nvPr>
        </p:nvSpPr>
        <p:spPr/>
        <p:txBody>
          <a:bodyPr>
            <a:noAutofit/>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Wow factors (cont.)</a:t>
            </a:r>
            <a:endParaRPr lang="en-IN" sz="3200" dirty="0"/>
          </a:p>
        </p:txBody>
      </p:sp>
      <p:sp>
        <p:nvSpPr>
          <p:cNvPr id="4" name="Rectangle 1">
            <a:extLst>
              <a:ext uri="{FF2B5EF4-FFF2-40B4-BE49-F238E27FC236}">
                <a16:creationId xmlns:a16="http://schemas.microsoft.com/office/drawing/2014/main" id="{F2231093-13B7-C83D-E990-26B30E20B250}"/>
              </a:ext>
            </a:extLst>
          </p:cNvPr>
          <p:cNvSpPr>
            <a:spLocks noChangeArrowheads="1"/>
          </p:cNvSpPr>
          <p:nvPr/>
        </p:nvSpPr>
        <p:spPr bwMode="auto">
          <a:xfrm>
            <a:off x="637564" y="1153346"/>
            <a:ext cx="11039911"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Financial Literacy Trainer: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Responds to user profiles and adapts based on their learning needs and topics of interest.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Government-Verified Info: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content sourced from RBI, NPCI, and official banking documents for full credibility and safety.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Confidence Builder: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especially for first-time users of digital finance tools—reduces fear, boosts awareness, and simulates real-life questions.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agent isn’t just smart — it’s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socially responsible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inclusive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designed 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close the financial literacy gap in India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one chat at a time.</a:t>
            </a:r>
          </a:p>
        </p:txBody>
      </p:sp>
    </p:spTree>
    <p:extLst>
      <p:ext uri="{BB962C8B-B14F-4D97-AF65-F5344CB8AC3E}">
        <p14:creationId xmlns:p14="http://schemas.microsoft.com/office/powerpoint/2010/main" val="218382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7" name="TextBox 6">
            <a:extLst>
              <a:ext uri="{FF2B5EF4-FFF2-40B4-BE49-F238E27FC236}">
                <a16:creationId xmlns:a16="http://schemas.microsoft.com/office/drawing/2014/main" id="{6B908388-8AA1-98A9-D081-EDF5DC455E6E}"/>
              </a:ext>
            </a:extLst>
          </p:cNvPr>
          <p:cNvSpPr txBox="1"/>
          <p:nvPr/>
        </p:nvSpPr>
        <p:spPr>
          <a:xfrm>
            <a:off x="746620" y="1467640"/>
            <a:ext cx="10956022" cy="1288045"/>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General Public &amp; First-Time Digital Users</a:t>
            </a:r>
          </a:p>
          <a:p>
            <a:pPr marL="742950" lvl="1"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Individuals using UPI, digital wallets, or online banking for the first time</a:t>
            </a:r>
          </a:p>
          <a:p>
            <a:pPr marL="742950" lvl="1"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Rural and semi-urban populations with limited access to financial education</a:t>
            </a:r>
          </a:p>
        </p:txBody>
      </p:sp>
      <p:sp>
        <p:nvSpPr>
          <p:cNvPr id="9" name="TextBox 8">
            <a:extLst>
              <a:ext uri="{FF2B5EF4-FFF2-40B4-BE49-F238E27FC236}">
                <a16:creationId xmlns:a16="http://schemas.microsoft.com/office/drawing/2014/main" id="{4D90DF7E-461F-3E75-F904-7814AF5D976E}"/>
              </a:ext>
            </a:extLst>
          </p:cNvPr>
          <p:cNvSpPr txBox="1"/>
          <p:nvPr/>
        </p:nvSpPr>
        <p:spPr>
          <a:xfrm>
            <a:off x="739268" y="3027042"/>
            <a:ext cx="10805021" cy="1149545"/>
          </a:xfrm>
          <a:prstGeom prst="rect">
            <a:avLst/>
          </a:prstGeom>
          <a:noFill/>
        </p:spPr>
        <p:txBody>
          <a:bodyPr wrap="square">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Students &amp; Youth</a:t>
            </a:r>
          </a:p>
          <a:p>
            <a:pPr marL="742950" lvl="1"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College/university students learning to manage their own finances</a:t>
            </a:r>
          </a:p>
          <a:p>
            <a:pPr marL="742950" lvl="1"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Aspirants preparing for government or private jobs who want to build financial awareness</a:t>
            </a:r>
          </a:p>
        </p:txBody>
      </p:sp>
      <p:sp>
        <p:nvSpPr>
          <p:cNvPr id="11" name="TextBox 10">
            <a:extLst>
              <a:ext uri="{FF2B5EF4-FFF2-40B4-BE49-F238E27FC236}">
                <a16:creationId xmlns:a16="http://schemas.microsoft.com/office/drawing/2014/main" id="{BBE46AC6-EE2F-ADD1-041F-89804DE719E6}"/>
              </a:ext>
            </a:extLst>
          </p:cNvPr>
          <p:cNvSpPr txBox="1"/>
          <p:nvPr/>
        </p:nvSpPr>
        <p:spPr>
          <a:xfrm>
            <a:off x="738231" y="4504455"/>
            <a:ext cx="10880521" cy="1200329"/>
          </a:xfrm>
          <a:prstGeom prst="rect">
            <a:avLst/>
          </a:prstGeom>
          <a:noFill/>
        </p:spPr>
        <p:txBody>
          <a:bodyPr wrap="square">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NGOs &amp; Financial Literacy Campaigners</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Organizations running </a:t>
            </a:r>
            <a:r>
              <a:rPr lang="en-US" b="1" dirty="0">
                <a:latin typeface="Times New Roman" panose="02020603050405020304" pitchFamily="18" charset="0"/>
                <a:cs typeface="Times New Roman" panose="02020603050405020304" pitchFamily="18" charset="0"/>
              </a:rPr>
              <a:t>financial awareness drives</a:t>
            </a:r>
            <a:r>
              <a:rPr lang="en-US" dirty="0">
                <a:latin typeface="Times New Roman" panose="02020603050405020304" pitchFamily="18" charset="0"/>
                <a:cs typeface="Times New Roman" panose="02020603050405020304" pitchFamily="18" charset="0"/>
              </a:rPr>
              <a:t> under government schemes like </a:t>
            </a:r>
            <a:r>
              <a:rPr lang="en-US" i="1" dirty="0">
                <a:latin typeface="Times New Roman" panose="02020603050405020304" pitchFamily="18" charset="0"/>
                <a:cs typeface="Times New Roman" panose="02020603050405020304" pitchFamily="18" charset="0"/>
              </a:rPr>
              <a:t>Digital India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Jan Dhan Yojana</a:t>
            </a:r>
            <a:r>
              <a:rPr lang="en-US" dirty="0">
                <a:latin typeface="Times New Roman" panose="02020603050405020304" pitchFamily="18" charset="0"/>
                <a:cs typeface="Times New Roman" panose="02020603050405020304" pitchFamily="18" charset="0"/>
              </a:rPr>
              <a:t>, etc.</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Trainers educating low-income or digitally unaware populations</a:t>
            </a:r>
          </a:p>
        </p:txBody>
      </p:sp>
    </p:spTree>
    <p:extLst>
      <p:ext uri="{BB962C8B-B14F-4D97-AF65-F5344CB8AC3E}">
        <p14:creationId xmlns:p14="http://schemas.microsoft.com/office/powerpoint/2010/main" val="3819043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3200" dirty="0">
                <a:solidFill>
                  <a:schemeClr val="accent1"/>
                </a:solidFill>
              </a:rPr>
              <a:t>Results</a:t>
            </a:r>
          </a:p>
        </p:txBody>
      </p:sp>
      <p:pic>
        <p:nvPicPr>
          <p:cNvPr id="5" name="Picture 4" descr="A screenshot of a computer">
            <a:extLst>
              <a:ext uri="{FF2B5EF4-FFF2-40B4-BE49-F238E27FC236}">
                <a16:creationId xmlns:a16="http://schemas.microsoft.com/office/drawing/2014/main" id="{E8D27821-5670-5EE4-E196-4CF28C9672DD}"/>
              </a:ext>
            </a:extLst>
          </p:cNvPr>
          <p:cNvPicPr>
            <a:picLocks noChangeAspect="1"/>
          </p:cNvPicPr>
          <p:nvPr/>
        </p:nvPicPr>
        <p:blipFill>
          <a:blip r:embed="rId2"/>
          <a:stretch>
            <a:fillRect/>
          </a:stretch>
        </p:blipFill>
        <p:spPr>
          <a:xfrm>
            <a:off x="1605281" y="1371600"/>
            <a:ext cx="8879840" cy="494792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AE55-0C7A-8056-30A0-FAFA35D69331}"/>
              </a:ext>
            </a:extLst>
          </p:cNvPr>
          <p:cNvSpPr>
            <a:spLocks noGrp="1"/>
          </p:cNvSpPr>
          <p:nvPr>
            <p:ph type="title"/>
          </p:nvPr>
        </p:nvSpPr>
        <p:spPr/>
        <p:txBody>
          <a:bodyPr>
            <a:normAutofit fontScale="90000"/>
          </a:bodyPr>
          <a:lstStyle/>
          <a:p>
            <a:r>
              <a:rPr kumimoji="0" lang="en-IN" sz="3200" b="0" i="0" u="none" strike="noStrike" kern="1200" cap="all" spc="0" normalizeH="0" baseline="0" noProof="0" dirty="0">
                <a:ln>
                  <a:noFill/>
                </a:ln>
                <a:solidFill>
                  <a:srgbClr val="1CADE4"/>
                </a:solidFill>
                <a:effectLst/>
                <a:uLnTx/>
                <a:uFillTx/>
                <a:latin typeface="Franklin Gothic Demi" panose="020B0502020104020203"/>
                <a:ea typeface="+mj-ea"/>
                <a:cs typeface="+mj-cs"/>
              </a:rPr>
              <a:t>Results (cont.)</a:t>
            </a:r>
            <a:endParaRPr lang="en-IN" dirty="0"/>
          </a:p>
        </p:txBody>
      </p:sp>
      <p:pic>
        <p:nvPicPr>
          <p:cNvPr id="5" name="Picture 4" descr="A screenshot of a computer&#10;&#10;AI-generated content may be incorrect.">
            <a:extLst>
              <a:ext uri="{FF2B5EF4-FFF2-40B4-BE49-F238E27FC236}">
                <a16:creationId xmlns:a16="http://schemas.microsoft.com/office/drawing/2014/main" id="{D7A5766D-D8BE-5E4B-4483-7871A6F8D839}"/>
              </a:ext>
            </a:extLst>
          </p:cNvPr>
          <p:cNvPicPr>
            <a:picLocks noChangeAspect="1"/>
          </p:cNvPicPr>
          <p:nvPr/>
        </p:nvPicPr>
        <p:blipFill>
          <a:blip r:embed="rId2"/>
          <a:stretch>
            <a:fillRect/>
          </a:stretch>
        </p:blipFill>
        <p:spPr>
          <a:xfrm>
            <a:off x="1471449" y="1471448"/>
            <a:ext cx="8902262" cy="4543718"/>
          </a:xfrm>
          <a:prstGeom prst="rect">
            <a:avLst/>
          </a:prstGeom>
        </p:spPr>
      </p:pic>
    </p:spTree>
    <p:extLst>
      <p:ext uri="{BB962C8B-B14F-4D97-AF65-F5344CB8AC3E}">
        <p14:creationId xmlns:p14="http://schemas.microsoft.com/office/powerpoint/2010/main" val="212205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FE33-73BA-45DE-599E-08699A75348F}"/>
              </a:ext>
            </a:extLst>
          </p:cNvPr>
          <p:cNvSpPr>
            <a:spLocks noGrp="1"/>
          </p:cNvSpPr>
          <p:nvPr>
            <p:ph type="title"/>
          </p:nvPr>
        </p:nvSpPr>
        <p:spPr/>
        <p:txBody>
          <a:bodyPr>
            <a:normAutofit fontScale="90000"/>
          </a:bodyPr>
          <a:lstStyle/>
          <a:p>
            <a:r>
              <a:rPr kumimoji="0" lang="en-IN" sz="2900" b="0" i="0" u="none" strike="noStrike" kern="1200" cap="all" spc="0" normalizeH="0" baseline="0" noProof="0" dirty="0">
                <a:ln>
                  <a:noFill/>
                </a:ln>
                <a:solidFill>
                  <a:srgbClr val="1CADE4"/>
                </a:solidFill>
                <a:effectLst/>
                <a:uLnTx/>
                <a:uFillTx/>
                <a:latin typeface="Franklin Gothic Demi" panose="020B0502020104020203"/>
                <a:ea typeface="+mj-ea"/>
                <a:cs typeface="+mj-cs"/>
              </a:rPr>
              <a:t>Results (cont.)</a:t>
            </a:r>
            <a:endParaRPr lang="en-IN" dirty="0"/>
          </a:p>
        </p:txBody>
      </p:sp>
      <p:pic>
        <p:nvPicPr>
          <p:cNvPr id="5" name="Picture 4" descr="A screenshot of a computer&#10;&#10;AI-generated content may be incorrect.">
            <a:extLst>
              <a:ext uri="{FF2B5EF4-FFF2-40B4-BE49-F238E27FC236}">
                <a16:creationId xmlns:a16="http://schemas.microsoft.com/office/drawing/2014/main" id="{9348C641-E9FE-D0DC-4933-3857F50CBE10}"/>
              </a:ext>
            </a:extLst>
          </p:cNvPr>
          <p:cNvPicPr>
            <a:picLocks noChangeAspect="1"/>
          </p:cNvPicPr>
          <p:nvPr/>
        </p:nvPicPr>
        <p:blipFill>
          <a:blip r:embed="rId2"/>
          <a:stretch>
            <a:fillRect/>
          </a:stretch>
        </p:blipFill>
        <p:spPr>
          <a:xfrm>
            <a:off x="1292556" y="1488459"/>
            <a:ext cx="9472854" cy="4487918"/>
          </a:xfrm>
          <a:prstGeom prst="rect">
            <a:avLst/>
          </a:prstGeom>
        </p:spPr>
      </p:pic>
    </p:spTree>
    <p:extLst>
      <p:ext uri="{BB962C8B-B14F-4D97-AF65-F5344CB8AC3E}">
        <p14:creationId xmlns:p14="http://schemas.microsoft.com/office/powerpoint/2010/main" val="372331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DEBE-A306-1C83-3903-6987F3573922}"/>
              </a:ext>
            </a:extLst>
          </p:cNvPr>
          <p:cNvSpPr>
            <a:spLocks noGrp="1"/>
          </p:cNvSpPr>
          <p:nvPr>
            <p:ph type="title"/>
          </p:nvPr>
        </p:nvSpPr>
        <p:spPr/>
        <p:txBody>
          <a:bodyPr/>
          <a:lstStyle/>
          <a:p>
            <a:r>
              <a:rPr kumimoji="0" lang="en-IN" sz="2600" b="0" i="0" u="none" strike="noStrike" kern="1200" cap="all" spc="0" normalizeH="0" baseline="0" noProof="0" dirty="0">
                <a:ln>
                  <a:noFill/>
                </a:ln>
                <a:solidFill>
                  <a:srgbClr val="1CADE4"/>
                </a:solidFill>
                <a:effectLst/>
                <a:uLnTx/>
                <a:uFillTx/>
                <a:latin typeface="Franklin Gothic Demi" panose="020B0502020104020203"/>
                <a:ea typeface="+mj-ea"/>
                <a:cs typeface="+mj-cs"/>
              </a:rPr>
              <a:t>Results (cont.)</a:t>
            </a:r>
            <a:endParaRPr lang="en-IN" dirty="0"/>
          </a:p>
        </p:txBody>
      </p:sp>
      <p:pic>
        <p:nvPicPr>
          <p:cNvPr id="5" name="Picture 4" descr="A screenshot of a computer&#10;&#10;AI-generated content may be incorrect.">
            <a:extLst>
              <a:ext uri="{FF2B5EF4-FFF2-40B4-BE49-F238E27FC236}">
                <a16:creationId xmlns:a16="http://schemas.microsoft.com/office/drawing/2014/main" id="{91B72054-119A-4EA5-B880-F95BA5B10242}"/>
              </a:ext>
            </a:extLst>
          </p:cNvPr>
          <p:cNvPicPr>
            <a:picLocks noChangeAspect="1"/>
          </p:cNvPicPr>
          <p:nvPr/>
        </p:nvPicPr>
        <p:blipFill>
          <a:blip r:embed="rId2"/>
          <a:stretch>
            <a:fillRect/>
          </a:stretch>
        </p:blipFill>
        <p:spPr>
          <a:xfrm>
            <a:off x="1219200" y="1623107"/>
            <a:ext cx="9585434" cy="4409831"/>
          </a:xfrm>
          <a:prstGeom prst="rect">
            <a:avLst/>
          </a:prstGeom>
        </p:spPr>
      </p:pic>
    </p:spTree>
    <p:extLst>
      <p:ext uri="{BB962C8B-B14F-4D97-AF65-F5344CB8AC3E}">
        <p14:creationId xmlns:p14="http://schemas.microsoft.com/office/powerpoint/2010/main" val="14251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2385-077C-63DA-476A-2870818E358C}"/>
              </a:ext>
            </a:extLst>
          </p:cNvPr>
          <p:cNvSpPr>
            <a:spLocks noGrp="1"/>
          </p:cNvSpPr>
          <p:nvPr>
            <p:ph type="title"/>
          </p:nvPr>
        </p:nvSpPr>
        <p:spPr/>
        <p:txBody>
          <a:bodyPr/>
          <a:lstStyle/>
          <a:p>
            <a:r>
              <a:rPr kumimoji="0" lang="en-IN" sz="2600" b="0" i="0" u="none" strike="noStrike" kern="1200" cap="all" spc="0" normalizeH="0" baseline="0" noProof="0" dirty="0">
                <a:ln>
                  <a:noFill/>
                </a:ln>
                <a:solidFill>
                  <a:srgbClr val="1CADE4"/>
                </a:solidFill>
                <a:effectLst/>
                <a:uLnTx/>
                <a:uFillTx/>
                <a:latin typeface="Franklin Gothic Demi" panose="020B0502020104020203"/>
                <a:ea typeface="+mj-ea"/>
                <a:cs typeface="+mj-cs"/>
              </a:rPr>
              <a:t>Results (cont.)</a:t>
            </a:r>
            <a:endParaRPr lang="en-IN" dirty="0"/>
          </a:p>
        </p:txBody>
      </p:sp>
      <p:pic>
        <p:nvPicPr>
          <p:cNvPr id="5" name="Picture 4" descr="A screenshot of a computer&#10;&#10;AI-generated content may be incorrect.">
            <a:extLst>
              <a:ext uri="{FF2B5EF4-FFF2-40B4-BE49-F238E27FC236}">
                <a16:creationId xmlns:a16="http://schemas.microsoft.com/office/drawing/2014/main" id="{3BB1B93A-E581-36BB-D5B1-4A796B907526}"/>
              </a:ext>
            </a:extLst>
          </p:cNvPr>
          <p:cNvPicPr>
            <a:picLocks noChangeAspect="1"/>
          </p:cNvPicPr>
          <p:nvPr/>
        </p:nvPicPr>
        <p:blipFill>
          <a:blip r:embed="rId2"/>
          <a:stretch>
            <a:fillRect/>
          </a:stretch>
        </p:blipFill>
        <p:spPr>
          <a:xfrm>
            <a:off x="1055802" y="1527847"/>
            <a:ext cx="10360058" cy="4505308"/>
          </a:xfrm>
          <a:prstGeom prst="rect">
            <a:avLst/>
          </a:prstGeom>
        </p:spPr>
      </p:pic>
    </p:spTree>
    <p:extLst>
      <p:ext uri="{BB962C8B-B14F-4D97-AF65-F5344CB8AC3E}">
        <p14:creationId xmlns:p14="http://schemas.microsoft.com/office/powerpoint/2010/main" val="282683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D48C-21FB-09BF-E7E0-C57DE36A476D}"/>
              </a:ext>
            </a:extLst>
          </p:cNvPr>
          <p:cNvSpPr>
            <a:spLocks noGrp="1"/>
          </p:cNvSpPr>
          <p:nvPr>
            <p:ph type="title"/>
          </p:nvPr>
        </p:nvSpPr>
        <p:spPr/>
        <p:txBody>
          <a:bodyPr/>
          <a:lstStyle/>
          <a:p>
            <a:r>
              <a:rPr kumimoji="0" lang="en-IN" sz="2600" b="0" i="0" u="none" strike="noStrike" kern="1200" cap="all" spc="0" normalizeH="0" baseline="0" noProof="0" dirty="0">
                <a:ln>
                  <a:noFill/>
                </a:ln>
                <a:solidFill>
                  <a:srgbClr val="1CADE4"/>
                </a:solidFill>
                <a:effectLst/>
                <a:uLnTx/>
                <a:uFillTx/>
                <a:latin typeface="Franklin Gothic Demi" panose="020B0502020104020203"/>
                <a:ea typeface="+mj-ea"/>
                <a:cs typeface="+mj-cs"/>
              </a:rPr>
              <a:t>Results (cont.)</a:t>
            </a:r>
            <a:endParaRPr lang="en-IN" dirty="0"/>
          </a:p>
        </p:txBody>
      </p:sp>
      <p:pic>
        <p:nvPicPr>
          <p:cNvPr id="5" name="Picture 4" descr="A screenshot of a computer&#10;&#10;AI-generated content may be incorrect.">
            <a:extLst>
              <a:ext uri="{FF2B5EF4-FFF2-40B4-BE49-F238E27FC236}">
                <a16:creationId xmlns:a16="http://schemas.microsoft.com/office/drawing/2014/main" id="{8745F61B-1FBD-C8D9-D69E-3F3FF35E6630}"/>
              </a:ext>
            </a:extLst>
          </p:cNvPr>
          <p:cNvPicPr>
            <a:picLocks noChangeAspect="1"/>
          </p:cNvPicPr>
          <p:nvPr/>
        </p:nvPicPr>
        <p:blipFill>
          <a:blip r:embed="rId2"/>
          <a:stretch>
            <a:fillRect/>
          </a:stretch>
        </p:blipFill>
        <p:spPr>
          <a:xfrm>
            <a:off x="956441" y="1466542"/>
            <a:ext cx="10373711" cy="4608437"/>
          </a:xfrm>
          <a:prstGeom prst="rect">
            <a:avLst/>
          </a:prstGeom>
        </p:spPr>
      </p:pic>
    </p:spTree>
    <p:extLst>
      <p:ext uri="{BB962C8B-B14F-4D97-AF65-F5344CB8AC3E}">
        <p14:creationId xmlns:p14="http://schemas.microsoft.com/office/powerpoint/2010/main" val="92376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34505" y="1515244"/>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98DC-C620-3D71-377B-2021811DEAB8}"/>
              </a:ext>
            </a:extLst>
          </p:cNvPr>
          <p:cNvSpPr>
            <a:spLocks noGrp="1"/>
          </p:cNvSpPr>
          <p:nvPr>
            <p:ph type="title"/>
          </p:nvPr>
        </p:nvSpPr>
        <p:spPr/>
        <p:txBody>
          <a:bodyPr/>
          <a:lstStyle/>
          <a:p>
            <a:r>
              <a:rPr kumimoji="0" lang="en-IN" sz="2600" b="0" i="0" u="none" strike="noStrike" kern="1200" cap="all" spc="0" normalizeH="0" baseline="0" noProof="0" dirty="0">
                <a:ln>
                  <a:noFill/>
                </a:ln>
                <a:solidFill>
                  <a:srgbClr val="1CADE4"/>
                </a:solidFill>
                <a:effectLst/>
                <a:uLnTx/>
                <a:uFillTx/>
                <a:latin typeface="Franklin Gothic Demi" panose="020B0502020104020203"/>
                <a:ea typeface="+mj-ea"/>
                <a:cs typeface="+mj-cs"/>
              </a:rPr>
              <a:t>Results (cont.)</a:t>
            </a:r>
            <a:endParaRPr lang="en-IN" dirty="0"/>
          </a:p>
        </p:txBody>
      </p:sp>
      <p:pic>
        <p:nvPicPr>
          <p:cNvPr id="5" name="Picture 4" descr="A screenshot of a computer&#10;&#10;AI-generated content may be incorrect.">
            <a:extLst>
              <a:ext uri="{FF2B5EF4-FFF2-40B4-BE49-F238E27FC236}">
                <a16:creationId xmlns:a16="http://schemas.microsoft.com/office/drawing/2014/main" id="{9FCD6000-6D15-0F18-FAFE-808F17847D73}"/>
              </a:ext>
            </a:extLst>
          </p:cNvPr>
          <p:cNvPicPr>
            <a:picLocks noChangeAspect="1"/>
          </p:cNvPicPr>
          <p:nvPr/>
        </p:nvPicPr>
        <p:blipFill>
          <a:blip r:embed="rId2"/>
          <a:stretch>
            <a:fillRect/>
          </a:stretch>
        </p:blipFill>
        <p:spPr>
          <a:xfrm>
            <a:off x="977462" y="1366346"/>
            <a:ext cx="10237076" cy="4666522"/>
          </a:xfrm>
          <a:prstGeom prst="rect">
            <a:avLst/>
          </a:prstGeom>
        </p:spPr>
      </p:pic>
    </p:spTree>
    <p:extLst>
      <p:ext uri="{BB962C8B-B14F-4D97-AF65-F5344CB8AC3E}">
        <p14:creationId xmlns:p14="http://schemas.microsoft.com/office/powerpoint/2010/main" val="32549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7" name="TextBox 6">
            <a:extLst>
              <a:ext uri="{FF2B5EF4-FFF2-40B4-BE49-F238E27FC236}">
                <a16:creationId xmlns:a16="http://schemas.microsoft.com/office/drawing/2014/main" id="{741E0906-908D-1947-37B0-A903762FBB13}"/>
              </a:ext>
            </a:extLst>
          </p:cNvPr>
          <p:cNvSpPr txBox="1"/>
          <p:nvPr/>
        </p:nvSpPr>
        <p:spPr>
          <a:xfrm>
            <a:off x="707010" y="1565125"/>
            <a:ext cx="10963373" cy="419653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FinGuide AI</a:t>
            </a:r>
            <a:r>
              <a:rPr lang="en-US" dirty="0">
                <a:latin typeface="Times New Roman" panose="02020603050405020304" pitchFamily="18" charset="0"/>
                <a:cs typeface="Times New Roman" panose="02020603050405020304" pitchFamily="18" charset="0"/>
              </a:rPr>
              <a:t> is a powerful, multilingual digital assistant designed to bridge the gap in financial literacy across India. By combining Retrieval-Augmented Generation (RAG), IBM </a:t>
            </a:r>
            <a:r>
              <a:rPr lang="en-US" dirty="0" err="1">
                <a:latin typeface="Times New Roman" panose="02020603050405020304" pitchFamily="18" charset="0"/>
                <a:cs typeface="Times New Roman" panose="02020603050405020304" pitchFamily="18" charset="0"/>
              </a:rPr>
              <a:t>Watsonx</a:t>
            </a:r>
            <a:r>
              <a:rPr lang="en-US" dirty="0">
                <a:latin typeface="Times New Roman" panose="02020603050405020304" pitchFamily="18" charset="0"/>
                <a:cs typeface="Times New Roman" panose="02020603050405020304" pitchFamily="18" charset="0"/>
              </a:rPr>
              <a:t>, and the Granite model, the agent provides users with accurate, easy-to-understand answers to everyday financial questions—such as how to use UPI, how to budget, or how to avoid scams.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 empowers individuals with limited access to financial education by delivering guidance in their preferred language, ensuring inclusivity and digital confidence. This assistant not only simplifies complex financial concepts but also builds awareness and promotes safe financial habits.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a scalable and socially impactful solution, </a:t>
            </a:r>
            <a:r>
              <a:rPr lang="en-US" b="1" dirty="0">
                <a:latin typeface="Times New Roman" panose="02020603050405020304" pitchFamily="18" charset="0"/>
                <a:cs typeface="Times New Roman" panose="02020603050405020304" pitchFamily="18" charset="0"/>
              </a:rPr>
              <a:t>FinGuide AI</a:t>
            </a:r>
            <a:r>
              <a:rPr lang="en-US" dirty="0">
                <a:latin typeface="Times New Roman" panose="02020603050405020304" pitchFamily="18" charset="0"/>
                <a:cs typeface="Times New Roman" panose="02020603050405020304" pitchFamily="18" charset="0"/>
              </a:rPr>
              <a:t> has the potential to be integrated into public service platforms, banking portals, and educational tools—driving true financial empowerment through the ethical use of AI.</a:t>
            </a:r>
          </a:p>
        </p:txBody>
      </p:sp>
    </p:spTree>
    <p:extLst>
      <p:ext uri="{BB962C8B-B14F-4D97-AF65-F5344CB8AC3E}">
        <p14:creationId xmlns:p14="http://schemas.microsoft.com/office/powerpoint/2010/main" val="423388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a:extLst>
              <a:ext uri="{FF2B5EF4-FFF2-40B4-BE49-F238E27FC236}">
                <a16:creationId xmlns:a16="http://schemas.microsoft.com/office/drawing/2014/main" id="{D9294530-0986-0CC8-8AA4-04EEB5D0A81E}"/>
              </a:ext>
            </a:extLst>
          </p:cNvPr>
          <p:cNvSpPr txBox="1"/>
          <p:nvPr/>
        </p:nvSpPr>
        <p:spPr>
          <a:xfrm>
            <a:off x="1095867" y="1615852"/>
            <a:ext cx="8802278" cy="523220"/>
          </a:xfrm>
          <a:prstGeom prst="rect">
            <a:avLst/>
          </a:prstGeom>
          <a:noFill/>
        </p:spPr>
        <p:txBody>
          <a:bodyPr wrap="square">
            <a:spAutoFit/>
          </a:bodyPr>
          <a:lstStyle/>
          <a:p>
            <a:r>
              <a:rPr lang="en-IN" sz="2800" dirty="0">
                <a:hlinkClick r:id="rId2"/>
              </a:rPr>
              <a:t>https://github.com/</a:t>
            </a:r>
            <a:r>
              <a:rPr lang="en-IN" sz="2800" dirty="0">
                <a:latin typeface="Times New Roman" panose="02020603050405020304" pitchFamily="18" charset="0"/>
                <a:cs typeface="Times New Roman" panose="02020603050405020304" pitchFamily="18" charset="0"/>
                <a:hlinkClick r:id="rId2"/>
              </a:rPr>
              <a:t>RAVIKUMAR18371</a:t>
            </a:r>
            <a:r>
              <a:rPr lang="en-IN" sz="2800" dirty="0">
                <a:hlinkClick r:id="rId2"/>
              </a:rPr>
              <a:t>/FinGuide-Agent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8" name="TextBox 7">
            <a:extLst>
              <a:ext uri="{FF2B5EF4-FFF2-40B4-BE49-F238E27FC236}">
                <a16:creationId xmlns:a16="http://schemas.microsoft.com/office/drawing/2014/main" id="{E09944CD-342F-785C-94F5-3CB70CF4FFA5}"/>
              </a:ext>
            </a:extLst>
          </p:cNvPr>
          <p:cNvSpPr txBox="1"/>
          <p:nvPr/>
        </p:nvSpPr>
        <p:spPr>
          <a:xfrm>
            <a:off x="725865" y="1577427"/>
            <a:ext cx="10906812" cy="872547"/>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While </a:t>
            </a:r>
            <a:r>
              <a:rPr lang="en-US" b="1" dirty="0">
                <a:latin typeface="Times New Roman" panose="02020603050405020304" pitchFamily="18" charset="0"/>
                <a:cs typeface="Times New Roman" panose="02020603050405020304" pitchFamily="18" charset="0"/>
              </a:rPr>
              <a:t>FinGuide AI</a:t>
            </a:r>
            <a:r>
              <a:rPr lang="en-US" dirty="0">
                <a:latin typeface="Times New Roman" panose="02020603050405020304" pitchFamily="18" charset="0"/>
                <a:cs typeface="Times New Roman" panose="02020603050405020304" pitchFamily="18" charset="0"/>
              </a:rPr>
              <a:t> already provides reliable and accessible financial literacy support, future enhancements can take it to the next level in terms of usability, inclusivity, and social impact</a:t>
            </a:r>
            <a:r>
              <a:rPr lang="en-US" dirty="0"/>
              <a:t>.</a:t>
            </a:r>
            <a:endParaRPr lang="en-IN" dirty="0"/>
          </a:p>
        </p:txBody>
      </p:sp>
      <p:sp>
        <p:nvSpPr>
          <p:cNvPr id="10" name="TextBox 9">
            <a:extLst>
              <a:ext uri="{FF2B5EF4-FFF2-40B4-BE49-F238E27FC236}">
                <a16:creationId xmlns:a16="http://schemas.microsoft.com/office/drawing/2014/main" id="{4600DAF1-6F41-329F-02B7-A5E40B3516F9}"/>
              </a:ext>
            </a:extLst>
          </p:cNvPr>
          <p:cNvSpPr txBox="1"/>
          <p:nvPr/>
        </p:nvSpPr>
        <p:spPr>
          <a:xfrm>
            <a:off x="801278" y="2414254"/>
            <a:ext cx="10699423" cy="419653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Planned Enhancements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Voice-Based Interaction Support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Enable users to ask financial questions through speech — especially useful for non-literate or elderly users.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Expanded Multilingual Capabilities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Add support for regional Indian languages like Bengali, Tamil, Telugu, and Marathi to reach more diverse communities.</a:t>
            </a:r>
          </a:p>
          <a:p>
            <a:pPr marL="742950" lvl="1"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Financial Document Parsing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Allow users to upload loan offers, bank statements, or EMI summaries to get AI-generated explanations or safety checks.</a:t>
            </a:r>
          </a:p>
        </p:txBody>
      </p:sp>
    </p:spTree>
    <p:extLst>
      <p:ext uri="{BB962C8B-B14F-4D97-AF65-F5344CB8AC3E}">
        <p14:creationId xmlns:p14="http://schemas.microsoft.com/office/powerpoint/2010/main" val="61488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E3CA-DFBF-2871-4D33-9FF09E7E470F}"/>
              </a:ext>
            </a:extLst>
          </p:cNvPr>
          <p:cNvSpPr>
            <a:spLocks noGrp="1"/>
          </p:cNvSpPr>
          <p:nvPr>
            <p:ph type="title"/>
          </p:nvPr>
        </p:nvSpPr>
        <p:spPr/>
        <p:txBody>
          <a:bodyPr>
            <a:normAutofit fontScale="90000"/>
          </a:bodyPr>
          <a:lstStyle/>
          <a:p>
            <a:pPr marL="0" marR="0" lvl="0" indent="0" defTabSz="914400" rtl="0" eaLnBrk="1" fontAlgn="auto" latinLnBrk="0" hangingPunct="1">
              <a:lnSpc>
                <a:spcPct val="100000"/>
              </a:lnSpc>
              <a:spcBef>
                <a:spcPts val="0"/>
              </a:spcBef>
              <a:spcAft>
                <a:spcPts val="0"/>
              </a:spcAft>
              <a:tabLst/>
              <a:defRPr/>
            </a:pPr>
            <a:br>
              <a:rPr kumimoji="0" lang="en-US" sz="3300" b="1" i="0" u="none" strike="noStrike" kern="1200" cap="none" spc="0" normalizeH="0" baseline="0" noProof="0" dirty="0">
                <a:ln>
                  <a:noFill/>
                </a:ln>
                <a:solidFill>
                  <a:srgbClr val="1CADE4"/>
                </a:solidFill>
                <a:effectLst/>
                <a:uLnTx/>
                <a:uFillTx/>
                <a:latin typeface="Arial"/>
                <a:ea typeface="+mn-ea"/>
                <a:cs typeface="Arial"/>
              </a:rPr>
            </a:br>
            <a:r>
              <a:rPr kumimoji="0" lang="en-US" sz="3300" b="1" i="0" u="none" strike="noStrike" kern="1200" cap="none" spc="0" normalizeH="0" baseline="0" noProof="0" dirty="0">
                <a:ln>
                  <a:noFill/>
                </a:ln>
                <a:solidFill>
                  <a:srgbClr val="1CADE4"/>
                </a:solidFill>
                <a:effectLst/>
                <a:uLnTx/>
                <a:uFillTx/>
                <a:latin typeface="Arial"/>
                <a:ea typeface="+mj-ea"/>
                <a:cs typeface="Arial"/>
              </a:rPr>
              <a:t>Future scope (Cont.)</a:t>
            </a:r>
            <a:endParaRPr lang="en-IN" dirty="0"/>
          </a:p>
        </p:txBody>
      </p:sp>
      <p:sp>
        <p:nvSpPr>
          <p:cNvPr id="5" name="Rectangle 2">
            <a:extLst>
              <a:ext uri="{FF2B5EF4-FFF2-40B4-BE49-F238E27FC236}">
                <a16:creationId xmlns:a16="http://schemas.microsoft.com/office/drawing/2014/main" id="{BA7615AD-9871-F947-E026-6308554B496E}"/>
              </a:ext>
            </a:extLst>
          </p:cNvPr>
          <p:cNvSpPr>
            <a:spLocks noChangeArrowheads="1"/>
          </p:cNvSpPr>
          <p:nvPr/>
        </p:nvSpPr>
        <p:spPr bwMode="auto">
          <a:xfrm>
            <a:off x="754145" y="1437151"/>
            <a:ext cx="10906812" cy="3366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Fraud Detection Alerts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real-time scam reporting and pattern detection using updated datasets from banks or NPCI.</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Integration (Progressive Web App)</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assistant as a lightweight mobile app or PWA for rural users with limited access to desktops.</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Personalized Learning Path</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 custom learning journeys based on user queries and financial confidence level.</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Gamified Financial Learning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interactive quizzes, scoreboards, or levels to make financial education more engaging</a:t>
            </a:r>
            <a:r>
              <a:rPr kumimoji="0" lang="en-US" altLang="en-US"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43013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descr="A blue rectangular frame with a black text&#10;&#10;AI-generated content may be incorrect.">
            <a:extLst>
              <a:ext uri="{FF2B5EF4-FFF2-40B4-BE49-F238E27FC236}">
                <a16:creationId xmlns:a16="http://schemas.microsoft.com/office/drawing/2014/main" id="{23D69174-78DD-3933-ED06-DEA42EEFAC9A}"/>
              </a:ext>
            </a:extLst>
          </p:cNvPr>
          <p:cNvPicPr>
            <a:picLocks noChangeAspect="1"/>
          </p:cNvPicPr>
          <p:nvPr/>
        </p:nvPicPr>
        <p:blipFill>
          <a:blip r:embed="rId2"/>
          <a:stretch>
            <a:fillRect/>
          </a:stretch>
        </p:blipFill>
        <p:spPr>
          <a:xfrm>
            <a:off x="1940312" y="1418933"/>
            <a:ext cx="7193177" cy="5197290"/>
          </a:xfrm>
          <a:prstGeom prst="rect">
            <a:avLst/>
          </a:prstGeom>
        </p:spPr>
      </p:pic>
      <p:pic>
        <p:nvPicPr>
          <p:cNvPr id="9" name="Picture 8" descr="A blue and green rectangular box with text">
            <a:extLst>
              <a:ext uri="{FF2B5EF4-FFF2-40B4-BE49-F238E27FC236}">
                <a16:creationId xmlns:a16="http://schemas.microsoft.com/office/drawing/2014/main" id="{0090ED8E-DF7B-70EC-2F19-ED10A4A186CF}"/>
              </a:ext>
            </a:extLst>
          </p:cNvPr>
          <p:cNvPicPr>
            <a:picLocks noChangeAspect="1"/>
          </p:cNvPicPr>
          <p:nvPr/>
        </p:nvPicPr>
        <p:blipFill>
          <a:blip r:embed="rId3"/>
          <a:stretch>
            <a:fillRect/>
          </a:stretch>
        </p:blipFill>
        <p:spPr>
          <a:xfrm>
            <a:off x="9313683" y="1391632"/>
            <a:ext cx="2582945" cy="22942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9A75-A003-1FA8-B86C-4AECD3CD3A15}"/>
              </a:ext>
            </a:extLst>
          </p:cNvPr>
          <p:cNvSpPr>
            <a:spLocks noGrp="1"/>
          </p:cNvSpPr>
          <p:nvPr>
            <p:ph type="title"/>
          </p:nvPr>
        </p:nvSpPr>
        <p:spPr/>
        <p:txBody>
          <a:bodyPr/>
          <a:lstStyle/>
          <a:p>
            <a:r>
              <a:rPr kumimoji="0" lang="en-IN" sz="2800" b="0" i="0" u="none" strike="noStrike" kern="1200" cap="all" spc="0" normalizeH="0" baseline="0" noProof="0" dirty="0">
                <a:ln>
                  <a:noFill/>
                </a:ln>
                <a:solidFill>
                  <a:srgbClr val="1CADE4"/>
                </a:solidFill>
                <a:effectLst/>
                <a:uLnTx/>
                <a:uFillTx/>
                <a:latin typeface="Franklin Gothic Demi" panose="020B0502020104020203"/>
                <a:ea typeface="+mj-ea"/>
                <a:cs typeface="+mj-cs"/>
              </a:rPr>
              <a:t>IBM Certifications (Cont.)</a:t>
            </a:r>
            <a:endParaRPr lang="en-IN" dirty="0"/>
          </a:p>
        </p:txBody>
      </p:sp>
      <p:pic>
        <p:nvPicPr>
          <p:cNvPr id="5" name="Picture 4" descr="A blue and white certificate">
            <a:extLst>
              <a:ext uri="{FF2B5EF4-FFF2-40B4-BE49-F238E27FC236}">
                <a16:creationId xmlns:a16="http://schemas.microsoft.com/office/drawing/2014/main" id="{CE2F96F1-AF82-FE1D-6E73-0510F0F3584E}"/>
              </a:ext>
            </a:extLst>
          </p:cNvPr>
          <p:cNvPicPr>
            <a:picLocks noChangeAspect="1"/>
          </p:cNvPicPr>
          <p:nvPr/>
        </p:nvPicPr>
        <p:blipFill>
          <a:blip r:embed="rId2"/>
          <a:stretch>
            <a:fillRect/>
          </a:stretch>
        </p:blipFill>
        <p:spPr>
          <a:xfrm>
            <a:off x="2015063" y="1355883"/>
            <a:ext cx="7087214" cy="5502117"/>
          </a:xfrm>
          <a:prstGeom prst="rect">
            <a:avLst/>
          </a:prstGeom>
        </p:spPr>
      </p:pic>
      <p:pic>
        <p:nvPicPr>
          <p:cNvPr id="7" name="Picture 6" descr="A pink and purple cover&#10;&#10;AI-generated content may be incorrect.">
            <a:extLst>
              <a:ext uri="{FF2B5EF4-FFF2-40B4-BE49-F238E27FC236}">
                <a16:creationId xmlns:a16="http://schemas.microsoft.com/office/drawing/2014/main" id="{F7A6FBD2-1564-82AE-C07C-9B001A91A6E9}"/>
              </a:ext>
            </a:extLst>
          </p:cNvPr>
          <p:cNvPicPr>
            <a:picLocks noChangeAspect="1"/>
          </p:cNvPicPr>
          <p:nvPr/>
        </p:nvPicPr>
        <p:blipFill>
          <a:blip r:embed="rId3"/>
          <a:stretch>
            <a:fillRect/>
          </a:stretch>
        </p:blipFill>
        <p:spPr>
          <a:xfrm>
            <a:off x="9271439" y="1412328"/>
            <a:ext cx="2563210" cy="2329355"/>
          </a:xfrm>
          <a:prstGeom prst="rect">
            <a:avLst/>
          </a:prstGeom>
        </p:spPr>
      </p:pic>
    </p:spTree>
    <p:extLst>
      <p:ext uri="{BB962C8B-B14F-4D97-AF65-F5344CB8AC3E}">
        <p14:creationId xmlns:p14="http://schemas.microsoft.com/office/powerpoint/2010/main" val="1087550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5352-9CA2-39C2-85CA-AE67E54630B9}"/>
              </a:ext>
            </a:extLst>
          </p:cNvPr>
          <p:cNvSpPr>
            <a:spLocks noGrp="1"/>
          </p:cNvSpPr>
          <p:nvPr>
            <p:ph type="title"/>
          </p:nvPr>
        </p:nvSpPr>
        <p:spPr/>
        <p:txBody>
          <a:bodyPr/>
          <a:lstStyle/>
          <a:p>
            <a:r>
              <a:rPr kumimoji="0" lang="en-IN" sz="2800" b="0" i="0" u="none" strike="noStrike" kern="1200" cap="all" spc="0" normalizeH="0" baseline="0" noProof="0" dirty="0">
                <a:ln>
                  <a:noFill/>
                </a:ln>
                <a:solidFill>
                  <a:srgbClr val="1CADE4"/>
                </a:solidFill>
                <a:effectLst/>
                <a:uLnTx/>
                <a:uFillTx/>
                <a:latin typeface="Franklin Gothic Demi" panose="020B0502020104020203"/>
                <a:ea typeface="+mj-ea"/>
                <a:cs typeface="+mj-cs"/>
              </a:rPr>
              <a:t>IBM Certifications (Cont.)</a:t>
            </a:r>
            <a:endParaRPr lang="en-IN" dirty="0"/>
          </a:p>
        </p:txBody>
      </p:sp>
      <p:pic>
        <p:nvPicPr>
          <p:cNvPr id="5" name="Picture 4" descr="A certificate with a yellow logo&#10;&#10;AI-generated content may be incorrect.">
            <a:extLst>
              <a:ext uri="{FF2B5EF4-FFF2-40B4-BE49-F238E27FC236}">
                <a16:creationId xmlns:a16="http://schemas.microsoft.com/office/drawing/2014/main" id="{C7F8F6C0-1A37-DEDD-9F3B-BC70B88CDB4A}"/>
              </a:ext>
            </a:extLst>
          </p:cNvPr>
          <p:cNvPicPr>
            <a:picLocks noChangeAspect="1"/>
          </p:cNvPicPr>
          <p:nvPr/>
        </p:nvPicPr>
        <p:blipFill>
          <a:blip r:embed="rId2"/>
          <a:stretch>
            <a:fillRect/>
          </a:stretch>
        </p:blipFill>
        <p:spPr>
          <a:xfrm>
            <a:off x="2093719" y="1432875"/>
            <a:ext cx="6946585" cy="4572899"/>
          </a:xfrm>
          <a:prstGeom prst="rect">
            <a:avLst/>
          </a:prstGeom>
        </p:spPr>
      </p:pic>
    </p:spTree>
    <p:extLst>
      <p:ext uri="{BB962C8B-B14F-4D97-AF65-F5344CB8AC3E}">
        <p14:creationId xmlns:p14="http://schemas.microsoft.com/office/powerpoint/2010/main" val="1137459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0" name="TextBox 9">
            <a:extLst>
              <a:ext uri="{FF2B5EF4-FFF2-40B4-BE49-F238E27FC236}">
                <a16:creationId xmlns:a16="http://schemas.microsoft.com/office/drawing/2014/main" id="{3F3EAB32-2AC8-4EC4-AB87-84C4E71AE246}"/>
              </a:ext>
            </a:extLst>
          </p:cNvPr>
          <p:cNvSpPr txBox="1"/>
          <p:nvPr/>
        </p:nvSpPr>
        <p:spPr>
          <a:xfrm>
            <a:off x="704675" y="1395118"/>
            <a:ext cx="10964411" cy="461203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challenge is to build an AI agent that improves digital financial literacy among users by helping them understand key topics such as UPI payments, online scams, interest rates, budgeting, loans, and safe digital </a:t>
            </a:r>
            <a:r>
              <a:rPr lang="en-US" dirty="0" err="1">
                <a:latin typeface="Times New Roman" panose="02020603050405020304" pitchFamily="18" charset="0"/>
                <a:cs typeface="Times New Roman" panose="02020603050405020304" pitchFamily="18" charset="0"/>
              </a:rPr>
              <a:t>transactions.The</a:t>
            </a:r>
            <a:r>
              <a:rPr lang="en-US" dirty="0">
                <a:latin typeface="Times New Roman" panose="02020603050405020304" pitchFamily="18" charset="0"/>
                <a:cs typeface="Times New Roman" panose="02020603050405020304" pitchFamily="18" charset="0"/>
              </a:rPr>
              <a:t> agent is powered by Retrieval-Augmented Generation (RAG) and IBM </a:t>
            </a:r>
            <a:r>
              <a:rPr lang="en-US" dirty="0" err="1">
                <a:latin typeface="Times New Roman" panose="02020603050405020304" pitchFamily="18" charset="0"/>
                <a:cs typeface="Times New Roman" panose="02020603050405020304" pitchFamily="18" charset="0"/>
              </a:rPr>
              <a:t>Watsonx</a:t>
            </a:r>
            <a:r>
              <a:rPr lang="en-US" dirty="0">
                <a:latin typeface="Times New Roman" panose="02020603050405020304" pitchFamily="18" charset="0"/>
                <a:cs typeface="Times New Roman" panose="02020603050405020304" pitchFamily="18" charset="0"/>
              </a:rPr>
              <a:t> services. It fetches reliable content from government portals (like RBI, NPCI), banking websites, and educational resources to provide accurate, user-friendly </a:t>
            </a:r>
            <a:r>
              <a:rPr lang="en-US" dirty="0" err="1">
                <a:latin typeface="Times New Roman" panose="02020603050405020304" pitchFamily="18" charset="0"/>
                <a:cs typeface="Times New Roman" panose="02020603050405020304" pitchFamily="18" charset="0"/>
              </a:rPr>
              <a:t>responses.The</a:t>
            </a:r>
            <a:r>
              <a:rPr lang="en-US" dirty="0">
                <a:latin typeface="Times New Roman" panose="02020603050405020304" pitchFamily="18" charset="0"/>
                <a:cs typeface="Times New Roman" panose="02020603050405020304" pitchFamily="18" charset="0"/>
              </a:rPr>
              <a:t> agent supports multilingual interaction, allowing users to communicate in their preferred language (e.g., Hindi or English). By answering practical financial questions like “How do I send money via UPI?” or “What is EMI?”, the assistant promotes awareness and protects users from </a:t>
            </a:r>
            <a:r>
              <a:rPr lang="en-US" dirty="0" err="1">
                <a:latin typeface="Times New Roman" panose="02020603050405020304" pitchFamily="18" charset="0"/>
                <a:cs typeface="Times New Roman" panose="02020603050405020304" pitchFamily="18" charset="0"/>
              </a:rPr>
              <a:t>fraud.This</a:t>
            </a:r>
            <a:r>
              <a:rPr lang="en-US" dirty="0">
                <a:latin typeface="Times New Roman" panose="02020603050405020304" pitchFamily="18" charset="0"/>
                <a:cs typeface="Times New Roman" panose="02020603050405020304" pitchFamily="18" charset="0"/>
              </a:rPr>
              <a:t> project is designed to empower individuals across India with trustworthy knowledge about personal finance and foster digital confidence in a safe and accessible manner.</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Technologies Used</a:t>
            </a:r>
            <a:r>
              <a:rPr lang="en-US" dirty="0">
                <a:latin typeface="Times New Roman" panose="02020603050405020304" pitchFamily="18" charset="0"/>
                <a:cs typeface="Times New Roman" panose="02020603050405020304" pitchFamily="18" charset="0"/>
              </a:rPr>
              <a:t>: IBM Cloud Lite, </a:t>
            </a:r>
            <a:r>
              <a:rPr lang="en-US" dirty="0" err="1">
                <a:latin typeface="Times New Roman" panose="02020603050405020304" pitchFamily="18" charset="0"/>
                <a:cs typeface="Times New Roman" panose="02020603050405020304" pitchFamily="18" charset="0"/>
              </a:rPr>
              <a:t>Watsonx</a:t>
            </a:r>
            <a:r>
              <a:rPr lang="en-US" dirty="0">
                <a:latin typeface="Times New Roman" panose="02020603050405020304" pitchFamily="18" charset="0"/>
                <a:cs typeface="Times New Roman" panose="02020603050405020304" pitchFamily="18" charset="0"/>
              </a:rPr>
              <a:t> Assistant, Granite Models, RAG-based document search, and multilingual NLP.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DE50-1A38-95CA-3282-927BAEEA430E}"/>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6" name="TextBox 5">
            <a:extLst>
              <a:ext uri="{FF2B5EF4-FFF2-40B4-BE49-F238E27FC236}">
                <a16:creationId xmlns:a16="http://schemas.microsoft.com/office/drawing/2014/main" id="{3C689AC5-0CA6-D187-7621-4B2810E40238}"/>
              </a:ext>
            </a:extLst>
          </p:cNvPr>
          <p:cNvSpPr txBox="1"/>
          <p:nvPr/>
        </p:nvSpPr>
        <p:spPr>
          <a:xfrm>
            <a:off x="763398" y="1399231"/>
            <a:ext cx="10939244" cy="5027530"/>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 propose </a:t>
            </a:r>
            <a:r>
              <a:rPr lang="en-US" b="1" dirty="0">
                <a:latin typeface="Times New Roman" panose="02020603050405020304" pitchFamily="18" charset="0"/>
                <a:cs typeface="Times New Roman" panose="02020603050405020304" pitchFamily="18" charset="0"/>
              </a:rPr>
              <a:t>FinGuide AI</a:t>
            </a:r>
            <a:r>
              <a:rPr lang="en-US" dirty="0">
                <a:latin typeface="Times New Roman" panose="02020603050405020304" pitchFamily="18" charset="0"/>
                <a:cs typeface="Times New Roman" panose="02020603050405020304" pitchFamily="18" charset="0"/>
              </a:rPr>
              <a:t>, a multilingual Agentic AI assistant developed using IBM </a:t>
            </a:r>
            <a:r>
              <a:rPr lang="en-US" dirty="0" err="1">
                <a:latin typeface="Times New Roman" panose="02020603050405020304" pitchFamily="18" charset="0"/>
                <a:cs typeface="Times New Roman" panose="02020603050405020304" pitchFamily="18" charset="0"/>
              </a:rPr>
              <a:t>Watsonx</a:t>
            </a:r>
            <a:r>
              <a:rPr lang="en-US" dirty="0">
                <a:latin typeface="Times New Roman" panose="02020603050405020304" pitchFamily="18" charset="0"/>
                <a:cs typeface="Times New Roman" panose="02020603050405020304" pitchFamily="18" charset="0"/>
              </a:rPr>
              <a:t> Assistant and RAG (Retrieval-Augmented Generation). The assistant interacts with users through a chat interface to answer questions about digital financial topics like UPI, budgeting, personal loans, safe banking, and more.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is trained using reliable government and bank data (e.g., RBI, NPCI), and integrates document-based retrieval to deliver specific, contextual, and safe answers. It operates in English and Hindi to increase inclusivity and ensure users from different backgrounds can easily access financial guidance.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system is built on IBM Cloud Lite, uses </a:t>
            </a:r>
            <a:r>
              <a:rPr lang="en-US" dirty="0" err="1">
                <a:latin typeface="Times New Roman" panose="02020603050405020304" pitchFamily="18" charset="0"/>
                <a:cs typeface="Times New Roman" panose="02020603050405020304" pitchFamily="18" charset="0"/>
              </a:rPr>
              <a:t>Watsonx’s</a:t>
            </a:r>
            <a:r>
              <a:rPr lang="en-US" dirty="0">
                <a:latin typeface="Times New Roman" panose="02020603050405020304" pitchFamily="18" charset="0"/>
                <a:cs typeface="Times New Roman" panose="02020603050405020304" pitchFamily="18" charset="0"/>
              </a:rPr>
              <a:t> search skill for RAG, and leverages user-friendly conversation flows to simulate a natural, educational experience.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agent warns users about fraud, explains financial terms simply, and adapts based on user queries — making it a practical tool for digital literacy and safe financial behavior.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solution showcases the real-world application of AI for social good, specifically focusing on </a:t>
            </a:r>
            <a:r>
              <a:rPr lang="en-US" b="1" dirty="0">
                <a:latin typeface="Times New Roman" panose="02020603050405020304" pitchFamily="18" charset="0"/>
                <a:cs typeface="Times New Roman" panose="02020603050405020304" pitchFamily="18" charset="0"/>
              </a:rPr>
              <a:t>financial empowerment and fraud protection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71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TextBox 5">
            <a:extLst>
              <a:ext uri="{FF2B5EF4-FFF2-40B4-BE49-F238E27FC236}">
                <a16:creationId xmlns:a16="http://schemas.microsoft.com/office/drawing/2014/main" id="{BAE14D51-8209-738F-FB4A-4CEFE0ECEFF1}"/>
              </a:ext>
            </a:extLst>
          </p:cNvPr>
          <p:cNvSpPr txBox="1"/>
          <p:nvPr/>
        </p:nvSpPr>
        <p:spPr>
          <a:xfrm>
            <a:off x="916497" y="1408757"/>
            <a:ext cx="10710643" cy="1703543"/>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IBM Cloud Lite Services</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Used the </a:t>
            </a:r>
            <a:r>
              <a:rPr lang="en-IN" b="1" dirty="0">
                <a:latin typeface="Times New Roman" panose="02020603050405020304" pitchFamily="18" charset="0"/>
                <a:cs typeface="Times New Roman" panose="02020603050405020304" pitchFamily="18" charset="0"/>
              </a:rPr>
              <a:t>free-tier IBM Cloud platform</a:t>
            </a:r>
            <a:r>
              <a:rPr lang="en-IN" dirty="0">
                <a:latin typeface="Times New Roman" panose="02020603050405020304" pitchFamily="18" charset="0"/>
                <a:cs typeface="Times New Roman" panose="02020603050405020304" pitchFamily="18" charset="0"/>
              </a:rPr>
              <a:t> to host and deploy the assistant.</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Enabled access to </a:t>
            </a:r>
            <a:r>
              <a:rPr lang="en-IN" b="1" dirty="0">
                <a:latin typeface="Times New Roman" panose="02020603050405020304" pitchFamily="18" charset="0"/>
                <a:cs typeface="Times New Roman" panose="02020603050405020304" pitchFamily="18" charset="0"/>
              </a:rPr>
              <a:t>Watsonx.ai Studio</a:t>
            </a:r>
            <a:r>
              <a:rPr lang="en-IN"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AgentLab</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Granite models</a:t>
            </a:r>
            <a:r>
              <a:rPr lang="en-IN" dirty="0">
                <a:latin typeface="Times New Roman" panose="02020603050405020304" pitchFamily="18" charset="0"/>
                <a:cs typeface="Times New Roman" panose="02020603050405020304" pitchFamily="18" charset="0"/>
              </a:rPr>
              <a:t> without paid upgrades.</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Provided a cloud-based environment for </a:t>
            </a:r>
            <a:r>
              <a:rPr lang="en-IN" b="1" dirty="0">
                <a:latin typeface="Times New Roman" panose="02020603050405020304" pitchFamily="18" charset="0"/>
                <a:cs typeface="Times New Roman" panose="02020603050405020304" pitchFamily="18" charset="0"/>
              </a:rPr>
              <a:t>building, testing, and sharing</a:t>
            </a:r>
            <a:r>
              <a:rPr lang="en-IN" dirty="0">
                <a:latin typeface="Times New Roman" panose="02020603050405020304" pitchFamily="18" charset="0"/>
                <a:cs typeface="Times New Roman" panose="02020603050405020304" pitchFamily="18" charset="0"/>
              </a:rPr>
              <a:t> the </a:t>
            </a:r>
            <a:r>
              <a:rPr lang="en-IN" dirty="0" err="1">
                <a:latin typeface="Times New Roman" panose="02020603050405020304" pitchFamily="18" charset="0"/>
                <a:cs typeface="Times New Roman" panose="02020603050405020304" pitchFamily="18" charset="0"/>
              </a:rPr>
              <a:t>FinGuide</a:t>
            </a:r>
            <a:r>
              <a:rPr lang="en-IN" dirty="0">
                <a:latin typeface="Times New Roman" panose="02020603050405020304" pitchFamily="18" charset="0"/>
                <a:cs typeface="Times New Roman" panose="02020603050405020304" pitchFamily="18" charset="0"/>
              </a:rPr>
              <a:t> AI assistant</a:t>
            </a:r>
            <a:r>
              <a:rPr lang="en-IN" dirty="0"/>
              <a:t>.</a:t>
            </a:r>
          </a:p>
        </p:txBody>
      </p:sp>
      <p:sp>
        <p:nvSpPr>
          <p:cNvPr id="8" name="TextBox 7">
            <a:extLst>
              <a:ext uri="{FF2B5EF4-FFF2-40B4-BE49-F238E27FC236}">
                <a16:creationId xmlns:a16="http://schemas.microsoft.com/office/drawing/2014/main" id="{F003C693-D4CC-559F-834A-79200626F264}"/>
              </a:ext>
            </a:extLst>
          </p:cNvPr>
          <p:cNvSpPr txBox="1"/>
          <p:nvPr/>
        </p:nvSpPr>
        <p:spPr>
          <a:xfrm>
            <a:off x="891329" y="3489226"/>
            <a:ext cx="10836479" cy="170354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Natural Language Processing (NLP)</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Powered the assistant to </a:t>
            </a:r>
            <a:r>
              <a:rPr lang="en-IN" b="1" dirty="0">
                <a:latin typeface="Times New Roman" panose="02020603050405020304" pitchFamily="18" charset="0"/>
                <a:cs typeface="Times New Roman" panose="02020603050405020304" pitchFamily="18" charset="0"/>
              </a:rPr>
              <a:t>understand user queries</a:t>
            </a:r>
            <a:r>
              <a:rPr lang="en-IN" dirty="0">
                <a:latin typeface="Times New Roman" panose="02020603050405020304" pitchFamily="18" charset="0"/>
                <a:cs typeface="Times New Roman" panose="02020603050405020304" pitchFamily="18" charset="0"/>
              </a:rPr>
              <a:t> in simple conversational language.</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Enabled the chatbot to recognize financial keywords (e.g., UPI, EMI, interest).</a:t>
            </a:r>
          </a:p>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Helped maintain </a:t>
            </a:r>
            <a:r>
              <a:rPr lang="en-IN" b="1" dirty="0">
                <a:latin typeface="Times New Roman" panose="02020603050405020304" pitchFamily="18" charset="0"/>
                <a:cs typeface="Times New Roman" panose="02020603050405020304" pitchFamily="18" charset="0"/>
              </a:rPr>
              <a:t>contextual, human-like responses</a:t>
            </a:r>
            <a:r>
              <a:rPr lang="en-IN" dirty="0">
                <a:latin typeface="Times New Roman" panose="02020603050405020304" pitchFamily="18" charset="0"/>
                <a:cs typeface="Times New Roman" panose="02020603050405020304" pitchFamily="18" charset="0"/>
              </a:rPr>
              <a:t> during interaction.</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F136-381A-D47F-60B2-737BECCEA186}"/>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panose="020B0604020202020204" pitchFamily="34" charset="0"/>
                <a:ea typeface="+mj-ea"/>
                <a:cs typeface="Arial" panose="020B0604020202020204" pitchFamily="34" charset="0"/>
              </a:rPr>
              <a:t>Technology  used (cont.)</a:t>
            </a:r>
            <a:endParaRPr lang="en-IN" dirty="0"/>
          </a:p>
        </p:txBody>
      </p:sp>
      <p:sp>
        <p:nvSpPr>
          <p:cNvPr id="5" name="TextBox 4">
            <a:extLst>
              <a:ext uri="{FF2B5EF4-FFF2-40B4-BE49-F238E27FC236}">
                <a16:creationId xmlns:a16="http://schemas.microsoft.com/office/drawing/2014/main" id="{84A260E2-E771-5454-3C44-183948A1EF4F}"/>
              </a:ext>
            </a:extLst>
          </p:cNvPr>
          <p:cNvSpPr txBox="1"/>
          <p:nvPr/>
        </p:nvSpPr>
        <p:spPr>
          <a:xfrm>
            <a:off x="807441" y="1475868"/>
            <a:ext cx="10903590" cy="1566070"/>
          </a:xfrm>
          <a:prstGeom prst="rect">
            <a:avLst/>
          </a:prstGeom>
          <a:noFill/>
        </p:spPr>
        <p:txBody>
          <a:bodyPr wrap="square">
            <a:spAutoFit/>
          </a:bodyPr>
          <a:lstStyle/>
          <a:p>
            <a:pPr marL="285750" indent="-285750" algn="just">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Retrieval-Augmented Generation (RAG)</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Combined </a:t>
            </a:r>
            <a:r>
              <a:rPr lang="en-IN" b="1" dirty="0">
                <a:latin typeface="Times New Roman" panose="02020603050405020304" pitchFamily="18" charset="0"/>
                <a:cs typeface="Times New Roman" panose="02020603050405020304" pitchFamily="18" charset="0"/>
              </a:rPr>
              <a:t>document retrieval</a:t>
            </a:r>
            <a:r>
              <a:rPr lang="en-IN" dirty="0">
                <a:latin typeface="Times New Roman" panose="02020603050405020304" pitchFamily="18" charset="0"/>
                <a:cs typeface="Times New Roman" panose="02020603050405020304" pitchFamily="18" charset="0"/>
              </a:rPr>
              <a:t> with </a:t>
            </a:r>
            <a:r>
              <a:rPr lang="en-IN" b="1" dirty="0">
                <a:latin typeface="Times New Roman" panose="02020603050405020304" pitchFamily="18" charset="0"/>
                <a:cs typeface="Times New Roman" panose="02020603050405020304" pitchFamily="18" charset="0"/>
              </a:rPr>
              <a:t>language generation</a:t>
            </a:r>
            <a:r>
              <a:rPr lang="en-IN" dirty="0">
                <a:latin typeface="Times New Roman" panose="02020603050405020304" pitchFamily="18" charset="0"/>
                <a:cs typeface="Times New Roman" panose="02020603050405020304" pitchFamily="18" charset="0"/>
              </a:rPr>
              <a:t> to deliver trusted answers.</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Pulled information from uploaded docs (e.g., RBI FAQs, finance guides) and generated user-specific responses.</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Ensured the assistant answers are </a:t>
            </a:r>
            <a:r>
              <a:rPr lang="en-IN" b="1" dirty="0">
                <a:latin typeface="Times New Roman" panose="02020603050405020304" pitchFamily="18" charset="0"/>
                <a:cs typeface="Times New Roman" panose="02020603050405020304" pitchFamily="18" charset="0"/>
              </a:rPr>
              <a:t>factual, grounded, and relevant</a:t>
            </a:r>
            <a:r>
              <a:rPr lang="en-IN" dirty="0">
                <a:latin typeface="Times New Roman" panose="02020603050405020304" pitchFamily="18" charset="0"/>
                <a:cs typeface="Times New Roman" panose="02020603050405020304" pitchFamily="18" charset="0"/>
              </a:rPr>
              <a:t> to digital financial literacy.</a:t>
            </a:r>
          </a:p>
        </p:txBody>
      </p:sp>
      <p:sp>
        <p:nvSpPr>
          <p:cNvPr id="7" name="TextBox 6">
            <a:extLst>
              <a:ext uri="{FF2B5EF4-FFF2-40B4-BE49-F238E27FC236}">
                <a16:creationId xmlns:a16="http://schemas.microsoft.com/office/drawing/2014/main" id="{34F34528-AAF9-BCC6-1ECE-CD07A9B14BF1}"/>
              </a:ext>
            </a:extLst>
          </p:cNvPr>
          <p:cNvSpPr txBox="1"/>
          <p:nvPr/>
        </p:nvSpPr>
        <p:spPr>
          <a:xfrm>
            <a:off x="817796" y="3524338"/>
            <a:ext cx="10947633" cy="1703543"/>
          </a:xfrm>
          <a:prstGeom prst="rect">
            <a:avLst/>
          </a:prstGeom>
          <a:noFill/>
        </p:spPr>
        <p:txBody>
          <a:bodyPr wrap="square">
            <a:spAutoFit/>
          </a:bodyPr>
          <a:lstStyle/>
          <a:p>
            <a:pPr marL="285750" indent="-285750" algn="just">
              <a:lnSpc>
                <a:spcPct val="150000"/>
              </a:lnSpc>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 IBM Granite Model</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Used IBM’s </a:t>
            </a:r>
            <a:r>
              <a:rPr lang="en-IN" b="1" dirty="0">
                <a:latin typeface="Times New Roman" panose="02020603050405020304" pitchFamily="18" charset="0"/>
                <a:cs typeface="Times New Roman" panose="02020603050405020304" pitchFamily="18" charset="0"/>
              </a:rPr>
              <a:t>enterprise-grade foundation language model</a:t>
            </a:r>
            <a:r>
              <a:rPr lang="en-IN" dirty="0">
                <a:latin typeface="Times New Roman" panose="02020603050405020304" pitchFamily="18" charset="0"/>
                <a:cs typeface="Times New Roman" panose="02020603050405020304" pitchFamily="18" charset="0"/>
              </a:rPr>
              <a:t> to improve response quality.</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Enhanced the chatbot’s </a:t>
            </a:r>
            <a:r>
              <a:rPr lang="en-IN" b="1" dirty="0">
                <a:latin typeface="Times New Roman" panose="02020603050405020304" pitchFamily="18" charset="0"/>
                <a:cs typeface="Times New Roman" panose="02020603050405020304" pitchFamily="18" charset="0"/>
              </a:rPr>
              <a:t>fluency, tone, and comprehension</a:t>
            </a:r>
            <a:r>
              <a:rPr lang="en-IN" dirty="0">
                <a:latin typeface="Times New Roman" panose="02020603050405020304" pitchFamily="18" charset="0"/>
                <a:cs typeface="Times New Roman" panose="02020603050405020304" pitchFamily="18" charset="0"/>
              </a:rPr>
              <a:t> of complex queries.</a:t>
            </a:r>
          </a:p>
          <a:p>
            <a:pPr marL="285750" indent="-285750" algn="just">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Supported safe, accurate, and </a:t>
            </a:r>
            <a:r>
              <a:rPr lang="en-IN" b="1" dirty="0">
                <a:latin typeface="Times New Roman" panose="02020603050405020304" pitchFamily="18" charset="0"/>
                <a:cs typeface="Times New Roman" panose="02020603050405020304" pitchFamily="18" charset="0"/>
              </a:rPr>
              <a:t>business-ready text generation</a:t>
            </a:r>
            <a:r>
              <a:rPr lang="en-IN" dirty="0">
                <a:latin typeface="Times New Roman" panose="02020603050405020304" pitchFamily="18" charset="0"/>
                <a:cs typeface="Times New Roman" panose="02020603050405020304" pitchFamily="18" charset="0"/>
              </a:rPr>
              <a:t> aligned with financial topics</a:t>
            </a:r>
            <a:r>
              <a:rPr lang="en-IN" dirty="0"/>
              <a:t>.</a:t>
            </a:r>
          </a:p>
        </p:txBody>
      </p:sp>
    </p:spTree>
    <p:extLst>
      <p:ext uri="{BB962C8B-B14F-4D97-AF65-F5344CB8AC3E}">
        <p14:creationId xmlns:p14="http://schemas.microsoft.com/office/powerpoint/2010/main" val="372476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6" name="Rectangle 1">
            <a:extLst>
              <a:ext uri="{FF2B5EF4-FFF2-40B4-BE49-F238E27FC236}">
                <a16:creationId xmlns:a16="http://schemas.microsoft.com/office/drawing/2014/main" id="{B925C9F7-A333-F22D-2696-4A123EB563C2}"/>
              </a:ext>
            </a:extLst>
          </p:cNvPr>
          <p:cNvSpPr>
            <a:spLocks noChangeArrowheads="1"/>
          </p:cNvSpPr>
          <p:nvPr/>
        </p:nvSpPr>
        <p:spPr bwMode="auto">
          <a:xfrm>
            <a:off x="661852" y="1475186"/>
            <a:ext cx="11015624"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IBM Cloud Watsonx.ai Studio</a:t>
            </a:r>
          </a:p>
          <a:p>
            <a:pPr marL="742950" lvl="1" indent="-285750" algn="just" eaLnBrk="0" fontAlgn="base" hangingPunct="0">
              <a:lnSpc>
                <a:spcPct val="150000"/>
              </a:lnSpc>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Watsonx.ai Studio is the central workspace where we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test, and manage AI models and assistants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this project, it was used to:</a:t>
            </a: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and design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FinGuide AI assistant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conversational flows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Actions</a:t>
            </a: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connect RAG search capabilities</a:t>
            </a: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it's important: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the no-code/low-code lab that enabled quick development of the assistant inside IBM Cloud.</a:t>
            </a: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drag-and-drop interface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manage AI logic without coding</a:t>
            </a:r>
          </a:p>
        </p:txBody>
      </p:sp>
    </p:spTree>
    <p:extLst>
      <p:ext uri="{BB962C8B-B14F-4D97-AF65-F5344CB8AC3E}">
        <p14:creationId xmlns:p14="http://schemas.microsoft.com/office/powerpoint/2010/main" val="1366800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6B34F-9582-5F69-5983-810C4313FC9F}"/>
              </a:ext>
            </a:extLst>
          </p:cNvPr>
          <p:cNvSpPr>
            <a:spLocks noGrp="1"/>
          </p:cNvSpPr>
          <p:nvPr>
            <p:ph type="title"/>
          </p:nvPr>
        </p:nvSpPr>
        <p:spPr/>
        <p:txBody>
          <a:bodyPr/>
          <a:lstStyle/>
          <a:p>
            <a:r>
              <a:rPr kumimoji="0" lang="en-IN" sz="2800" b="0" i="0" u="none" strike="noStrike" kern="1200" cap="all" spc="0" normalizeH="0" baseline="0" noProof="0" dirty="0">
                <a:ln>
                  <a:noFill/>
                </a:ln>
                <a:solidFill>
                  <a:srgbClr val="1CADE4"/>
                </a:solidFill>
                <a:effectLst/>
                <a:uLnTx/>
                <a:uFillTx/>
                <a:latin typeface="Franklin Gothic Demi" panose="020B0502020104020203"/>
                <a:ea typeface="+mj-ea"/>
                <a:cs typeface="+mj-cs"/>
              </a:rPr>
              <a:t>IBM cloud services used (cont.)</a:t>
            </a:r>
            <a:endParaRPr lang="en-IN" dirty="0"/>
          </a:p>
        </p:txBody>
      </p:sp>
      <p:sp>
        <p:nvSpPr>
          <p:cNvPr id="7" name="Rectangle 3">
            <a:extLst>
              <a:ext uri="{FF2B5EF4-FFF2-40B4-BE49-F238E27FC236}">
                <a16:creationId xmlns:a16="http://schemas.microsoft.com/office/drawing/2014/main" id="{03536FCD-B70B-D737-944D-8E0FF4FD96AE}"/>
              </a:ext>
            </a:extLst>
          </p:cNvPr>
          <p:cNvSpPr>
            <a:spLocks noChangeArrowheads="1"/>
          </p:cNvSpPr>
          <p:nvPr/>
        </p:nvSpPr>
        <p:spPr bwMode="auto">
          <a:xfrm>
            <a:off x="897623" y="1559455"/>
            <a:ext cx="1072025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Watsonx.ai Runtime</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service provides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execution environment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running AI assistants and apps. After building the assistant in the studio,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Watsonx</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runtime:</a:t>
            </a: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Hosts and runs the AI assistant in real-time</a:t>
            </a: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conversations with users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low-latency responses</a:t>
            </a: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the deployment of the assistant in IBM's secure cloud infrastructure</a:t>
            </a: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it's important: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what makes the assistant “live” and available to users via public links or app integration.</a:t>
            </a:r>
          </a:p>
        </p:txBody>
      </p:sp>
    </p:spTree>
    <p:extLst>
      <p:ext uri="{BB962C8B-B14F-4D97-AF65-F5344CB8AC3E}">
        <p14:creationId xmlns:p14="http://schemas.microsoft.com/office/powerpoint/2010/main" val="213551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6421-CFA0-16F1-ACA8-E71DD000A0D7}"/>
              </a:ext>
            </a:extLst>
          </p:cNvPr>
          <p:cNvSpPr>
            <a:spLocks noGrp="1"/>
          </p:cNvSpPr>
          <p:nvPr>
            <p:ph type="title"/>
          </p:nvPr>
        </p:nvSpPr>
        <p:spPr/>
        <p:txBody>
          <a:bodyPr/>
          <a:lstStyle/>
          <a:p>
            <a:r>
              <a:rPr lang="en-IN" dirty="0">
                <a:solidFill>
                  <a:srgbClr val="1CADE4"/>
                </a:solidFill>
              </a:rPr>
              <a:t>IBM cloud services used (cont.)</a:t>
            </a:r>
            <a:endParaRPr lang="en-IN" dirty="0"/>
          </a:p>
        </p:txBody>
      </p:sp>
      <p:sp>
        <p:nvSpPr>
          <p:cNvPr id="4" name="Rectangle 1">
            <a:extLst>
              <a:ext uri="{FF2B5EF4-FFF2-40B4-BE49-F238E27FC236}">
                <a16:creationId xmlns:a16="http://schemas.microsoft.com/office/drawing/2014/main" id="{DCE1B70B-B674-772E-0AC9-05DA45A4FFA0}"/>
              </a:ext>
            </a:extLst>
          </p:cNvPr>
          <p:cNvSpPr>
            <a:spLocks noChangeArrowheads="1"/>
          </p:cNvSpPr>
          <p:nvPr/>
        </p:nvSpPr>
        <p:spPr bwMode="auto">
          <a:xfrm>
            <a:off x="825635" y="1697603"/>
            <a:ext cx="10751171"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AgentLab</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algn="just" eaLnBrk="0" fontAlgn="base" hangingPunct="0">
              <a:lnSpc>
                <a:spcPct val="150000"/>
              </a:lnSpc>
              <a:spcBef>
                <a:spcPct val="0"/>
              </a:spcBef>
              <a:spcAft>
                <a:spcPct val="0"/>
              </a:spcAft>
              <a:buFont typeface="Wingdings" panose="05000000000000000000" pitchFamily="2" charset="2"/>
              <a:buChar char="Ø"/>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AgentLab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feature inside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Watsonx</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developers can:</a:t>
            </a: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Experiment with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agentic AI behaviors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Customize the flow of interactions (actions, steps, variables)</a:t>
            </a:r>
          </a:p>
          <a:p>
            <a:pPr marL="1200150" lvl="2" indent="-285750" algn="just"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smart logic and branching based on user input (like choosing topic: UPI, scams, EMI, etc.)</a:t>
            </a:r>
          </a:p>
          <a:p>
            <a:pPr lvl="1" algn="just"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it's important: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gave us a creative space to simulate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agentic behavior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conditions, responses, and logic — essential for FinGuide AI.</a:t>
            </a:r>
          </a:p>
        </p:txBody>
      </p:sp>
    </p:spTree>
    <p:extLst>
      <p:ext uri="{BB962C8B-B14F-4D97-AF65-F5344CB8AC3E}">
        <p14:creationId xmlns:p14="http://schemas.microsoft.com/office/powerpoint/2010/main" val="7044526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277</TotalTime>
  <Words>1685</Words>
  <Application>Microsoft Office PowerPoint</Application>
  <PresentationFormat>Widescreen</PresentationFormat>
  <Paragraphs>117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Franklin Gothic Book</vt:lpstr>
      <vt:lpstr>Franklin Gothic Demi</vt:lpstr>
      <vt:lpstr>Times New Roman</vt:lpstr>
      <vt:lpstr>Wingdings</vt:lpstr>
      <vt:lpstr>Wingdings 2</vt:lpstr>
      <vt:lpstr>DividendVTI</vt:lpstr>
      <vt:lpstr>AI Agent for Digital Financial Literacy </vt:lpstr>
      <vt:lpstr>OUTLINE</vt:lpstr>
      <vt:lpstr>Problem Statement</vt:lpstr>
      <vt:lpstr>ProPOSED SOLUTION</vt:lpstr>
      <vt:lpstr>Technology  used</vt:lpstr>
      <vt:lpstr>Technology  used (cont.)</vt:lpstr>
      <vt:lpstr>IBM cloud services used</vt:lpstr>
      <vt:lpstr>IBM cloud services used (cont.)</vt:lpstr>
      <vt:lpstr>IBM cloud services used (cont.)</vt:lpstr>
      <vt:lpstr>IBM cloud services used (cont.)</vt:lpstr>
      <vt:lpstr>Wow factors</vt:lpstr>
      <vt:lpstr>Wow factors (cont.)</vt:lpstr>
      <vt:lpstr>End users</vt:lpstr>
      <vt:lpstr>Results</vt:lpstr>
      <vt:lpstr>Results (cont.)</vt:lpstr>
      <vt:lpstr>Results (cont.)</vt:lpstr>
      <vt:lpstr>Results (cont.)</vt:lpstr>
      <vt:lpstr>Results (cont.)</vt:lpstr>
      <vt:lpstr>Results (cont.)</vt:lpstr>
      <vt:lpstr>Results (cont.)</vt:lpstr>
      <vt:lpstr>Conclusion</vt:lpstr>
      <vt:lpstr>GitHub Link</vt:lpstr>
      <vt:lpstr>PowerPoint Presentation</vt:lpstr>
      <vt:lpstr> Future scope (Cont.)</vt:lpstr>
      <vt:lpstr>IBM Certifications</vt:lpstr>
      <vt:lpstr>IBM Certifications (Cont.)</vt:lpstr>
      <vt:lpstr>IBM Certifications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 kumar</cp:lastModifiedBy>
  <cp:revision>142</cp:revision>
  <dcterms:created xsi:type="dcterms:W3CDTF">2021-05-26T16:50:10Z</dcterms:created>
  <dcterms:modified xsi:type="dcterms:W3CDTF">2025-08-02T21:19:43Z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