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8" r:id="rId2"/>
    <p:sldId id="300" r:id="rId3"/>
    <p:sldId id="301" r:id="rId4"/>
    <p:sldId id="302" r:id="rId5"/>
    <p:sldId id="303" r:id="rId6"/>
    <p:sldId id="304" r:id="rId7"/>
    <p:sldId id="30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anth Ravipati" initials="VR" lastIdx="1" clrIdx="0">
    <p:extLst>
      <p:ext uri="{19B8F6BF-5375-455C-9EA6-DF929625EA0E}">
        <p15:presenceInfo xmlns:p15="http://schemas.microsoft.com/office/powerpoint/2012/main" userId="235a04f209a98a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C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49B91-84E0-4D64-AFCB-1A1800096DCB}" type="datetimeFigureOut">
              <a:rPr lang="en-IN" smtClean="0"/>
              <a:t>21-01-2023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C5563-50D7-4592-8A8D-4EB41708C16B}" type="slidenum">
              <a:rPr lang="en-IN" smtClean="0"/>
              <a:t>‹#›</a:t>
            </a:fld>
            <a:endParaRPr lang="en-IN"/>
          </a:p>
        </p:txBody>
      </p:sp>
    </p:spTree>
    <p:extLst>
      <p:ext uri="{BB962C8B-B14F-4D97-AF65-F5344CB8AC3E}">
        <p14:creationId xmlns:p14="http://schemas.microsoft.com/office/powerpoint/2010/main" val="48914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B744-EF9D-4758-8C93-D6D8D834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48564B-8083-4229-BE91-C766C4BC2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86D13C-920F-4D97-AFB4-4D2E3A94CDF6}"/>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CC81570A-2363-4B75-856C-4221DE061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27670-29FC-48C2-8620-4DA1EB6B1605}"/>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354886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4319-4BB6-4C4F-9636-B1D4A56B2B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2B38A-E94B-4A2B-85DF-52A51AC51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66B81-B2A1-4288-A9FE-98909883B7DD}"/>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64236029-06C7-4648-A946-0319D2418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DFA7F-D77D-45A6-9880-9D1ACA7A3061}"/>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300506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8E658-D030-473F-A1EA-0ADA7FF6C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AD8E19-8639-40F2-800D-E4432D725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9BF95-82F4-4CE5-A5EE-5C545A907659}"/>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B93C846E-5E05-453F-AB8B-C7CAF9BFB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A1B6E-4643-4552-840B-DBB28198E0BC}"/>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12849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E3D7-B7CD-42F9-AFA5-6CED19E7A2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8ED90-BB53-4087-BC2A-6119727E4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7C47-B590-4883-8AB2-5FC9447C47A0}"/>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1B2C8E7A-CAE7-45F6-ACE4-F57F8BA91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2EA0F-06C0-4322-B7CE-881BAA7F931D}"/>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231943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C3BB-D3B2-456C-B1F1-9557CA765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B8A223-7281-41F4-A582-8F34D7779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98728-8A10-486A-8BE5-6D2EA69DACCD}"/>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E2365FF3-2D13-4832-8DD2-F5EBDE6C3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B4506-5254-4453-AAF7-D3288C7A3776}"/>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104416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F685-E3E9-4174-B1C6-F35B59550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A24F76-010C-4D8F-8366-892715727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553C91-A927-4D40-A7A0-C741A54025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2202B0-25FA-4748-8C2C-E2C2FA240E13}"/>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6" name="Footer Placeholder 5">
            <a:extLst>
              <a:ext uri="{FF2B5EF4-FFF2-40B4-BE49-F238E27FC236}">
                <a16:creationId xmlns:a16="http://schemas.microsoft.com/office/drawing/2014/main" id="{1E892D03-901E-4DFF-8FA4-EEB89714C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E4954-6368-4FDC-8FF1-AFC92B5CAA79}"/>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255077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1900-4A40-4C4E-A50A-6B9504FD8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FFC42-2BCE-4480-8ED7-618112853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3100C5-D99F-4BAA-BE83-7559CD86AF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27A4C-A7BA-4CD4-8A8A-6157C7EE2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22BA8-3774-4E95-8DBB-E9554A8A1C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E294A1-92B9-490A-83E3-86223953BB08}"/>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8" name="Footer Placeholder 7">
            <a:extLst>
              <a:ext uri="{FF2B5EF4-FFF2-40B4-BE49-F238E27FC236}">
                <a16:creationId xmlns:a16="http://schemas.microsoft.com/office/drawing/2014/main" id="{FD70674C-9DB4-4F6F-A249-1E117ED76F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ADDAF2-512F-4CED-BEE2-3C4DBAF68DD5}"/>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45108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6B1-DB5F-4270-B724-A8798337D5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18EAFE-708C-4699-BA98-4EA3B6530C0F}"/>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4" name="Footer Placeholder 3">
            <a:extLst>
              <a:ext uri="{FF2B5EF4-FFF2-40B4-BE49-F238E27FC236}">
                <a16:creationId xmlns:a16="http://schemas.microsoft.com/office/drawing/2014/main" id="{8A7EF8EE-DF68-443D-A381-3802A69F7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52FFCD-4ADA-4796-A8BA-8CD61527A143}"/>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372897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5847F-1704-4178-AE34-5B872B73DE2C}"/>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3" name="Footer Placeholder 2">
            <a:extLst>
              <a:ext uri="{FF2B5EF4-FFF2-40B4-BE49-F238E27FC236}">
                <a16:creationId xmlns:a16="http://schemas.microsoft.com/office/drawing/2014/main" id="{98500B8A-DC94-4D56-B6A5-8AC32BB76D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981C9B-2B44-4F60-A1F6-BE0E1BA27C80}"/>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330828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E362-F71A-4AAD-AA6C-AD0538F9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3E6B51-313A-4BF6-A1B1-504BDD05B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064C3E-C669-48E7-BC8C-0D8C02DA5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95071-131C-45D9-95D0-AFD182C1FBE3}"/>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6" name="Footer Placeholder 5">
            <a:extLst>
              <a:ext uri="{FF2B5EF4-FFF2-40B4-BE49-F238E27FC236}">
                <a16:creationId xmlns:a16="http://schemas.microsoft.com/office/drawing/2014/main" id="{B52B8EE4-2112-4E67-85F9-3AB8CD7FD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282BF-66D0-433F-817B-948865D86705}"/>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251800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9F6-BA1F-4370-9B63-87944E51E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45463-249C-4AD1-AEB5-0EF4655F5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F81F75-16D2-4AAB-A4C9-FEE198C99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71FF0-4B70-4FC8-B927-C72B1DBBA105}"/>
              </a:ext>
            </a:extLst>
          </p:cNvPr>
          <p:cNvSpPr>
            <a:spLocks noGrp="1"/>
          </p:cNvSpPr>
          <p:nvPr>
            <p:ph type="dt" sz="half" idx="10"/>
          </p:nvPr>
        </p:nvSpPr>
        <p:spPr/>
        <p:txBody>
          <a:bodyPr/>
          <a:lstStyle/>
          <a:p>
            <a:fld id="{187C3B87-B556-4A7C-9D60-EC82CA1616D4}" type="datetimeFigureOut">
              <a:rPr lang="en-IN" smtClean="0"/>
              <a:t>21-01-2023</a:t>
            </a:fld>
            <a:endParaRPr lang="en-IN"/>
          </a:p>
        </p:txBody>
      </p:sp>
      <p:sp>
        <p:nvSpPr>
          <p:cNvPr id="6" name="Footer Placeholder 5">
            <a:extLst>
              <a:ext uri="{FF2B5EF4-FFF2-40B4-BE49-F238E27FC236}">
                <a16:creationId xmlns:a16="http://schemas.microsoft.com/office/drawing/2014/main" id="{D72F58BD-A6FF-484F-A770-71DD7174A1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DAA96-F05D-47E3-BA6D-B6EAD7816B33}"/>
              </a:ext>
            </a:extLst>
          </p:cNvPr>
          <p:cNvSpPr>
            <a:spLocks noGrp="1"/>
          </p:cNvSpPr>
          <p:nvPr>
            <p:ph type="sldNum" sz="quarter" idx="12"/>
          </p:nvPr>
        </p:nvSpPr>
        <p:spPr/>
        <p:txBody>
          <a:bodyPr/>
          <a:lstStyle/>
          <a:p>
            <a:fld id="{1CFC35D2-E6EE-42C0-98F5-D20166197EB5}" type="slidenum">
              <a:rPr lang="en-IN" smtClean="0"/>
              <a:t>‹#›</a:t>
            </a:fld>
            <a:endParaRPr lang="en-IN"/>
          </a:p>
        </p:txBody>
      </p:sp>
    </p:spTree>
    <p:extLst>
      <p:ext uri="{BB962C8B-B14F-4D97-AF65-F5344CB8AC3E}">
        <p14:creationId xmlns:p14="http://schemas.microsoft.com/office/powerpoint/2010/main" val="28650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FB00F-66D3-47AC-A985-DDC11A992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879623-0EE8-4A39-B14B-4642AFFDD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386B1-8CA5-4E50-9AA6-D50303108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C3B87-B556-4A7C-9D60-EC82CA1616D4}" type="datetimeFigureOut">
              <a:rPr lang="en-IN" smtClean="0"/>
              <a:t>21-01-2023</a:t>
            </a:fld>
            <a:endParaRPr lang="en-IN"/>
          </a:p>
        </p:txBody>
      </p:sp>
      <p:sp>
        <p:nvSpPr>
          <p:cNvPr id="5" name="Footer Placeholder 4">
            <a:extLst>
              <a:ext uri="{FF2B5EF4-FFF2-40B4-BE49-F238E27FC236}">
                <a16:creationId xmlns:a16="http://schemas.microsoft.com/office/drawing/2014/main" id="{3A9AF7A1-F852-4449-B5B8-532A67856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345675-CC90-4FF1-83B6-E406038A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C35D2-E6EE-42C0-98F5-D20166197EB5}" type="slidenum">
              <a:rPr lang="en-IN" smtClean="0"/>
              <a:t>‹#›</a:t>
            </a:fld>
            <a:endParaRPr lang="en-IN"/>
          </a:p>
        </p:txBody>
      </p:sp>
    </p:spTree>
    <p:extLst>
      <p:ext uri="{BB962C8B-B14F-4D97-AF65-F5344CB8AC3E}">
        <p14:creationId xmlns:p14="http://schemas.microsoft.com/office/powerpoint/2010/main" val="194232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3" y="-431"/>
            <a:ext cx="7600544"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pic>
        <p:nvPicPr>
          <p:cNvPr id="1026" name="Picture 2" descr="\\10.0.4.10\user\IT\Muaralidhar\Vignan Lara Logo - New format -24.12.2021.jpg"/>
          <p:cNvPicPr>
            <a:picLocks noChangeAspect="1" noChangeArrowheads="1"/>
          </p:cNvPicPr>
          <p:nvPr/>
        </p:nvPicPr>
        <p:blipFill>
          <a:blip r:embed="rId2" cstate="print"/>
          <a:srcRect/>
          <a:stretch>
            <a:fillRect/>
          </a:stretch>
        </p:blipFill>
        <p:spPr bwMode="auto">
          <a:xfrm>
            <a:off x="0" y="0"/>
            <a:ext cx="4601183" cy="1214422"/>
          </a:xfrm>
          <a:prstGeom prst="rect">
            <a:avLst/>
          </a:prstGeom>
          <a:noFill/>
        </p:spPr>
      </p:pic>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1</a:t>
            </a:fld>
            <a:endParaRPr lang="en-US" sz="1600" b="1" dirty="0">
              <a:solidFill>
                <a:schemeClr val="tx1"/>
              </a:solidFill>
            </a:endParaRPr>
          </a:p>
        </p:txBody>
      </p:sp>
      <p:sp>
        <p:nvSpPr>
          <p:cNvPr id="10" name="TextBox 9"/>
          <p:cNvSpPr txBox="1"/>
          <p:nvPr/>
        </p:nvSpPr>
        <p:spPr>
          <a:xfrm>
            <a:off x="4601182" y="-32033"/>
            <a:ext cx="7590815" cy="1292662"/>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sp>
        <p:nvSpPr>
          <p:cNvPr id="7" name="TextBox 6">
            <a:extLst>
              <a:ext uri="{FF2B5EF4-FFF2-40B4-BE49-F238E27FC236}">
                <a16:creationId xmlns:a16="http://schemas.microsoft.com/office/drawing/2014/main" id="{D4B29AF0-9C60-47C7-B213-690FEE0DE03B}"/>
              </a:ext>
            </a:extLst>
          </p:cNvPr>
          <p:cNvSpPr txBox="1"/>
          <p:nvPr/>
        </p:nvSpPr>
        <p:spPr>
          <a:xfrm>
            <a:off x="481917" y="1282061"/>
            <a:ext cx="11127107" cy="1815882"/>
          </a:xfrm>
          <a:prstGeom prst="rect">
            <a:avLst/>
          </a:prstGeom>
          <a:noFill/>
        </p:spPr>
        <p:txBody>
          <a:bodyPr wrap="square" rtlCol="0">
            <a:spAutoFit/>
          </a:bodyPr>
          <a:lstStyle/>
          <a:p>
            <a:r>
              <a:rPr lang="en-US" sz="4000" b="1" dirty="0">
                <a:solidFill>
                  <a:schemeClr val="bg1"/>
                </a:solidFill>
                <a:cs typeface="Arial" panose="020B0604020202020204" pitchFamily="34" charset="0"/>
              </a:rPr>
              <a:t>Project -  II</a:t>
            </a:r>
          </a:p>
          <a:p>
            <a:r>
              <a:rPr lang="en-US" sz="4000" b="1" dirty="0">
                <a:solidFill>
                  <a:schemeClr val="bg1"/>
                </a:solidFill>
                <a:cs typeface="Arial" panose="020B0604020202020204" pitchFamily="34" charset="0"/>
              </a:rPr>
              <a:t>Title of the Project</a:t>
            </a:r>
          </a:p>
          <a:p>
            <a:r>
              <a:rPr lang="en-US" sz="3200" b="1" dirty="0">
                <a:solidFill>
                  <a:srgbClr val="FBCE2E"/>
                </a:solidFill>
                <a:cs typeface="Arial" panose="020B0604020202020204" pitchFamily="34" charset="0"/>
              </a:rPr>
              <a:t>Optimized Frequent Pattern Analyzer</a:t>
            </a:r>
          </a:p>
        </p:txBody>
      </p:sp>
      <p:sp>
        <p:nvSpPr>
          <p:cNvPr id="8" name="TextBox 7">
            <a:extLst>
              <a:ext uri="{FF2B5EF4-FFF2-40B4-BE49-F238E27FC236}">
                <a16:creationId xmlns:a16="http://schemas.microsoft.com/office/drawing/2014/main" id="{3FE04605-DE2E-49D7-9EAD-EAC61C23B83B}"/>
              </a:ext>
            </a:extLst>
          </p:cNvPr>
          <p:cNvSpPr txBox="1"/>
          <p:nvPr/>
        </p:nvSpPr>
        <p:spPr>
          <a:xfrm>
            <a:off x="571472" y="3631157"/>
            <a:ext cx="3643338" cy="707886"/>
          </a:xfrm>
          <a:prstGeom prst="rect">
            <a:avLst/>
          </a:prstGeom>
          <a:noFill/>
        </p:spPr>
        <p:txBody>
          <a:bodyPr wrap="square" rtlCol="0">
            <a:spAutoFit/>
          </a:bodyPr>
          <a:lstStyle/>
          <a:p>
            <a:r>
              <a:rPr lang="en-US" sz="2000" b="1" dirty="0">
                <a:solidFill>
                  <a:srgbClr val="FBCE2E"/>
                </a:solidFill>
              </a:rPr>
              <a:t>Project Guide :</a:t>
            </a:r>
          </a:p>
          <a:p>
            <a:r>
              <a:rPr lang="en-US" sz="2000" b="1" dirty="0">
                <a:solidFill>
                  <a:schemeClr val="bg1"/>
                </a:solidFill>
              </a:rPr>
              <a:t>Mr. R </a:t>
            </a:r>
            <a:r>
              <a:rPr lang="en-US" sz="2000" b="1" dirty="0" err="1">
                <a:solidFill>
                  <a:schemeClr val="bg1"/>
                </a:solidFill>
              </a:rPr>
              <a:t>Veera</a:t>
            </a:r>
            <a:r>
              <a:rPr lang="en-US" sz="2000" b="1" dirty="0">
                <a:solidFill>
                  <a:schemeClr val="bg1"/>
                </a:solidFill>
              </a:rPr>
              <a:t> </a:t>
            </a:r>
            <a:r>
              <a:rPr lang="en-US" sz="2000" b="1" dirty="0" err="1">
                <a:solidFill>
                  <a:schemeClr val="bg1"/>
                </a:solidFill>
              </a:rPr>
              <a:t>Babu</a:t>
            </a:r>
            <a:r>
              <a:rPr lang="en-US" sz="2000" b="1" dirty="0">
                <a:solidFill>
                  <a:schemeClr val="bg1"/>
                </a:solidFill>
              </a:rPr>
              <a:t> </a:t>
            </a:r>
            <a:r>
              <a:rPr lang="en-US" sz="2000" b="1" dirty="0" err="1">
                <a:solidFill>
                  <a:schemeClr val="bg1"/>
                </a:solidFill>
              </a:rPr>
              <a:t>M.Tech</a:t>
            </a:r>
            <a:r>
              <a:rPr lang="en-US" sz="2000" b="1" dirty="0">
                <a:solidFill>
                  <a:schemeClr val="bg1"/>
                </a:solidFill>
              </a:rPr>
              <a:t> (PhD) </a:t>
            </a:r>
          </a:p>
        </p:txBody>
      </p:sp>
      <p:sp>
        <p:nvSpPr>
          <p:cNvPr id="11" name="TextBox 10">
            <a:extLst>
              <a:ext uri="{FF2B5EF4-FFF2-40B4-BE49-F238E27FC236}">
                <a16:creationId xmlns:a16="http://schemas.microsoft.com/office/drawing/2014/main" id="{63B70ADA-B44B-49B1-8C6D-D9815CCA1769}"/>
              </a:ext>
            </a:extLst>
          </p:cNvPr>
          <p:cNvSpPr txBox="1"/>
          <p:nvPr/>
        </p:nvSpPr>
        <p:spPr>
          <a:xfrm>
            <a:off x="6938867" y="3699249"/>
            <a:ext cx="4429156" cy="1938992"/>
          </a:xfrm>
          <a:prstGeom prst="rect">
            <a:avLst/>
          </a:prstGeom>
          <a:noFill/>
        </p:spPr>
        <p:txBody>
          <a:bodyPr wrap="square" rtlCol="0">
            <a:spAutoFit/>
          </a:bodyPr>
          <a:lstStyle/>
          <a:p>
            <a:r>
              <a:rPr lang="en-US" sz="2000" b="1" dirty="0">
                <a:solidFill>
                  <a:srgbClr val="FBCE2E"/>
                </a:solidFill>
              </a:rPr>
              <a:t>Team :</a:t>
            </a:r>
          </a:p>
          <a:p>
            <a:r>
              <a:rPr lang="en-US" sz="2000" b="1" dirty="0">
                <a:solidFill>
                  <a:schemeClr val="bg1"/>
                </a:solidFill>
              </a:rPr>
              <a:t>R.  </a:t>
            </a:r>
            <a:r>
              <a:rPr lang="en-US" sz="2000" b="1" dirty="0" err="1">
                <a:solidFill>
                  <a:schemeClr val="bg1"/>
                </a:solidFill>
              </a:rPr>
              <a:t>Vasanth</a:t>
            </a:r>
            <a:r>
              <a:rPr lang="en-US" sz="2000" b="1" dirty="0">
                <a:solidFill>
                  <a:schemeClr val="bg1"/>
                </a:solidFill>
              </a:rPr>
              <a:t>                     (19FE1A1243)</a:t>
            </a:r>
          </a:p>
          <a:p>
            <a:r>
              <a:rPr lang="en-US" sz="2000" b="1" dirty="0">
                <a:solidFill>
                  <a:schemeClr val="bg1"/>
                </a:solidFill>
              </a:rPr>
              <a:t>M. </a:t>
            </a:r>
            <a:r>
              <a:rPr lang="en-US" sz="2000" b="1" dirty="0" err="1">
                <a:solidFill>
                  <a:schemeClr val="bg1"/>
                </a:solidFill>
              </a:rPr>
              <a:t>Pavan</a:t>
            </a:r>
            <a:r>
              <a:rPr lang="en-US" sz="2000" b="1" dirty="0">
                <a:solidFill>
                  <a:schemeClr val="bg1"/>
                </a:solidFill>
              </a:rPr>
              <a:t> </a:t>
            </a:r>
            <a:r>
              <a:rPr lang="en-US" sz="2000" b="1" dirty="0" err="1">
                <a:solidFill>
                  <a:schemeClr val="bg1"/>
                </a:solidFill>
              </a:rPr>
              <a:t>Sai</a:t>
            </a:r>
            <a:r>
              <a:rPr lang="en-US" sz="2000" b="1" dirty="0">
                <a:solidFill>
                  <a:schemeClr val="bg1"/>
                </a:solidFill>
              </a:rPr>
              <a:t>                  (19FE1A1234)</a:t>
            </a:r>
          </a:p>
          <a:p>
            <a:r>
              <a:rPr lang="en-US" sz="2000" b="1" dirty="0">
                <a:solidFill>
                  <a:schemeClr val="bg1"/>
                </a:solidFill>
              </a:rPr>
              <a:t>M. </a:t>
            </a:r>
            <a:r>
              <a:rPr lang="en-US" sz="2000" b="1" dirty="0" err="1">
                <a:solidFill>
                  <a:schemeClr val="bg1"/>
                </a:solidFill>
              </a:rPr>
              <a:t>Rohith</a:t>
            </a:r>
            <a:r>
              <a:rPr lang="en-US" sz="2000" b="1" dirty="0">
                <a:solidFill>
                  <a:schemeClr val="bg1"/>
                </a:solidFill>
              </a:rPr>
              <a:t> Kumar          (19FE1A1235)</a:t>
            </a:r>
          </a:p>
          <a:p>
            <a:r>
              <a:rPr lang="en-US" sz="2000" b="1" dirty="0">
                <a:solidFill>
                  <a:schemeClr val="bg1"/>
                </a:solidFill>
              </a:rPr>
              <a:t>Sk. </a:t>
            </a:r>
            <a:r>
              <a:rPr lang="en-US" sz="2000" b="1" dirty="0" err="1">
                <a:solidFill>
                  <a:schemeClr val="bg1"/>
                </a:solidFill>
              </a:rPr>
              <a:t>Nizamuddin</a:t>
            </a:r>
            <a:r>
              <a:rPr lang="en-US" sz="2000" b="1" dirty="0">
                <a:solidFill>
                  <a:schemeClr val="bg1"/>
                </a:solidFill>
              </a:rPr>
              <a:t>             (19FE1A1249)</a:t>
            </a:r>
          </a:p>
          <a:p>
            <a:r>
              <a:rPr lang="en-US" sz="2000" b="1" dirty="0">
                <a:solidFill>
                  <a:schemeClr val="bg1"/>
                </a:solidFill>
              </a:rPr>
              <a:t>G.  </a:t>
            </a:r>
            <a:r>
              <a:rPr lang="en-US" sz="2000" b="1" dirty="0" err="1">
                <a:solidFill>
                  <a:schemeClr val="bg1"/>
                </a:solidFill>
              </a:rPr>
              <a:t>Sai</a:t>
            </a:r>
            <a:r>
              <a:rPr lang="en-US" sz="2000" b="1" dirty="0">
                <a:solidFill>
                  <a:schemeClr val="bg1"/>
                </a:solidFill>
              </a:rPr>
              <a:t> </a:t>
            </a:r>
            <a:r>
              <a:rPr lang="en-US" sz="2000" b="1" dirty="0" err="1">
                <a:solidFill>
                  <a:schemeClr val="bg1"/>
                </a:solidFill>
              </a:rPr>
              <a:t>Harsha</a:t>
            </a:r>
            <a:r>
              <a:rPr lang="en-US" sz="2000" b="1" dirty="0">
                <a:solidFill>
                  <a:schemeClr val="bg1"/>
                </a:solidFill>
              </a:rPr>
              <a:t>                (20FE5A1202)</a:t>
            </a:r>
          </a:p>
        </p:txBody>
      </p:sp>
    </p:spTree>
    <p:extLst>
      <p:ext uri="{BB962C8B-B14F-4D97-AF65-F5344CB8AC3E}">
        <p14:creationId xmlns:p14="http://schemas.microsoft.com/office/powerpoint/2010/main" val="10671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2</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
        <p:nvSpPr>
          <p:cNvPr id="8" name="TextBox 7">
            <a:extLst>
              <a:ext uri="{FF2B5EF4-FFF2-40B4-BE49-F238E27FC236}">
                <a16:creationId xmlns:a16="http://schemas.microsoft.com/office/drawing/2014/main" id="{2BCB866E-D0E6-4208-BBDF-4ECC6A87D50F}"/>
              </a:ext>
            </a:extLst>
          </p:cNvPr>
          <p:cNvSpPr txBox="1"/>
          <p:nvPr/>
        </p:nvSpPr>
        <p:spPr>
          <a:xfrm>
            <a:off x="330926" y="1321157"/>
            <a:ext cx="11488179" cy="584775"/>
          </a:xfrm>
          <a:prstGeom prst="rect">
            <a:avLst/>
          </a:prstGeom>
          <a:noFill/>
        </p:spPr>
        <p:txBody>
          <a:bodyPr wrap="square">
            <a:spAutoFit/>
          </a:bodyPr>
          <a:lstStyle/>
          <a:p>
            <a:r>
              <a:rPr lang="en-US" sz="3200" b="1" dirty="0">
                <a:solidFill>
                  <a:srgbClr val="FBCE2E"/>
                </a:solidFill>
              </a:rPr>
              <a:t>Abstract</a:t>
            </a:r>
            <a:endParaRPr lang="en-US" sz="3200" dirty="0">
              <a:solidFill>
                <a:srgbClr val="FBCE2E"/>
              </a:solidFill>
            </a:endParaRPr>
          </a:p>
        </p:txBody>
      </p:sp>
      <p:sp>
        <p:nvSpPr>
          <p:cNvPr id="11" name="TextBox 10">
            <a:extLst>
              <a:ext uri="{FF2B5EF4-FFF2-40B4-BE49-F238E27FC236}">
                <a16:creationId xmlns:a16="http://schemas.microsoft.com/office/drawing/2014/main" id="{1A675028-BE5C-49FD-8958-23FA05842453}"/>
              </a:ext>
            </a:extLst>
          </p:cNvPr>
          <p:cNvSpPr txBox="1"/>
          <p:nvPr/>
        </p:nvSpPr>
        <p:spPr>
          <a:xfrm>
            <a:off x="522563" y="1905932"/>
            <a:ext cx="11164339" cy="3970318"/>
          </a:xfrm>
          <a:prstGeom prst="rect">
            <a:avLst/>
          </a:prstGeom>
          <a:noFill/>
        </p:spPr>
        <p:txBody>
          <a:bodyPr wrap="square">
            <a:spAutoFit/>
          </a:bodyPr>
          <a:lstStyle/>
          <a:p>
            <a:pPr marL="269875" indent="-269875" algn="just">
              <a:buClr>
                <a:srgbClr val="FBCE2E"/>
              </a:buClr>
              <a:buSzPct val="100000"/>
              <a:buFont typeface="Wingdings" pitchFamily="2" charset="2"/>
              <a:buChar char="Ø"/>
            </a:pPr>
            <a:r>
              <a:rPr lang="en-US" sz="1800" dirty="0">
                <a:solidFill>
                  <a:schemeClr val="bg1"/>
                </a:solidFill>
              </a:rPr>
              <a:t>Market basket analysis (i.e. Data mining technique in the field of marketing) is the method to find the associations between the items / item sets and based on those associations we can analyze the consumer behavior. In this research we have presented the variability of time, because with the change in time the habits or behavior of the customer also changes. For example, people wear warm clothes in winter and light clothes in summer. Similarly, customers purchase behavior also changes with the change in time. </a:t>
            </a:r>
          </a:p>
          <a:p>
            <a:pPr marL="269875" indent="-269875" algn="just">
              <a:buClr>
                <a:srgbClr val="FBCE2E"/>
              </a:buClr>
              <a:buSzPct val="100000"/>
              <a:buFont typeface="Wingdings" pitchFamily="2" charset="2"/>
              <a:buChar char="Ø"/>
            </a:pPr>
            <a:r>
              <a:rPr lang="en-US" sz="1800" dirty="0">
                <a:solidFill>
                  <a:schemeClr val="bg1"/>
                </a:solidFill>
              </a:rPr>
              <a:t>We study the problem of discovering association rules that display regular cyclic variation over time. This problem will allow us to access the changing trends in the purchase behavior of customers in a retail market, and we will be able to analyze the results which will display the changing trends of the association rules. In this research we will study the interaction between association rules and time.</a:t>
            </a:r>
          </a:p>
          <a:p>
            <a:pPr marL="269875" indent="-269875" algn="just">
              <a:buClr>
                <a:srgbClr val="FBCE2E"/>
              </a:buClr>
              <a:buSzPct val="100000"/>
              <a:buFont typeface="Wingdings" pitchFamily="2" charset="2"/>
              <a:buChar char="Ø"/>
            </a:pPr>
            <a:r>
              <a:rPr lang="en-US" sz="1800" dirty="0">
                <a:solidFill>
                  <a:schemeClr val="bg1"/>
                </a:solidFill>
              </a:rPr>
              <a:t>Through the frequent sets, derived association rules, these rules must satisfy minimum support threshold and minimum confidence threshold. The FP-growth algorithm is currently one of the fastest approaches to frequent item set mining. In this paper I describe a JavaScript implementation of this algorithm, which contains two variants of the core operation of computing a projection of an FP-tree (the fundamental data structure of the FP-growth algorithm).</a:t>
            </a:r>
          </a:p>
        </p:txBody>
      </p:sp>
    </p:spTree>
    <p:extLst>
      <p:ext uri="{BB962C8B-B14F-4D97-AF65-F5344CB8AC3E}">
        <p14:creationId xmlns:p14="http://schemas.microsoft.com/office/powerpoint/2010/main" val="177249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3</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
        <p:nvSpPr>
          <p:cNvPr id="2" name="TextBox 1">
            <a:extLst>
              <a:ext uri="{FF2B5EF4-FFF2-40B4-BE49-F238E27FC236}">
                <a16:creationId xmlns:a16="http://schemas.microsoft.com/office/drawing/2014/main" id="{1B9CC104-3548-46D5-84D7-82A738368537}"/>
              </a:ext>
            </a:extLst>
          </p:cNvPr>
          <p:cNvSpPr txBox="1"/>
          <p:nvPr/>
        </p:nvSpPr>
        <p:spPr>
          <a:xfrm>
            <a:off x="522514" y="1451295"/>
            <a:ext cx="11173097" cy="1477328"/>
          </a:xfrm>
          <a:prstGeom prst="rect">
            <a:avLst/>
          </a:prstGeom>
          <a:noFill/>
        </p:spPr>
        <p:txBody>
          <a:bodyPr wrap="square" rtlCol="0">
            <a:spAutoFit/>
          </a:bodyPr>
          <a:lstStyle/>
          <a:p>
            <a:pPr marL="269875" indent="-269875">
              <a:buClr>
                <a:srgbClr val="FBCE2E"/>
              </a:buClr>
              <a:buFont typeface="Wingdings" panose="05000000000000000000" pitchFamily="2" charset="2"/>
              <a:buChar char="Ø"/>
            </a:pPr>
            <a:r>
              <a:rPr lang="en-US" sz="1800" dirty="0">
                <a:solidFill>
                  <a:schemeClr val="bg1"/>
                </a:solidFill>
              </a:rPr>
              <a:t>The Project-II is about, developing a tools</a:t>
            </a:r>
            <a:r>
              <a:rPr lang="en-US" dirty="0">
                <a:solidFill>
                  <a:schemeClr val="bg1"/>
                </a:solidFill>
              </a:rPr>
              <a:t> for retailers, which can help to manage the billing task, CRUD</a:t>
            </a:r>
            <a:r>
              <a:rPr lang="en-US" sz="1800" dirty="0">
                <a:solidFill>
                  <a:schemeClr val="bg1"/>
                </a:solidFill>
              </a:rPr>
              <a:t> operations of items the provide in their stor</a:t>
            </a:r>
            <a:r>
              <a:rPr lang="en-US" dirty="0">
                <a:solidFill>
                  <a:schemeClr val="bg1"/>
                </a:solidFill>
              </a:rPr>
              <a:t>e. More than those mentioned before, the tool is about to generate the states about the Frequent Patterns developed by the transactions done by the customers.</a:t>
            </a:r>
          </a:p>
          <a:p>
            <a:pPr marL="269875" indent="-269875">
              <a:buClr>
                <a:srgbClr val="FBCE2E"/>
              </a:buClr>
              <a:buFont typeface="Wingdings" panose="05000000000000000000" pitchFamily="2" charset="2"/>
              <a:buChar char="Ø"/>
            </a:pPr>
            <a:r>
              <a:rPr lang="en-US" dirty="0">
                <a:solidFill>
                  <a:schemeClr val="bg1"/>
                </a:solidFill>
              </a:rPr>
              <a:t>These Frequent Patterns are mined with the algorithm FP-Growth which is enhanced by concept of Multi-threading, which shows better results over the traditional way.</a:t>
            </a:r>
            <a:endParaRPr lang="en-IN" dirty="0">
              <a:solidFill>
                <a:schemeClr val="bg1"/>
              </a:solidFill>
            </a:endParaRPr>
          </a:p>
        </p:txBody>
      </p:sp>
    </p:spTree>
    <p:extLst>
      <p:ext uri="{BB962C8B-B14F-4D97-AF65-F5344CB8AC3E}">
        <p14:creationId xmlns:p14="http://schemas.microsoft.com/office/powerpoint/2010/main" val="256869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4</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
        <p:nvSpPr>
          <p:cNvPr id="8" name="TextBox 7">
            <a:extLst>
              <a:ext uri="{FF2B5EF4-FFF2-40B4-BE49-F238E27FC236}">
                <a16:creationId xmlns:a16="http://schemas.microsoft.com/office/drawing/2014/main" id="{C3EC73FB-DADE-4AC1-BABE-E88B9A8D109F}"/>
              </a:ext>
            </a:extLst>
          </p:cNvPr>
          <p:cNvSpPr txBox="1"/>
          <p:nvPr/>
        </p:nvSpPr>
        <p:spPr>
          <a:xfrm>
            <a:off x="330926" y="1321157"/>
            <a:ext cx="11488179" cy="584775"/>
          </a:xfrm>
          <a:prstGeom prst="rect">
            <a:avLst/>
          </a:prstGeom>
          <a:noFill/>
        </p:spPr>
        <p:txBody>
          <a:bodyPr wrap="square">
            <a:spAutoFit/>
          </a:bodyPr>
          <a:lstStyle/>
          <a:p>
            <a:r>
              <a:rPr lang="en-US" sz="3200" b="1" dirty="0">
                <a:solidFill>
                  <a:srgbClr val="FBCE2E"/>
                </a:solidFill>
              </a:rPr>
              <a:t>Contents</a:t>
            </a:r>
            <a:endParaRPr lang="en-US" sz="3200" dirty="0">
              <a:solidFill>
                <a:srgbClr val="FBCE2E"/>
              </a:solidFill>
            </a:endParaRPr>
          </a:p>
        </p:txBody>
      </p:sp>
      <p:sp>
        <p:nvSpPr>
          <p:cNvPr id="11" name="TextBox 10">
            <a:extLst>
              <a:ext uri="{FF2B5EF4-FFF2-40B4-BE49-F238E27FC236}">
                <a16:creationId xmlns:a16="http://schemas.microsoft.com/office/drawing/2014/main" id="{D664706F-7962-4FC8-B352-41C83FD8D60C}"/>
              </a:ext>
            </a:extLst>
          </p:cNvPr>
          <p:cNvSpPr txBox="1"/>
          <p:nvPr/>
        </p:nvSpPr>
        <p:spPr>
          <a:xfrm>
            <a:off x="523452" y="2141987"/>
            <a:ext cx="11145095" cy="1143070"/>
          </a:xfrm>
          <a:prstGeom prst="rect">
            <a:avLst/>
          </a:prstGeom>
          <a:noFill/>
        </p:spPr>
        <p:txBody>
          <a:bodyPr wrap="square" rtlCol="0">
            <a:spAutoFit/>
          </a:bodyPr>
          <a:lstStyle/>
          <a:p>
            <a:pPr marL="269875" indent="-269875">
              <a:lnSpc>
                <a:spcPct val="150000"/>
              </a:lnSpc>
              <a:buClr>
                <a:srgbClr val="FBCE2E"/>
              </a:buClr>
              <a:buFont typeface="Arial" pitchFamily="34" charset="0"/>
              <a:buChar char="•"/>
            </a:pPr>
            <a:r>
              <a:rPr lang="en-US" sz="2400" dirty="0">
                <a:solidFill>
                  <a:schemeClr val="bg1"/>
                </a:solidFill>
              </a:rPr>
              <a:t>Introduction</a:t>
            </a:r>
          </a:p>
          <a:p>
            <a:pPr marL="269875" indent="-269875">
              <a:lnSpc>
                <a:spcPct val="150000"/>
              </a:lnSpc>
              <a:buClr>
                <a:srgbClr val="FBCE2E"/>
              </a:buClr>
              <a:buFont typeface="Arial" pitchFamily="34" charset="0"/>
              <a:buChar char="•"/>
            </a:pPr>
            <a:r>
              <a:rPr lang="en-US" sz="2400" dirty="0">
                <a:solidFill>
                  <a:schemeClr val="bg1"/>
                </a:solidFill>
              </a:rPr>
              <a:t>Literature Review</a:t>
            </a:r>
          </a:p>
        </p:txBody>
      </p:sp>
    </p:spTree>
    <p:extLst>
      <p:ext uri="{BB962C8B-B14F-4D97-AF65-F5344CB8AC3E}">
        <p14:creationId xmlns:p14="http://schemas.microsoft.com/office/powerpoint/2010/main" val="307010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5</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Tree>
    <p:extLst>
      <p:ext uri="{BB962C8B-B14F-4D97-AF65-F5344CB8AC3E}">
        <p14:creationId xmlns:p14="http://schemas.microsoft.com/office/powerpoint/2010/main" val="191451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6</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Tree>
    <p:extLst>
      <p:ext uri="{BB962C8B-B14F-4D97-AF65-F5344CB8AC3E}">
        <p14:creationId xmlns:p14="http://schemas.microsoft.com/office/powerpoint/2010/main" val="101894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182" y="-431"/>
            <a:ext cx="7590817" cy="1214422"/>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6452553"/>
            <a:ext cx="12192000" cy="405447"/>
          </a:xfrm>
          <a:prstGeom prst="rect">
            <a:avLst/>
          </a:prstGeom>
          <a:solidFill>
            <a:srgbClr val="FBC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 name="Slide Number Placeholder 8"/>
          <p:cNvSpPr>
            <a:spLocks noGrp="1"/>
          </p:cNvSpPr>
          <p:nvPr>
            <p:ph type="sldNum" sz="quarter" idx="12"/>
          </p:nvPr>
        </p:nvSpPr>
        <p:spPr>
          <a:xfrm>
            <a:off x="11819105" y="6495631"/>
            <a:ext cx="372893" cy="365125"/>
          </a:xfrm>
        </p:spPr>
        <p:txBody>
          <a:bodyPr/>
          <a:lstStyle/>
          <a:p>
            <a:fld id="{EDB4AB43-9D8B-451B-8B95-BB8F811DEB2C}" type="slidenum">
              <a:rPr lang="en-US" sz="1600" b="1" smtClean="0">
                <a:solidFill>
                  <a:schemeClr val="tx1"/>
                </a:solidFill>
              </a:rPr>
              <a:pPr/>
              <a:t>7</a:t>
            </a:fld>
            <a:endParaRPr lang="en-US" sz="1600" b="1" dirty="0">
              <a:solidFill>
                <a:schemeClr val="tx1"/>
              </a:solidFill>
            </a:endParaRPr>
          </a:p>
        </p:txBody>
      </p:sp>
      <p:sp>
        <p:nvSpPr>
          <p:cNvPr id="10" name="TextBox 9"/>
          <p:cNvSpPr txBox="1"/>
          <p:nvPr/>
        </p:nvSpPr>
        <p:spPr>
          <a:xfrm>
            <a:off x="4605026" y="-32035"/>
            <a:ext cx="7590817" cy="1292666"/>
          </a:xfrm>
          <a:prstGeom prst="rect">
            <a:avLst/>
          </a:prstGeom>
          <a:noFill/>
        </p:spPr>
        <p:txBody>
          <a:bodyPr wrap="square" rtlCol="0">
            <a:spAutoFit/>
          </a:bodyPr>
          <a:lstStyle/>
          <a:p>
            <a:r>
              <a:rPr lang="en-US" sz="2600" b="1" dirty="0">
                <a:cs typeface="Arial" panose="020B0604020202020204" pitchFamily="34" charset="0"/>
              </a:rPr>
              <a:t>DEPARTMENT OF INFORMATION TECHNOLOGY </a:t>
            </a:r>
          </a:p>
          <a:p>
            <a:r>
              <a:rPr lang="en-US" sz="2600" b="1" dirty="0">
                <a:cs typeface="Arial" panose="020B0604020202020204" pitchFamily="34" charset="0"/>
              </a:rPr>
              <a:t>Admission Batch : 2019-2023</a:t>
            </a:r>
          </a:p>
          <a:p>
            <a:r>
              <a:rPr lang="en-US" sz="2600" b="1" dirty="0">
                <a:cs typeface="Arial" panose="020B0604020202020204" pitchFamily="34" charset="0"/>
              </a:rPr>
              <a:t>Batch : 16</a:t>
            </a:r>
          </a:p>
        </p:txBody>
      </p:sp>
      <p:pic>
        <p:nvPicPr>
          <p:cNvPr id="7" name="Picture 2" descr="\\10.0.4.10\user\IT\Muaralidhar\Vignan Lara Logo - New format -24.12.2021.jpg">
            <a:extLst>
              <a:ext uri="{FF2B5EF4-FFF2-40B4-BE49-F238E27FC236}">
                <a16:creationId xmlns:a16="http://schemas.microsoft.com/office/drawing/2014/main" id="{D92A9F88-404B-453F-A5A1-86935EC88E37}"/>
              </a:ext>
            </a:extLst>
          </p:cNvPr>
          <p:cNvPicPr>
            <a:picLocks noChangeAspect="1" noChangeArrowheads="1"/>
          </p:cNvPicPr>
          <p:nvPr/>
        </p:nvPicPr>
        <p:blipFill>
          <a:blip r:embed="rId2" cstate="print"/>
          <a:srcRect/>
          <a:stretch>
            <a:fillRect/>
          </a:stretch>
        </p:blipFill>
        <p:spPr bwMode="auto">
          <a:xfrm>
            <a:off x="0" y="-3187"/>
            <a:ext cx="4601183" cy="1214422"/>
          </a:xfrm>
          <a:prstGeom prst="rect">
            <a:avLst/>
          </a:prstGeom>
          <a:noFill/>
        </p:spPr>
      </p:pic>
    </p:spTree>
    <p:extLst>
      <p:ext uri="{BB962C8B-B14F-4D97-AF65-F5344CB8AC3E}">
        <p14:creationId xmlns:p14="http://schemas.microsoft.com/office/powerpoint/2010/main" val="2614809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474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 Ravipati</dc:creator>
  <cp:lastModifiedBy>Vasanth Ravipati</cp:lastModifiedBy>
  <cp:revision>14</cp:revision>
  <dcterms:created xsi:type="dcterms:W3CDTF">2023-01-19T06:43:02Z</dcterms:created>
  <dcterms:modified xsi:type="dcterms:W3CDTF">2023-01-21T05:15:18Z</dcterms:modified>
</cp:coreProperties>
</file>