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55BBF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44" y="231647"/>
            <a:ext cx="6502146" cy="6774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0" y="325881"/>
            <a:ext cx="7142479" cy="829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1939" y="1448815"/>
            <a:ext cx="6040120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55BBF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youtu.be/kIxI8IKaia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mcauley.ucsd.edu/data/amazon/index_2014.html" TargetMode="Externa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10411" y="1277111"/>
            <a:ext cx="7207884" cy="1123950"/>
            <a:chOff x="1010411" y="1277111"/>
            <a:chExt cx="7207884" cy="11239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11" y="1277111"/>
              <a:ext cx="7207758" cy="5707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1" y="1563623"/>
              <a:ext cx="6288786" cy="5676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1051" y="1833371"/>
              <a:ext cx="4368546" cy="5676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8036" y="1338783"/>
            <a:ext cx="6828155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30"/>
              </a:lnSpc>
              <a:spcBef>
                <a:spcPts val="105"/>
              </a:spcBef>
            </a:pPr>
            <a:r>
              <a:rPr sz="2000" dirty="0">
                <a:solidFill>
                  <a:srgbClr val="0D0D0D"/>
                </a:solidFill>
              </a:rPr>
              <a:t>ON</a:t>
            </a:r>
            <a:r>
              <a:rPr sz="2000" spc="49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FINDING</a:t>
            </a:r>
            <a:r>
              <a:rPr sz="2000" spc="475" dirty="0">
                <a:solidFill>
                  <a:srgbClr val="0D0D0D"/>
                </a:solidFill>
              </a:rPr>
              <a:t> </a:t>
            </a:r>
            <a:r>
              <a:rPr sz="2000" spc="-15" dirty="0">
                <a:solidFill>
                  <a:srgbClr val="0D0D0D"/>
                </a:solidFill>
              </a:rPr>
              <a:t>STRATEGIES</a:t>
            </a:r>
            <a:r>
              <a:rPr sz="2000" spc="459" dirty="0">
                <a:solidFill>
                  <a:srgbClr val="0D0D0D"/>
                </a:solidFill>
              </a:rPr>
              <a:t> </a:t>
            </a:r>
            <a:r>
              <a:rPr sz="2000" spc="-20" dirty="0">
                <a:solidFill>
                  <a:srgbClr val="0D0D0D"/>
                </a:solidFill>
              </a:rPr>
              <a:t>TO</a:t>
            </a:r>
            <a:r>
              <a:rPr sz="2000" spc="-13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ADD MORE</a:t>
            </a:r>
            <a:r>
              <a:rPr sz="2000" spc="-50" dirty="0">
                <a:solidFill>
                  <a:srgbClr val="0D0D0D"/>
                </a:solidFill>
              </a:rPr>
              <a:t> VALUE</a:t>
            </a:r>
            <a:r>
              <a:rPr sz="2000" spc="-1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FOR</a:t>
            </a:r>
            <a:endParaRPr sz="2000" dirty="0"/>
          </a:p>
          <a:p>
            <a:pPr marL="1323340" marR="540385" indent="-930275">
              <a:lnSpc>
                <a:spcPts val="2120"/>
              </a:lnSpc>
              <a:spcBef>
                <a:spcPts val="234"/>
              </a:spcBef>
            </a:pPr>
            <a:r>
              <a:rPr sz="2000" dirty="0">
                <a:solidFill>
                  <a:srgbClr val="0D0D0D"/>
                </a:solidFill>
              </a:rPr>
              <a:t>THE</a:t>
            </a:r>
            <a:r>
              <a:rPr sz="2000" spc="-1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BRAND BY</a:t>
            </a:r>
            <a:r>
              <a:rPr sz="2000" spc="-7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PROVIDING</a:t>
            </a:r>
            <a:r>
              <a:rPr sz="2000" spc="-3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MOST</a:t>
            </a:r>
            <a:r>
              <a:rPr sz="2000" spc="44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IN</a:t>
            </a:r>
            <a:r>
              <a:rPr sz="2000" spc="-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DEMAND </a:t>
            </a:r>
            <a:r>
              <a:rPr sz="2000" spc="-484" dirty="0">
                <a:solidFill>
                  <a:srgbClr val="0D0D0D"/>
                </a:solidFill>
              </a:rPr>
              <a:t> </a:t>
            </a:r>
            <a:r>
              <a:rPr sz="2000" spc="-20" dirty="0">
                <a:solidFill>
                  <a:srgbClr val="0D0D0D"/>
                </a:solidFill>
              </a:rPr>
              <a:t>FEATURES</a:t>
            </a:r>
            <a:r>
              <a:rPr sz="2000" spc="-35" dirty="0">
                <a:solidFill>
                  <a:srgbClr val="0D0D0D"/>
                </a:solidFill>
              </a:rPr>
              <a:t> </a:t>
            </a:r>
            <a:r>
              <a:rPr sz="2000" spc="-20" dirty="0">
                <a:solidFill>
                  <a:srgbClr val="0D0D0D"/>
                </a:solidFill>
              </a:rPr>
              <a:t>TO</a:t>
            </a:r>
            <a:r>
              <a:rPr sz="2000" spc="-4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THE</a:t>
            </a:r>
            <a:r>
              <a:rPr sz="2000" spc="-10" dirty="0">
                <a:solidFill>
                  <a:srgbClr val="0D0D0D"/>
                </a:solidFill>
              </a:rPr>
              <a:t> </a:t>
            </a:r>
            <a:r>
              <a:rPr sz="2000" spc="-5" dirty="0">
                <a:solidFill>
                  <a:srgbClr val="0D0D0D"/>
                </a:solidFill>
              </a:rPr>
              <a:t>CUSTOMERS</a:t>
            </a: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872" y="874775"/>
            <a:ext cx="3995166" cy="454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20823" y="922781"/>
            <a:ext cx="3747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WEB</a:t>
            </a:r>
            <a:r>
              <a:rPr sz="1600" b="1" spc="-100" dirty="0">
                <a:solidFill>
                  <a:srgbClr val="35507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AND S</a:t>
            </a:r>
            <a:r>
              <a:rPr sz="1600" b="1" spc="-15" dirty="0">
                <a:solidFill>
                  <a:srgbClr val="355070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CIAL</a:t>
            </a:r>
            <a:r>
              <a:rPr sz="1600" b="1" spc="-75" dirty="0">
                <a:solidFill>
                  <a:srgbClr val="35507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MEDIA</a:t>
            </a:r>
            <a:r>
              <a:rPr sz="1600" b="1" spc="-185" dirty="0">
                <a:solidFill>
                  <a:srgbClr val="35507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ANA</a:t>
            </a:r>
            <a:r>
              <a:rPr sz="1600" b="1" spc="-150" dirty="0">
                <a:solidFill>
                  <a:srgbClr val="355070"/>
                </a:solidFill>
                <a:latin typeface="Times New Roman"/>
                <a:cs typeface="Times New Roman"/>
              </a:rPr>
              <a:t>L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YTICS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29711" y="2348483"/>
            <a:ext cx="3221355" cy="603250"/>
            <a:chOff x="3029711" y="2348483"/>
            <a:chExt cx="3221355" cy="6032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9711" y="2348483"/>
              <a:ext cx="3220974" cy="3040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5219" y="2691396"/>
              <a:ext cx="1733550" cy="2598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103879" y="2376932"/>
            <a:ext cx="3060065" cy="11599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FOR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sz="1050" spc="2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MOBILE</a:t>
            </a:r>
            <a:r>
              <a:rPr sz="10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MANUFACTURING</a:t>
            </a:r>
            <a:r>
              <a:rPr sz="1050" spc="23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BASED</a:t>
            </a:r>
            <a:r>
              <a:rPr sz="105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FIRM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lang="en-US" sz="1050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PRESENTED BY DEVASREE R,</a:t>
            </a:r>
          </a:p>
          <a:p>
            <a:pPr marL="634365">
              <a:lnSpc>
                <a:spcPct val="100000"/>
              </a:lnSpc>
            </a:pPr>
            <a:r>
              <a:rPr lang="en-US" sz="105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1050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                         GANESH      R,</a:t>
            </a:r>
          </a:p>
          <a:p>
            <a:pPr marL="634365">
              <a:lnSpc>
                <a:spcPct val="100000"/>
              </a:lnSpc>
            </a:pPr>
            <a:r>
              <a:rPr lang="en-US" sz="1050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	                       PRIYANKA G</a:t>
            </a:r>
          </a:p>
          <a:p>
            <a:pPr marL="634365">
              <a:lnSpc>
                <a:spcPct val="100000"/>
              </a:lnSpc>
            </a:pPr>
            <a:r>
              <a:rPr lang="en-US" sz="1050" b="1" spc="-5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Youtube</a:t>
            </a:r>
            <a:r>
              <a:rPr lang="en-US" sz="1050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link:                             </a:t>
            </a:r>
          </a:p>
          <a:p>
            <a:pPr marL="634365">
              <a:lnSpc>
                <a:spcPct val="100000"/>
              </a:lnSpc>
            </a:pPr>
            <a:r>
              <a:rPr lang="en-US" sz="1050" dirty="0" smtClean="0">
                <a:latin typeface="Times New Roman"/>
                <a:cs typeface="Times New Roman"/>
                <a:hlinkClick r:id="rId9"/>
              </a:rPr>
              <a:t>https://youtu.be/kIxI8IKaiaE</a:t>
            </a:r>
            <a:endParaRPr sz="105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636264"/>
            <a:ext cx="8929370" cy="767080"/>
            <a:chOff x="0" y="3636264"/>
            <a:chExt cx="8929370" cy="767080"/>
          </a:xfrm>
        </p:grpSpPr>
        <p:sp>
          <p:nvSpPr>
            <p:cNvPr id="15" name="object 15"/>
            <p:cNvSpPr/>
            <p:nvPr/>
          </p:nvSpPr>
          <p:spPr>
            <a:xfrm>
              <a:off x="0" y="3636264"/>
              <a:ext cx="1475740" cy="767080"/>
            </a:xfrm>
            <a:custGeom>
              <a:avLst/>
              <a:gdLst/>
              <a:ahLst/>
              <a:cxnLst/>
              <a:rect l="l" t="t" r="r" b="b"/>
              <a:pathLst>
                <a:path w="1475740" h="767079">
                  <a:moveTo>
                    <a:pt x="1092365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092365" y="766572"/>
                  </a:lnTo>
                  <a:lnTo>
                    <a:pt x="1140384" y="763585"/>
                  </a:lnTo>
                  <a:lnTo>
                    <a:pt x="1186625" y="754866"/>
                  </a:lnTo>
                  <a:lnTo>
                    <a:pt x="1230729" y="740773"/>
                  </a:lnTo>
                  <a:lnTo>
                    <a:pt x="1272337" y="721667"/>
                  </a:lnTo>
                  <a:lnTo>
                    <a:pt x="1311090" y="697908"/>
                  </a:lnTo>
                  <a:lnTo>
                    <a:pt x="1346628" y="669856"/>
                  </a:lnTo>
                  <a:lnTo>
                    <a:pt x="1378593" y="637870"/>
                  </a:lnTo>
                  <a:lnTo>
                    <a:pt x="1406625" y="602310"/>
                  </a:lnTo>
                  <a:lnTo>
                    <a:pt x="1430366" y="563536"/>
                  </a:lnTo>
                  <a:lnTo>
                    <a:pt x="1449456" y="521909"/>
                  </a:lnTo>
                  <a:lnTo>
                    <a:pt x="1463536" y="477787"/>
                  </a:lnTo>
                  <a:lnTo>
                    <a:pt x="1472248" y="431532"/>
                  </a:lnTo>
                  <a:lnTo>
                    <a:pt x="1475232" y="383501"/>
                  </a:lnTo>
                  <a:lnTo>
                    <a:pt x="1472248" y="335372"/>
                  </a:lnTo>
                  <a:lnTo>
                    <a:pt x="1463536" y="289033"/>
                  </a:lnTo>
                  <a:lnTo>
                    <a:pt x="1449456" y="244843"/>
                  </a:lnTo>
                  <a:lnTo>
                    <a:pt x="1430366" y="203161"/>
                  </a:lnTo>
                  <a:lnTo>
                    <a:pt x="1406625" y="164345"/>
                  </a:lnTo>
                  <a:lnTo>
                    <a:pt x="1378593" y="128753"/>
                  </a:lnTo>
                  <a:lnTo>
                    <a:pt x="1346628" y="96744"/>
                  </a:lnTo>
                  <a:lnTo>
                    <a:pt x="1311090" y="68677"/>
                  </a:lnTo>
                  <a:lnTo>
                    <a:pt x="1272337" y="44909"/>
                  </a:lnTo>
                  <a:lnTo>
                    <a:pt x="1230729" y="25798"/>
                  </a:lnTo>
                  <a:lnTo>
                    <a:pt x="1186625" y="11705"/>
                  </a:lnTo>
                  <a:lnTo>
                    <a:pt x="1140384" y="2986"/>
                  </a:lnTo>
                  <a:lnTo>
                    <a:pt x="1092365" y="0"/>
                  </a:lnTo>
                  <a:close/>
                </a:path>
              </a:pathLst>
            </a:custGeom>
            <a:solidFill>
              <a:srgbClr val="D99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7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757" y="0"/>
                  </a:moveTo>
                  <a:lnTo>
                    <a:pt x="0" y="0"/>
                  </a:lnTo>
                  <a:lnTo>
                    <a:pt x="43711" y="21224"/>
                  </a:lnTo>
                  <a:lnTo>
                    <a:pt x="84381" y="47239"/>
                  </a:lnTo>
                  <a:lnTo>
                    <a:pt x="121642" y="77674"/>
                  </a:lnTo>
                  <a:lnTo>
                    <a:pt x="155126" y="112161"/>
                  </a:lnTo>
                  <a:lnTo>
                    <a:pt x="184467" y="150331"/>
                  </a:lnTo>
                  <a:lnTo>
                    <a:pt x="209297" y="191814"/>
                  </a:lnTo>
                  <a:lnTo>
                    <a:pt x="229248" y="236242"/>
                  </a:lnTo>
                  <a:lnTo>
                    <a:pt x="243953" y="283245"/>
                  </a:lnTo>
                  <a:lnTo>
                    <a:pt x="253046" y="332454"/>
                  </a:lnTo>
                  <a:lnTo>
                    <a:pt x="256159" y="383501"/>
                  </a:lnTo>
                  <a:lnTo>
                    <a:pt x="253046" y="434521"/>
                  </a:lnTo>
                  <a:lnTo>
                    <a:pt x="243953" y="483687"/>
                  </a:lnTo>
                  <a:lnTo>
                    <a:pt x="229248" y="530637"/>
                  </a:lnTo>
                  <a:lnTo>
                    <a:pt x="209297" y="575006"/>
                  </a:lnTo>
                  <a:lnTo>
                    <a:pt x="184467" y="616427"/>
                  </a:lnTo>
                  <a:lnTo>
                    <a:pt x="155126" y="654538"/>
                  </a:lnTo>
                  <a:lnTo>
                    <a:pt x="121642" y="688972"/>
                  </a:lnTo>
                  <a:lnTo>
                    <a:pt x="84381" y="719366"/>
                  </a:lnTo>
                  <a:lnTo>
                    <a:pt x="43711" y="745354"/>
                  </a:lnTo>
                  <a:lnTo>
                    <a:pt x="0" y="766572"/>
                  </a:lnTo>
                  <a:lnTo>
                    <a:pt x="1230757" y="766572"/>
                  </a:lnTo>
                  <a:lnTo>
                    <a:pt x="1278813" y="763585"/>
                  </a:lnTo>
                  <a:lnTo>
                    <a:pt x="1325090" y="754866"/>
                  </a:lnTo>
                  <a:lnTo>
                    <a:pt x="1369228" y="740773"/>
                  </a:lnTo>
                  <a:lnTo>
                    <a:pt x="1410868" y="721667"/>
                  </a:lnTo>
                  <a:lnTo>
                    <a:pt x="1449650" y="697908"/>
                  </a:lnTo>
                  <a:lnTo>
                    <a:pt x="1485215" y="669856"/>
                  </a:lnTo>
                  <a:lnTo>
                    <a:pt x="1517204" y="637870"/>
                  </a:lnTo>
                  <a:lnTo>
                    <a:pt x="1545258" y="602310"/>
                  </a:lnTo>
                  <a:lnTo>
                    <a:pt x="1569016" y="563536"/>
                  </a:lnTo>
                  <a:lnTo>
                    <a:pt x="1588121" y="521909"/>
                  </a:lnTo>
                  <a:lnTo>
                    <a:pt x="1602212" y="477787"/>
                  </a:lnTo>
                  <a:lnTo>
                    <a:pt x="1610930" y="431532"/>
                  </a:lnTo>
                  <a:lnTo>
                    <a:pt x="1613916" y="383501"/>
                  </a:lnTo>
                  <a:lnTo>
                    <a:pt x="1610930" y="335372"/>
                  </a:lnTo>
                  <a:lnTo>
                    <a:pt x="1602212" y="289033"/>
                  </a:lnTo>
                  <a:lnTo>
                    <a:pt x="1588121" y="244843"/>
                  </a:lnTo>
                  <a:lnTo>
                    <a:pt x="1569016" y="203161"/>
                  </a:lnTo>
                  <a:lnTo>
                    <a:pt x="1545258" y="164345"/>
                  </a:lnTo>
                  <a:lnTo>
                    <a:pt x="1517204" y="128753"/>
                  </a:lnTo>
                  <a:lnTo>
                    <a:pt x="1485215" y="96744"/>
                  </a:lnTo>
                  <a:lnTo>
                    <a:pt x="1449650" y="68677"/>
                  </a:lnTo>
                  <a:lnTo>
                    <a:pt x="1410868" y="44909"/>
                  </a:lnTo>
                  <a:lnTo>
                    <a:pt x="1369228" y="25798"/>
                  </a:lnTo>
                  <a:lnTo>
                    <a:pt x="1325090" y="11705"/>
                  </a:lnTo>
                  <a:lnTo>
                    <a:pt x="1278813" y="2986"/>
                  </a:lnTo>
                  <a:lnTo>
                    <a:pt x="1230757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5683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503" y="0"/>
                  </a:moveTo>
                  <a:lnTo>
                    <a:pt x="0" y="0"/>
                  </a:lnTo>
                  <a:lnTo>
                    <a:pt x="43677" y="21224"/>
                  </a:lnTo>
                  <a:lnTo>
                    <a:pt x="84319" y="47239"/>
                  </a:lnTo>
                  <a:lnTo>
                    <a:pt x="121559" y="77674"/>
                  </a:lnTo>
                  <a:lnTo>
                    <a:pt x="155027" y="112161"/>
                  </a:lnTo>
                  <a:lnTo>
                    <a:pt x="184356" y="150331"/>
                  </a:lnTo>
                  <a:lnTo>
                    <a:pt x="209178" y="191814"/>
                  </a:lnTo>
                  <a:lnTo>
                    <a:pt x="229124" y="236242"/>
                  </a:lnTo>
                  <a:lnTo>
                    <a:pt x="243827" y="283245"/>
                  </a:lnTo>
                  <a:lnTo>
                    <a:pt x="252919" y="332454"/>
                  </a:lnTo>
                  <a:lnTo>
                    <a:pt x="256032" y="383501"/>
                  </a:lnTo>
                  <a:lnTo>
                    <a:pt x="252919" y="434521"/>
                  </a:lnTo>
                  <a:lnTo>
                    <a:pt x="243827" y="483687"/>
                  </a:lnTo>
                  <a:lnTo>
                    <a:pt x="229124" y="530637"/>
                  </a:lnTo>
                  <a:lnTo>
                    <a:pt x="209178" y="575006"/>
                  </a:lnTo>
                  <a:lnTo>
                    <a:pt x="184356" y="616427"/>
                  </a:lnTo>
                  <a:lnTo>
                    <a:pt x="155027" y="654538"/>
                  </a:lnTo>
                  <a:lnTo>
                    <a:pt x="121559" y="688972"/>
                  </a:lnTo>
                  <a:lnTo>
                    <a:pt x="84319" y="719366"/>
                  </a:lnTo>
                  <a:lnTo>
                    <a:pt x="43677" y="745354"/>
                  </a:lnTo>
                  <a:lnTo>
                    <a:pt x="0" y="766572"/>
                  </a:lnTo>
                  <a:lnTo>
                    <a:pt x="1230503" y="766572"/>
                  </a:lnTo>
                  <a:lnTo>
                    <a:pt x="1278613" y="763585"/>
                  </a:lnTo>
                  <a:lnTo>
                    <a:pt x="1324936" y="754866"/>
                  </a:lnTo>
                  <a:lnTo>
                    <a:pt x="1369112" y="740773"/>
                  </a:lnTo>
                  <a:lnTo>
                    <a:pt x="1410784" y="721667"/>
                  </a:lnTo>
                  <a:lnTo>
                    <a:pt x="1449591" y="697908"/>
                  </a:lnTo>
                  <a:lnTo>
                    <a:pt x="1485176" y="669856"/>
                  </a:lnTo>
                  <a:lnTo>
                    <a:pt x="1517179" y="637870"/>
                  </a:lnTo>
                  <a:lnTo>
                    <a:pt x="1545243" y="602310"/>
                  </a:lnTo>
                  <a:lnTo>
                    <a:pt x="1569009" y="563536"/>
                  </a:lnTo>
                  <a:lnTo>
                    <a:pt x="1588118" y="521909"/>
                  </a:lnTo>
                  <a:lnTo>
                    <a:pt x="1602211" y="477787"/>
                  </a:lnTo>
                  <a:lnTo>
                    <a:pt x="1610930" y="431532"/>
                  </a:lnTo>
                  <a:lnTo>
                    <a:pt x="1613916" y="383501"/>
                  </a:lnTo>
                  <a:lnTo>
                    <a:pt x="1610930" y="335372"/>
                  </a:lnTo>
                  <a:lnTo>
                    <a:pt x="1602211" y="289033"/>
                  </a:lnTo>
                  <a:lnTo>
                    <a:pt x="1588118" y="244843"/>
                  </a:lnTo>
                  <a:lnTo>
                    <a:pt x="1569009" y="203161"/>
                  </a:lnTo>
                  <a:lnTo>
                    <a:pt x="1545243" y="164345"/>
                  </a:lnTo>
                  <a:lnTo>
                    <a:pt x="1517179" y="128753"/>
                  </a:lnTo>
                  <a:lnTo>
                    <a:pt x="1485176" y="96744"/>
                  </a:lnTo>
                  <a:lnTo>
                    <a:pt x="1449591" y="68677"/>
                  </a:lnTo>
                  <a:lnTo>
                    <a:pt x="1410784" y="44909"/>
                  </a:lnTo>
                  <a:lnTo>
                    <a:pt x="1369112" y="25798"/>
                  </a:lnTo>
                  <a:lnTo>
                    <a:pt x="1324936" y="11705"/>
                  </a:lnTo>
                  <a:lnTo>
                    <a:pt x="1278613" y="2986"/>
                  </a:lnTo>
                  <a:lnTo>
                    <a:pt x="1230503" y="0"/>
                  </a:lnTo>
                  <a:close/>
                </a:path>
              </a:pathLst>
            </a:custGeom>
            <a:solidFill>
              <a:srgbClr val="D99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2064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502" y="0"/>
                  </a:moveTo>
                  <a:lnTo>
                    <a:pt x="0" y="0"/>
                  </a:lnTo>
                  <a:lnTo>
                    <a:pt x="43677" y="21224"/>
                  </a:lnTo>
                  <a:lnTo>
                    <a:pt x="84319" y="47239"/>
                  </a:lnTo>
                  <a:lnTo>
                    <a:pt x="121559" y="77674"/>
                  </a:lnTo>
                  <a:lnTo>
                    <a:pt x="155027" y="112161"/>
                  </a:lnTo>
                  <a:lnTo>
                    <a:pt x="184356" y="150331"/>
                  </a:lnTo>
                  <a:lnTo>
                    <a:pt x="209178" y="191814"/>
                  </a:lnTo>
                  <a:lnTo>
                    <a:pt x="229124" y="236242"/>
                  </a:lnTo>
                  <a:lnTo>
                    <a:pt x="243827" y="283245"/>
                  </a:lnTo>
                  <a:lnTo>
                    <a:pt x="252919" y="332454"/>
                  </a:lnTo>
                  <a:lnTo>
                    <a:pt x="256032" y="383501"/>
                  </a:lnTo>
                  <a:lnTo>
                    <a:pt x="252919" y="434521"/>
                  </a:lnTo>
                  <a:lnTo>
                    <a:pt x="243827" y="483687"/>
                  </a:lnTo>
                  <a:lnTo>
                    <a:pt x="229124" y="530637"/>
                  </a:lnTo>
                  <a:lnTo>
                    <a:pt x="209178" y="575006"/>
                  </a:lnTo>
                  <a:lnTo>
                    <a:pt x="184356" y="616427"/>
                  </a:lnTo>
                  <a:lnTo>
                    <a:pt x="155027" y="654538"/>
                  </a:lnTo>
                  <a:lnTo>
                    <a:pt x="121559" y="688972"/>
                  </a:lnTo>
                  <a:lnTo>
                    <a:pt x="84319" y="719366"/>
                  </a:lnTo>
                  <a:lnTo>
                    <a:pt x="43677" y="745354"/>
                  </a:lnTo>
                  <a:lnTo>
                    <a:pt x="0" y="766572"/>
                  </a:lnTo>
                  <a:lnTo>
                    <a:pt x="1230502" y="766572"/>
                  </a:lnTo>
                  <a:lnTo>
                    <a:pt x="1278613" y="763585"/>
                  </a:lnTo>
                  <a:lnTo>
                    <a:pt x="1324936" y="754866"/>
                  </a:lnTo>
                  <a:lnTo>
                    <a:pt x="1369112" y="740773"/>
                  </a:lnTo>
                  <a:lnTo>
                    <a:pt x="1410784" y="721667"/>
                  </a:lnTo>
                  <a:lnTo>
                    <a:pt x="1449591" y="697908"/>
                  </a:lnTo>
                  <a:lnTo>
                    <a:pt x="1485176" y="669856"/>
                  </a:lnTo>
                  <a:lnTo>
                    <a:pt x="1517179" y="637870"/>
                  </a:lnTo>
                  <a:lnTo>
                    <a:pt x="1545243" y="602310"/>
                  </a:lnTo>
                  <a:lnTo>
                    <a:pt x="1569009" y="563536"/>
                  </a:lnTo>
                  <a:lnTo>
                    <a:pt x="1588118" y="521909"/>
                  </a:lnTo>
                  <a:lnTo>
                    <a:pt x="1602211" y="477787"/>
                  </a:lnTo>
                  <a:lnTo>
                    <a:pt x="1610930" y="431532"/>
                  </a:lnTo>
                  <a:lnTo>
                    <a:pt x="1613915" y="383501"/>
                  </a:lnTo>
                  <a:lnTo>
                    <a:pt x="1610930" y="335372"/>
                  </a:lnTo>
                  <a:lnTo>
                    <a:pt x="1602211" y="289033"/>
                  </a:lnTo>
                  <a:lnTo>
                    <a:pt x="1588118" y="244843"/>
                  </a:lnTo>
                  <a:lnTo>
                    <a:pt x="1569009" y="203161"/>
                  </a:lnTo>
                  <a:lnTo>
                    <a:pt x="1545243" y="164345"/>
                  </a:lnTo>
                  <a:lnTo>
                    <a:pt x="1517179" y="128753"/>
                  </a:lnTo>
                  <a:lnTo>
                    <a:pt x="1485176" y="96744"/>
                  </a:lnTo>
                  <a:lnTo>
                    <a:pt x="1449591" y="68677"/>
                  </a:lnTo>
                  <a:lnTo>
                    <a:pt x="1410784" y="44909"/>
                  </a:lnTo>
                  <a:lnTo>
                    <a:pt x="1369112" y="25798"/>
                  </a:lnTo>
                  <a:lnTo>
                    <a:pt x="1324936" y="11705"/>
                  </a:lnTo>
                  <a:lnTo>
                    <a:pt x="1278613" y="2986"/>
                  </a:lnTo>
                  <a:lnTo>
                    <a:pt x="1230502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00344" y="3636264"/>
              <a:ext cx="1612900" cy="767080"/>
            </a:xfrm>
            <a:custGeom>
              <a:avLst/>
              <a:gdLst/>
              <a:ahLst/>
              <a:cxnLst/>
              <a:rect l="l" t="t" r="r" b="b"/>
              <a:pathLst>
                <a:path w="1612900" h="767079">
                  <a:moveTo>
                    <a:pt x="1229359" y="0"/>
                  </a:moveTo>
                  <a:lnTo>
                    <a:pt x="0" y="0"/>
                  </a:lnTo>
                  <a:lnTo>
                    <a:pt x="43639" y="21224"/>
                  </a:lnTo>
                  <a:lnTo>
                    <a:pt x="84244" y="47239"/>
                  </a:lnTo>
                  <a:lnTo>
                    <a:pt x="121448" y="77674"/>
                  </a:lnTo>
                  <a:lnTo>
                    <a:pt x="154883" y="112161"/>
                  </a:lnTo>
                  <a:lnTo>
                    <a:pt x="184181" y="150331"/>
                  </a:lnTo>
                  <a:lnTo>
                    <a:pt x="208976" y="191814"/>
                  </a:lnTo>
                  <a:lnTo>
                    <a:pt x="228901" y="236242"/>
                  </a:lnTo>
                  <a:lnTo>
                    <a:pt x="243588" y="283245"/>
                  </a:lnTo>
                  <a:lnTo>
                    <a:pt x="252669" y="332454"/>
                  </a:lnTo>
                  <a:lnTo>
                    <a:pt x="255777" y="383501"/>
                  </a:lnTo>
                  <a:lnTo>
                    <a:pt x="252669" y="434521"/>
                  </a:lnTo>
                  <a:lnTo>
                    <a:pt x="243588" y="483687"/>
                  </a:lnTo>
                  <a:lnTo>
                    <a:pt x="228901" y="530637"/>
                  </a:lnTo>
                  <a:lnTo>
                    <a:pt x="208976" y="575006"/>
                  </a:lnTo>
                  <a:lnTo>
                    <a:pt x="184181" y="616427"/>
                  </a:lnTo>
                  <a:lnTo>
                    <a:pt x="154883" y="654538"/>
                  </a:lnTo>
                  <a:lnTo>
                    <a:pt x="121448" y="688972"/>
                  </a:lnTo>
                  <a:lnTo>
                    <a:pt x="84244" y="719366"/>
                  </a:lnTo>
                  <a:lnTo>
                    <a:pt x="43639" y="745354"/>
                  </a:lnTo>
                  <a:lnTo>
                    <a:pt x="0" y="766572"/>
                  </a:lnTo>
                  <a:lnTo>
                    <a:pt x="1229359" y="766572"/>
                  </a:lnTo>
                  <a:lnTo>
                    <a:pt x="1277414" y="763585"/>
                  </a:lnTo>
                  <a:lnTo>
                    <a:pt x="1323685" y="754866"/>
                  </a:lnTo>
                  <a:lnTo>
                    <a:pt x="1367814" y="740773"/>
                  </a:lnTo>
                  <a:lnTo>
                    <a:pt x="1409442" y="721667"/>
                  </a:lnTo>
                  <a:lnTo>
                    <a:pt x="1448211" y="697908"/>
                  </a:lnTo>
                  <a:lnTo>
                    <a:pt x="1483762" y="669856"/>
                  </a:lnTo>
                  <a:lnTo>
                    <a:pt x="1515736" y="637870"/>
                  </a:lnTo>
                  <a:lnTo>
                    <a:pt x="1543776" y="602310"/>
                  </a:lnTo>
                  <a:lnTo>
                    <a:pt x="1567521" y="563536"/>
                  </a:lnTo>
                  <a:lnTo>
                    <a:pt x="1586614" y="521909"/>
                  </a:lnTo>
                  <a:lnTo>
                    <a:pt x="1600696" y="477787"/>
                  </a:lnTo>
                  <a:lnTo>
                    <a:pt x="1609408" y="431532"/>
                  </a:lnTo>
                  <a:lnTo>
                    <a:pt x="1612391" y="383501"/>
                  </a:lnTo>
                  <a:lnTo>
                    <a:pt x="1609408" y="335372"/>
                  </a:lnTo>
                  <a:lnTo>
                    <a:pt x="1600696" y="289033"/>
                  </a:lnTo>
                  <a:lnTo>
                    <a:pt x="1586614" y="244843"/>
                  </a:lnTo>
                  <a:lnTo>
                    <a:pt x="1567521" y="203161"/>
                  </a:lnTo>
                  <a:lnTo>
                    <a:pt x="1543776" y="164345"/>
                  </a:lnTo>
                  <a:lnTo>
                    <a:pt x="1515736" y="128753"/>
                  </a:lnTo>
                  <a:lnTo>
                    <a:pt x="1483762" y="96744"/>
                  </a:lnTo>
                  <a:lnTo>
                    <a:pt x="1448211" y="68677"/>
                  </a:lnTo>
                  <a:lnTo>
                    <a:pt x="1409442" y="44909"/>
                  </a:lnTo>
                  <a:lnTo>
                    <a:pt x="1367814" y="25798"/>
                  </a:lnTo>
                  <a:lnTo>
                    <a:pt x="1323685" y="11705"/>
                  </a:lnTo>
                  <a:lnTo>
                    <a:pt x="1277414" y="2986"/>
                  </a:lnTo>
                  <a:lnTo>
                    <a:pt x="1229359" y="0"/>
                  </a:lnTo>
                  <a:close/>
                </a:path>
              </a:pathLst>
            </a:custGeom>
            <a:solidFill>
              <a:srgbClr val="D99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15200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502" y="0"/>
                  </a:moveTo>
                  <a:lnTo>
                    <a:pt x="0" y="0"/>
                  </a:lnTo>
                  <a:lnTo>
                    <a:pt x="43677" y="21224"/>
                  </a:lnTo>
                  <a:lnTo>
                    <a:pt x="84319" y="47239"/>
                  </a:lnTo>
                  <a:lnTo>
                    <a:pt x="121559" y="77674"/>
                  </a:lnTo>
                  <a:lnTo>
                    <a:pt x="155027" y="112161"/>
                  </a:lnTo>
                  <a:lnTo>
                    <a:pt x="184356" y="150331"/>
                  </a:lnTo>
                  <a:lnTo>
                    <a:pt x="209178" y="191814"/>
                  </a:lnTo>
                  <a:lnTo>
                    <a:pt x="229124" y="236242"/>
                  </a:lnTo>
                  <a:lnTo>
                    <a:pt x="243827" y="283245"/>
                  </a:lnTo>
                  <a:lnTo>
                    <a:pt x="252919" y="332454"/>
                  </a:lnTo>
                  <a:lnTo>
                    <a:pt x="256031" y="383501"/>
                  </a:lnTo>
                  <a:lnTo>
                    <a:pt x="252919" y="434521"/>
                  </a:lnTo>
                  <a:lnTo>
                    <a:pt x="243827" y="483687"/>
                  </a:lnTo>
                  <a:lnTo>
                    <a:pt x="229124" y="530637"/>
                  </a:lnTo>
                  <a:lnTo>
                    <a:pt x="209178" y="575006"/>
                  </a:lnTo>
                  <a:lnTo>
                    <a:pt x="184356" y="616427"/>
                  </a:lnTo>
                  <a:lnTo>
                    <a:pt x="155027" y="654538"/>
                  </a:lnTo>
                  <a:lnTo>
                    <a:pt x="121559" y="688972"/>
                  </a:lnTo>
                  <a:lnTo>
                    <a:pt x="84319" y="719366"/>
                  </a:lnTo>
                  <a:lnTo>
                    <a:pt x="43677" y="745354"/>
                  </a:lnTo>
                  <a:lnTo>
                    <a:pt x="0" y="766572"/>
                  </a:lnTo>
                  <a:lnTo>
                    <a:pt x="1230502" y="766572"/>
                  </a:lnTo>
                  <a:lnTo>
                    <a:pt x="1278613" y="763585"/>
                  </a:lnTo>
                  <a:lnTo>
                    <a:pt x="1324936" y="754866"/>
                  </a:lnTo>
                  <a:lnTo>
                    <a:pt x="1369112" y="740773"/>
                  </a:lnTo>
                  <a:lnTo>
                    <a:pt x="1410784" y="721667"/>
                  </a:lnTo>
                  <a:lnTo>
                    <a:pt x="1449591" y="697908"/>
                  </a:lnTo>
                  <a:lnTo>
                    <a:pt x="1485176" y="669856"/>
                  </a:lnTo>
                  <a:lnTo>
                    <a:pt x="1517179" y="637870"/>
                  </a:lnTo>
                  <a:lnTo>
                    <a:pt x="1545243" y="602310"/>
                  </a:lnTo>
                  <a:lnTo>
                    <a:pt x="1569009" y="563536"/>
                  </a:lnTo>
                  <a:lnTo>
                    <a:pt x="1588118" y="521909"/>
                  </a:lnTo>
                  <a:lnTo>
                    <a:pt x="1602211" y="477787"/>
                  </a:lnTo>
                  <a:lnTo>
                    <a:pt x="1610930" y="431532"/>
                  </a:lnTo>
                  <a:lnTo>
                    <a:pt x="1613916" y="383501"/>
                  </a:lnTo>
                  <a:lnTo>
                    <a:pt x="1610930" y="335372"/>
                  </a:lnTo>
                  <a:lnTo>
                    <a:pt x="1602211" y="289033"/>
                  </a:lnTo>
                  <a:lnTo>
                    <a:pt x="1588118" y="244843"/>
                  </a:lnTo>
                  <a:lnTo>
                    <a:pt x="1569009" y="203161"/>
                  </a:lnTo>
                  <a:lnTo>
                    <a:pt x="1545243" y="164345"/>
                  </a:lnTo>
                  <a:lnTo>
                    <a:pt x="1517179" y="128753"/>
                  </a:lnTo>
                  <a:lnTo>
                    <a:pt x="1485176" y="96744"/>
                  </a:lnTo>
                  <a:lnTo>
                    <a:pt x="1449591" y="68677"/>
                  </a:lnTo>
                  <a:lnTo>
                    <a:pt x="1410784" y="44909"/>
                  </a:lnTo>
                  <a:lnTo>
                    <a:pt x="1369112" y="25798"/>
                  </a:lnTo>
                  <a:lnTo>
                    <a:pt x="1324936" y="11705"/>
                  </a:lnTo>
                  <a:lnTo>
                    <a:pt x="1278613" y="2986"/>
                  </a:lnTo>
                  <a:lnTo>
                    <a:pt x="1230502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19"/>
    </mc:Choice>
    <mc:Fallback xmlns="">
      <p:transition spd="slow" advTm="220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439" y="307340"/>
            <a:ext cx="612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FIN</a:t>
            </a:r>
            <a:r>
              <a:rPr sz="2400" spc="-15" dirty="0"/>
              <a:t>A</a:t>
            </a:r>
            <a:r>
              <a:rPr sz="2400" dirty="0"/>
              <a:t>L</a:t>
            </a:r>
            <a:r>
              <a:rPr sz="2400" spc="-120" dirty="0"/>
              <a:t> </a:t>
            </a:r>
            <a:r>
              <a:rPr sz="2400" spc="-5" dirty="0"/>
              <a:t>D</a:t>
            </a:r>
            <a:r>
              <a:rPr sz="2400" spc="-15" dirty="0"/>
              <a:t>A</a:t>
            </a:r>
            <a:r>
              <a:rPr sz="2400" spc="-5" dirty="0"/>
              <a:t>SHBOA</a:t>
            </a:r>
            <a:r>
              <a:rPr sz="2400" spc="-15" dirty="0"/>
              <a:t>R</a:t>
            </a:r>
            <a:r>
              <a:rPr sz="2400" spc="-5" dirty="0"/>
              <a:t>D</a:t>
            </a:r>
            <a:r>
              <a:rPr sz="2400" spc="25" dirty="0"/>
              <a:t> </a:t>
            </a:r>
            <a:r>
              <a:rPr sz="2400" dirty="0"/>
              <a:t>OF</a:t>
            </a:r>
            <a:r>
              <a:rPr sz="2400" spc="-145" dirty="0"/>
              <a:t> </a:t>
            </a:r>
            <a:r>
              <a:rPr sz="2400" spc="-5" dirty="0"/>
              <a:t>VIS</a:t>
            </a:r>
            <a:r>
              <a:rPr sz="2400" spc="-15" dirty="0"/>
              <a:t>U</a:t>
            </a:r>
            <a:r>
              <a:rPr sz="2400" spc="-5" dirty="0"/>
              <a:t>A</a:t>
            </a:r>
            <a:r>
              <a:rPr sz="2400" spc="-15" dirty="0"/>
              <a:t>L</a:t>
            </a:r>
            <a:r>
              <a:rPr sz="2400" spc="-5" dirty="0"/>
              <a:t>IS</a:t>
            </a:r>
            <a:r>
              <a:rPr sz="2400" spc="-190" dirty="0"/>
              <a:t>A</a:t>
            </a:r>
            <a:r>
              <a:rPr sz="2400" spc="-5" dirty="0"/>
              <a:t>TIO</a:t>
            </a:r>
            <a:r>
              <a:rPr sz="2400" dirty="0"/>
              <a:t>N</a:t>
            </a:r>
            <a:r>
              <a:rPr sz="2400" spc="-5" dirty="0"/>
              <a:t>S</a:t>
            </a:r>
            <a:endParaRPr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2550"/>
            <a:ext cx="7618240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8"/>
    </mc:Choice>
    <mc:Fallback xmlns="">
      <p:transition spd="slow" advTm="2050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9964" y="757427"/>
            <a:ext cx="3644646" cy="6774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017" y="833754"/>
            <a:ext cx="326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</a:t>
            </a:r>
            <a:r>
              <a:rPr sz="2400" spc="-15" dirty="0"/>
              <a:t>E</a:t>
            </a:r>
            <a:r>
              <a:rPr sz="2400" spc="-5" dirty="0"/>
              <a:t>COMMEN</a:t>
            </a:r>
            <a:r>
              <a:rPr sz="2400" spc="-15" dirty="0"/>
              <a:t>D</a:t>
            </a:r>
            <a:r>
              <a:rPr sz="2400" spc="-190" dirty="0"/>
              <a:t>A</a:t>
            </a:r>
            <a:r>
              <a:rPr sz="2400" spc="-5" dirty="0"/>
              <a:t>TIONS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2824" y="1577721"/>
            <a:ext cx="60356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212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Since now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know our competitors include </a:t>
            </a:r>
            <a:r>
              <a:rPr sz="1800" spc="-5" dirty="0">
                <a:latin typeface="Times New Roman"/>
                <a:cs typeface="Times New Roman"/>
              </a:rPr>
              <a:t>brands </a:t>
            </a:r>
            <a:r>
              <a:rPr sz="1800" dirty="0">
                <a:latin typeface="Times New Roman"/>
                <a:cs typeface="Times New Roman"/>
              </a:rPr>
              <a:t>like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Samsung, </a:t>
            </a:r>
            <a:r>
              <a:rPr sz="1800" dirty="0">
                <a:latin typeface="Times New Roman"/>
                <a:cs typeface="Times New Roman"/>
              </a:rPr>
              <a:t>Motorola, </a:t>
            </a:r>
            <a:r>
              <a:rPr sz="1800" spc="-5" dirty="0">
                <a:latin typeface="Times New Roman"/>
                <a:cs typeface="Times New Roman"/>
              </a:rPr>
              <a:t>HTC, </a:t>
            </a:r>
            <a:r>
              <a:rPr sz="1800" dirty="0">
                <a:latin typeface="Times New Roman"/>
                <a:cs typeface="Times New Roman"/>
              </a:rPr>
              <a:t>Huawei and Apple;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keep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keen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eye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services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offered</a:t>
            </a:r>
            <a:r>
              <a:rPr sz="1800" dirty="0">
                <a:latin typeface="Times New Roman"/>
                <a:cs typeface="Times New Roman"/>
              </a:rPr>
              <a:t> 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market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focusing</a:t>
            </a:r>
            <a:r>
              <a:rPr sz="1800" dirty="0">
                <a:latin typeface="Times New Roman"/>
                <a:cs typeface="Times New Roman"/>
              </a:rPr>
              <a:t> 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</a:t>
            </a:r>
            <a:r>
              <a:rPr sz="1800" spc="-5" dirty="0">
                <a:latin typeface="Times New Roman"/>
                <a:cs typeface="Times New Roman"/>
              </a:rPr>
              <a:t> mid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price </a:t>
            </a:r>
            <a:r>
              <a:rPr sz="1800" spc="-5" dirty="0">
                <a:latin typeface="Times New Roman"/>
                <a:cs typeface="Times New Roman"/>
              </a:rPr>
              <a:t>segment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 </a:t>
            </a:r>
            <a:r>
              <a:rPr sz="1800" dirty="0">
                <a:latin typeface="Times New Roman"/>
                <a:cs typeface="Times New Roman"/>
              </a:rPr>
              <a:t>since the price range preferred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in the range- 150$-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70$.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gives </a:t>
            </a:r>
            <a:r>
              <a:rPr sz="1800" spc="-5" dirty="0">
                <a:latin typeface="Times New Roman"/>
                <a:cs typeface="Times New Roman"/>
              </a:rPr>
              <a:t>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segment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need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focus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introduce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of products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5" dirty="0">
                <a:latin typeface="Times New Roman"/>
                <a:cs typeface="Times New Roman"/>
              </a:rPr>
              <a:t> must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Android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OS, </a:t>
            </a:r>
            <a:r>
              <a:rPr sz="1800" dirty="0">
                <a:latin typeface="Times New Roman"/>
                <a:cs typeface="Times New Roman"/>
              </a:rPr>
              <a:t>2. 5.1-5.7 inches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screen,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processor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2.7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GHz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camera</a:t>
            </a:r>
            <a:r>
              <a:rPr sz="1800" dirty="0">
                <a:latin typeface="Times New Roman"/>
                <a:cs typeface="Times New Roman"/>
              </a:rPr>
              <a:t> of lens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16MP.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46"/>
    </mc:Choice>
    <mc:Fallback xmlns="">
      <p:transition spd="slow" advTm="3964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096" y="705612"/>
            <a:ext cx="229895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3629" y="797179"/>
            <a:ext cx="185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sp>
        <p:nvSpPr>
          <p:cNvPr id="4" name="object 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38300" y="1392948"/>
            <a:ext cx="2124075" cy="1060450"/>
            <a:chOff x="1638300" y="1392948"/>
            <a:chExt cx="2124075" cy="1060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300" y="1392948"/>
              <a:ext cx="1841753" cy="5112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300" y="1941588"/>
              <a:ext cx="2123694" cy="51128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D</a:t>
            </a:r>
            <a:r>
              <a:rPr u="none" spc="-220" dirty="0">
                <a:solidFill>
                  <a:srgbClr val="000000"/>
                </a:solidFill>
              </a:rPr>
              <a:t>A</a:t>
            </a:r>
            <a:r>
              <a:rPr u="none" spc="-145" dirty="0">
                <a:solidFill>
                  <a:srgbClr val="000000"/>
                </a:solidFill>
              </a:rPr>
              <a:t>T</a:t>
            </a:r>
            <a:r>
              <a:rPr u="none" spc="-5" dirty="0">
                <a:solidFill>
                  <a:srgbClr val="000000"/>
                </a:solidFill>
              </a:rPr>
              <a:t>A</a:t>
            </a:r>
            <a:r>
              <a:rPr u="none" spc="-10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S</a:t>
            </a:r>
            <a:r>
              <a:rPr u="none" spc="-15" dirty="0">
                <a:solidFill>
                  <a:srgbClr val="000000"/>
                </a:solidFill>
              </a:rPr>
              <a:t>O</a:t>
            </a:r>
            <a:r>
              <a:rPr u="none" spc="-5" dirty="0">
                <a:solidFill>
                  <a:srgbClr val="000000"/>
                </a:solidFill>
              </a:rPr>
              <a:t>URC</a:t>
            </a:r>
            <a:r>
              <a:rPr u="none" dirty="0">
                <a:solidFill>
                  <a:srgbClr val="000000"/>
                </a:solidFill>
              </a:rPr>
              <a:t>E:</a:t>
            </a:r>
            <a:r>
              <a:rPr spc="-5" dirty="0">
                <a:hlinkClick r:id="rId5"/>
              </a:rPr>
              <a:t>A</a:t>
            </a:r>
            <a:r>
              <a:rPr spc="-20" dirty="0">
                <a:hlinkClick r:id="rId5"/>
              </a:rPr>
              <a:t>m</a:t>
            </a:r>
            <a:r>
              <a:rPr dirty="0">
                <a:hlinkClick r:id="rId5"/>
              </a:rPr>
              <a:t>a</a:t>
            </a:r>
            <a:r>
              <a:rPr spc="5" dirty="0">
                <a:hlinkClick r:id="rId5"/>
              </a:rPr>
              <a:t>z</a:t>
            </a:r>
            <a:r>
              <a:rPr dirty="0">
                <a:hlinkClick r:id="rId5"/>
              </a:rPr>
              <a:t>on revi</a:t>
            </a:r>
            <a:r>
              <a:rPr spc="5" dirty="0">
                <a:hlinkClick r:id="rId5"/>
              </a:rPr>
              <a:t>e</a:t>
            </a:r>
            <a:r>
              <a:rPr spc="-5" dirty="0">
                <a:hlinkClick r:id="rId5"/>
              </a:rPr>
              <a:t>w</a:t>
            </a:r>
            <a:r>
              <a:rPr spc="-10" dirty="0">
                <a:hlinkClick r:id="rId5"/>
              </a:rPr>
              <a:t> </a:t>
            </a:r>
            <a:r>
              <a:rPr dirty="0">
                <a:hlinkClick r:id="rId5"/>
              </a:rPr>
              <a:t>da</a:t>
            </a:r>
            <a:r>
              <a:rPr spc="5" dirty="0">
                <a:hlinkClick r:id="rId5"/>
              </a:rPr>
              <a:t>t</a:t>
            </a:r>
            <a:r>
              <a:rPr dirty="0">
                <a:hlinkClick r:id="rId5"/>
              </a:rPr>
              <a:t>a (ucsd.edu)</a:t>
            </a:r>
          </a:p>
          <a:p>
            <a:pPr marL="217170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229870">
              <a:lnSpc>
                <a:spcPct val="100000"/>
              </a:lnSpc>
            </a:pPr>
            <a:r>
              <a:rPr u="none" spc="-20" dirty="0">
                <a:solidFill>
                  <a:srgbClr val="000000"/>
                </a:solidFill>
              </a:rPr>
              <a:t>METHODOLOGY:</a:t>
            </a:r>
          </a:p>
          <a:p>
            <a:pPr marL="217170"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630555" indent="-4013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spc="-5" dirty="0">
                <a:solidFill>
                  <a:srgbClr val="000000"/>
                </a:solidFill>
              </a:rPr>
              <a:t>Performed </a:t>
            </a:r>
            <a:r>
              <a:rPr u="none" dirty="0">
                <a:solidFill>
                  <a:srgbClr val="000000"/>
                </a:solidFill>
              </a:rPr>
              <a:t>cleaning,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preprocessing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data.</a:t>
            </a:r>
          </a:p>
          <a:p>
            <a:pPr marL="516255" marR="440055" indent="-2870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dirty="0">
                <a:solidFill>
                  <a:srgbClr val="000000"/>
                </a:solidFill>
              </a:rPr>
              <a:t>	Done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120" dirty="0">
                <a:solidFill>
                  <a:srgbClr val="000000"/>
                </a:solidFill>
              </a:rPr>
              <a:t>T</a:t>
            </a:r>
            <a:r>
              <a:rPr u="none" dirty="0">
                <a:solidFill>
                  <a:srgbClr val="000000"/>
                </a:solidFill>
              </a:rPr>
              <a:t>ext</a:t>
            </a:r>
            <a:r>
              <a:rPr u="none" spc="-1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Anal</a:t>
            </a:r>
            <a:r>
              <a:rPr u="none" spc="25" dirty="0">
                <a:solidFill>
                  <a:srgbClr val="000000"/>
                </a:solidFill>
              </a:rPr>
              <a:t>y</a:t>
            </a:r>
            <a:r>
              <a:rPr u="none" dirty="0">
                <a:solidFill>
                  <a:srgbClr val="000000"/>
                </a:solidFill>
              </a:rPr>
              <a:t>t</a:t>
            </a:r>
            <a:r>
              <a:rPr u="none" spc="5" dirty="0">
                <a:solidFill>
                  <a:srgbClr val="000000"/>
                </a:solidFill>
              </a:rPr>
              <a:t>i</a:t>
            </a:r>
            <a:r>
              <a:rPr u="none" spc="-10" dirty="0">
                <a:solidFill>
                  <a:srgbClr val="000000"/>
                </a:solidFill>
              </a:rPr>
              <a:t>c</a:t>
            </a:r>
            <a:r>
              <a:rPr u="none" spc="-5" dirty="0">
                <a:solidFill>
                  <a:srgbClr val="000000"/>
                </a:solidFill>
              </a:rPr>
              <a:t>s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with </a:t>
            </a:r>
            <a:r>
              <a:rPr u="none" spc="-15" dirty="0">
                <a:solidFill>
                  <a:srgbClr val="000000"/>
                </a:solidFill>
              </a:rPr>
              <a:t>N</a:t>
            </a:r>
            <a:r>
              <a:rPr u="none" spc="-5" dirty="0">
                <a:solidFill>
                  <a:srgbClr val="000000"/>
                </a:solidFill>
              </a:rPr>
              <a:t>LP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to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revi</a:t>
            </a:r>
            <a:r>
              <a:rPr u="none" spc="5" dirty="0">
                <a:solidFill>
                  <a:srgbClr val="000000"/>
                </a:solidFill>
              </a:rPr>
              <a:t>e</a:t>
            </a:r>
            <a:r>
              <a:rPr u="none" spc="-5" dirty="0">
                <a:solidFill>
                  <a:srgbClr val="000000"/>
                </a:solidFill>
              </a:rPr>
              <a:t>w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 customer  sentiment.</a:t>
            </a:r>
          </a:p>
          <a:p>
            <a:pPr marL="630555" indent="-4013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dirty="0">
                <a:solidFill>
                  <a:srgbClr val="000000"/>
                </a:solidFill>
              </a:rPr>
              <a:t>Building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Dashboard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for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visualizations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Tableau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for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better</a:t>
            </a:r>
          </a:p>
          <a:p>
            <a:pPr marL="516255">
              <a:lnSpc>
                <a:spcPct val="100000"/>
              </a:lnSpc>
              <a:spcBef>
                <a:spcPts val="5"/>
              </a:spcBef>
            </a:pPr>
            <a:r>
              <a:rPr u="none" dirty="0">
                <a:solidFill>
                  <a:srgbClr val="000000"/>
                </a:solidFill>
              </a:rPr>
              <a:t>understanding.</a:t>
            </a:r>
          </a:p>
          <a:p>
            <a:pPr marL="516255" marR="193040" indent="-2870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dirty="0">
                <a:solidFill>
                  <a:srgbClr val="000000"/>
                </a:solidFill>
              </a:rPr>
              <a:t>	Building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search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engine classification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using Naive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Baiyes </a:t>
            </a:r>
            <a:r>
              <a:rPr u="none" spc="-434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ML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algorithm.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5"/>
    </mc:Choice>
    <mc:Fallback xmlns="">
      <p:transition spd="slow" advTm="387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0" y="585216"/>
            <a:ext cx="200329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3154" y="676402"/>
            <a:ext cx="1562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</a:t>
            </a:r>
            <a:r>
              <a:rPr spc="-20" dirty="0"/>
              <a:t>E</a:t>
            </a:r>
            <a:r>
              <a:rPr spc="-5" dirty="0"/>
              <a:t>NDA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296924"/>
            <a:ext cx="7829550" cy="3836035"/>
            <a:chOff x="0" y="1296924"/>
            <a:chExt cx="7829550" cy="3836035"/>
          </a:xfrm>
        </p:grpSpPr>
        <p:sp>
          <p:nvSpPr>
            <p:cNvPr id="5" name="object 5"/>
            <p:cNvSpPr/>
            <p:nvPr/>
          </p:nvSpPr>
          <p:spPr>
            <a:xfrm>
              <a:off x="0" y="2572512"/>
              <a:ext cx="7829550" cy="2560320"/>
            </a:xfrm>
            <a:custGeom>
              <a:avLst/>
              <a:gdLst/>
              <a:ahLst/>
              <a:cxnLst/>
              <a:rect l="l" t="t" r="r" b="b"/>
              <a:pathLst>
                <a:path w="7829550" h="2560320">
                  <a:moveTo>
                    <a:pt x="7829042" y="0"/>
                  </a:moveTo>
                  <a:lnTo>
                    <a:pt x="7500048" y="5877"/>
                  </a:lnTo>
                  <a:lnTo>
                    <a:pt x="7312397" y="10023"/>
                  </a:lnTo>
                  <a:lnTo>
                    <a:pt x="7186833" y="13305"/>
                  </a:lnTo>
                  <a:lnTo>
                    <a:pt x="7065028" y="17037"/>
                  </a:lnTo>
                  <a:lnTo>
                    <a:pt x="6950524" y="21250"/>
                  </a:lnTo>
                  <a:lnTo>
                    <a:pt x="6897115" y="23546"/>
                  </a:lnTo>
                  <a:lnTo>
                    <a:pt x="6846860" y="25975"/>
                  </a:lnTo>
                  <a:lnTo>
                    <a:pt x="6800199" y="28539"/>
                  </a:lnTo>
                  <a:lnTo>
                    <a:pt x="6757575" y="31242"/>
                  </a:lnTo>
                  <a:lnTo>
                    <a:pt x="6719432" y="34090"/>
                  </a:lnTo>
                  <a:lnTo>
                    <a:pt x="6658356" y="40230"/>
                  </a:lnTo>
                  <a:lnTo>
                    <a:pt x="6620509" y="46989"/>
                  </a:lnTo>
                  <a:lnTo>
                    <a:pt x="6588202" y="63243"/>
                  </a:lnTo>
                  <a:lnTo>
                    <a:pt x="6593326" y="70374"/>
                  </a:lnTo>
                  <a:lnTo>
                    <a:pt x="6639015" y="83376"/>
                  </a:lnTo>
                  <a:lnTo>
                    <a:pt x="6676735" y="89539"/>
                  </a:lnTo>
                  <a:lnTo>
                    <a:pt x="6722476" y="95671"/>
                  </a:lnTo>
                  <a:lnTo>
                    <a:pt x="6774814" y="101918"/>
                  </a:lnTo>
                  <a:lnTo>
                    <a:pt x="6893592" y="115340"/>
                  </a:lnTo>
                  <a:lnTo>
                    <a:pt x="7019388" y="129986"/>
                  </a:lnTo>
                  <a:lnTo>
                    <a:pt x="7080875" y="136436"/>
                  </a:lnTo>
                  <a:lnTo>
                    <a:pt x="7248366" y="152814"/>
                  </a:lnTo>
                  <a:lnTo>
                    <a:pt x="7294308" y="157749"/>
                  </a:lnTo>
                  <a:lnTo>
                    <a:pt x="7333191" y="162656"/>
                  </a:lnTo>
                  <a:lnTo>
                    <a:pt x="7363746" y="167672"/>
                  </a:lnTo>
                  <a:lnTo>
                    <a:pt x="7384704" y="172940"/>
                  </a:lnTo>
                  <a:lnTo>
                    <a:pt x="7394796" y="178597"/>
                  </a:lnTo>
                  <a:lnTo>
                    <a:pt x="7392751" y="184785"/>
                  </a:lnTo>
                  <a:lnTo>
                    <a:pt x="7333726" y="201051"/>
                  </a:lnTo>
                  <a:lnTo>
                    <a:pt x="7270454" y="208259"/>
                  </a:lnTo>
                  <a:lnTo>
                    <a:pt x="7232136" y="211146"/>
                  </a:lnTo>
                  <a:lnTo>
                    <a:pt x="7189738" y="213614"/>
                  </a:lnTo>
                  <a:lnTo>
                    <a:pt x="7143541" y="215704"/>
                  </a:lnTo>
                  <a:lnTo>
                    <a:pt x="7093828" y="217463"/>
                  </a:lnTo>
                  <a:lnTo>
                    <a:pt x="7040880" y="218932"/>
                  </a:lnTo>
                  <a:lnTo>
                    <a:pt x="6984977" y="220155"/>
                  </a:lnTo>
                  <a:lnTo>
                    <a:pt x="6865436" y="222038"/>
                  </a:lnTo>
                  <a:lnTo>
                    <a:pt x="6408091" y="227054"/>
                  </a:lnTo>
                  <a:lnTo>
                    <a:pt x="6235525" y="229769"/>
                  </a:lnTo>
                  <a:lnTo>
                    <a:pt x="6120931" y="232153"/>
                  </a:lnTo>
                  <a:lnTo>
                    <a:pt x="6008108" y="235149"/>
                  </a:lnTo>
                  <a:lnTo>
                    <a:pt x="5898266" y="238889"/>
                  </a:lnTo>
                  <a:lnTo>
                    <a:pt x="5844841" y="241077"/>
                  </a:lnTo>
                  <a:lnTo>
                    <a:pt x="5792615" y="243501"/>
                  </a:lnTo>
                  <a:lnTo>
                    <a:pt x="5741739" y="246175"/>
                  </a:lnTo>
                  <a:lnTo>
                    <a:pt x="5692364" y="249116"/>
                  </a:lnTo>
                  <a:lnTo>
                    <a:pt x="5644642" y="252341"/>
                  </a:lnTo>
                  <a:lnTo>
                    <a:pt x="5598724" y="255866"/>
                  </a:lnTo>
                  <a:lnTo>
                    <a:pt x="5554760" y="259707"/>
                  </a:lnTo>
                  <a:lnTo>
                    <a:pt x="5512903" y="263881"/>
                  </a:lnTo>
                  <a:lnTo>
                    <a:pt x="5473303" y="268403"/>
                  </a:lnTo>
                  <a:lnTo>
                    <a:pt x="5401480" y="278559"/>
                  </a:lnTo>
                  <a:lnTo>
                    <a:pt x="5326045" y="293869"/>
                  </a:lnTo>
                  <a:lnTo>
                    <a:pt x="5275247" y="313399"/>
                  </a:lnTo>
                  <a:lnTo>
                    <a:pt x="5266227" y="323281"/>
                  </a:lnTo>
                  <a:lnTo>
                    <a:pt x="5266967" y="333238"/>
                  </a:lnTo>
                  <a:lnTo>
                    <a:pt x="5319067" y="363533"/>
                  </a:lnTo>
                  <a:lnTo>
                    <a:pt x="5386681" y="384057"/>
                  </a:lnTo>
                  <a:lnTo>
                    <a:pt x="5427746" y="394410"/>
                  </a:lnTo>
                  <a:lnTo>
                    <a:pt x="5472492" y="404821"/>
                  </a:lnTo>
                  <a:lnTo>
                    <a:pt x="5520051" y="415286"/>
                  </a:lnTo>
                  <a:lnTo>
                    <a:pt x="5722033" y="457845"/>
                  </a:lnTo>
                  <a:lnTo>
                    <a:pt x="5771453" y="468642"/>
                  </a:lnTo>
                  <a:lnTo>
                    <a:pt x="5818989" y="479500"/>
                  </a:lnTo>
                  <a:lnTo>
                    <a:pt x="5863990" y="490436"/>
                  </a:lnTo>
                  <a:lnTo>
                    <a:pt x="5905809" y="501466"/>
                  </a:lnTo>
                  <a:lnTo>
                    <a:pt x="5943797" y="512606"/>
                  </a:lnTo>
                  <a:lnTo>
                    <a:pt x="6005685" y="535281"/>
                  </a:lnTo>
                  <a:lnTo>
                    <a:pt x="6044466" y="558588"/>
                  </a:lnTo>
                  <a:lnTo>
                    <a:pt x="6054949" y="582659"/>
                  </a:lnTo>
                  <a:lnTo>
                    <a:pt x="6047958" y="595020"/>
                  </a:lnTo>
                  <a:lnTo>
                    <a:pt x="6006267" y="620476"/>
                  </a:lnTo>
                  <a:lnTo>
                    <a:pt x="5970270" y="633602"/>
                  </a:lnTo>
                  <a:lnTo>
                    <a:pt x="5912193" y="649759"/>
                  </a:lnTo>
                  <a:lnTo>
                    <a:pt x="5846109" y="663738"/>
                  </a:lnTo>
                  <a:lnTo>
                    <a:pt x="5772462" y="675694"/>
                  </a:lnTo>
                  <a:lnTo>
                    <a:pt x="5732943" y="680963"/>
                  </a:lnTo>
                  <a:lnTo>
                    <a:pt x="5691699" y="685784"/>
                  </a:lnTo>
                  <a:lnTo>
                    <a:pt x="5648788" y="690178"/>
                  </a:lnTo>
                  <a:lnTo>
                    <a:pt x="5604265" y="694163"/>
                  </a:lnTo>
                  <a:lnTo>
                    <a:pt x="5558185" y="697759"/>
                  </a:lnTo>
                  <a:lnTo>
                    <a:pt x="5510605" y="700986"/>
                  </a:lnTo>
                  <a:lnTo>
                    <a:pt x="5461579" y="703862"/>
                  </a:lnTo>
                  <a:lnTo>
                    <a:pt x="5411164" y="706409"/>
                  </a:lnTo>
                  <a:lnTo>
                    <a:pt x="5359415" y="708644"/>
                  </a:lnTo>
                  <a:lnTo>
                    <a:pt x="5306389" y="710587"/>
                  </a:lnTo>
                  <a:lnTo>
                    <a:pt x="5252139" y="712258"/>
                  </a:lnTo>
                  <a:lnTo>
                    <a:pt x="5196724" y="713677"/>
                  </a:lnTo>
                  <a:lnTo>
                    <a:pt x="5082615" y="715833"/>
                  </a:lnTo>
                  <a:lnTo>
                    <a:pt x="4964507" y="717211"/>
                  </a:lnTo>
                  <a:lnTo>
                    <a:pt x="4842847" y="717967"/>
                  </a:lnTo>
                  <a:lnTo>
                    <a:pt x="4161723" y="717859"/>
                  </a:lnTo>
                  <a:lnTo>
                    <a:pt x="4010124" y="718578"/>
                  </a:lnTo>
                  <a:lnTo>
                    <a:pt x="3908595" y="719578"/>
                  </a:lnTo>
                  <a:lnTo>
                    <a:pt x="3806829" y="721106"/>
                  </a:lnTo>
                  <a:lnTo>
                    <a:pt x="3704942" y="723257"/>
                  </a:lnTo>
                  <a:lnTo>
                    <a:pt x="3603048" y="726126"/>
                  </a:lnTo>
                  <a:lnTo>
                    <a:pt x="3501263" y="729809"/>
                  </a:lnTo>
                  <a:lnTo>
                    <a:pt x="3399700" y="734402"/>
                  </a:lnTo>
                  <a:lnTo>
                    <a:pt x="3349038" y="737069"/>
                  </a:lnTo>
                  <a:lnTo>
                    <a:pt x="3298474" y="739998"/>
                  </a:lnTo>
                  <a:lnTo>
                    <a:pt x="3248024" y="743203"/>
                  </a:lnTo>
                  <a:lnTo>
                    <a:pt x="3197701" y="746695"/>
                  </a:lnTo>
                  <a:lnTo>
                    <a:pt x="3147520" y="750485"/>
                  </a:lnTo>
                  <a:lnTo>
                    <a:pt x="3097496" y="754586"/>
                  </a:lnTo>
                  <a:lnTo>
                    <a:pt x="3047641" y="759009"/>
                  </a:lnTo>
                  <a:lnTo>
                    <a:pt x="2997972" y="763767"/>
                  </a:lnTo>
                  <a:lnTo>
                    <a:pt x="2948501" y="768871"/>
                  </a:lnTo>
                  <a:lnTo>
                    <a:pt x="2899245" y="774333"/>
                  </a:lnTo>
                  <a:lnTo>
                    <a:pt x="2850216" y="780166"/>
                  </a:lnTo>
                  <a:lnTo>
                    <a:pt x="2801429" y="786380"/>
                  </a:lnTo>
                  <a:lnTo>
                    <a:pt x="2752899" y="792989"/>
                  </a:lnTo>
                  <a:lnTo>
                    <a:pt x="2704640" y="800003"/>
                  </a:lnTo>
                  <a:lnTo>
                    <a:pt x="2656666" y="807435"/>
                  </a:lnTo>
                  <a:lnTo>
                    <a:pt x="2608992" y="815297"/>
                  </a:lnTo>
                  <a:lnTo>
                    <a:pt x="2561631" y="823601"/>
                  </a:lnTo>
                  <a:lnTo>
                    <a:pt x="2514600" y="832357"/>
                  </a:lnTo>
                  <a:lnTo>
                    <a:pt x="2426044" y="850294"/>
                  </a:lnTo>
                  <a:lnTo>
                    <a:pt x="2344233" y="868793"/>
                  </a:lnTo>
                  <a:lnTo>
                    <a:pt x="2268869" y="887846"/>
                  </a:lnTo>
                  <a:lnTo>
                    <a:pt x="2199654" y="907444"/>
                  </a:lnTo>
                  <a:lnTo>
                    <a:pt x="2136288" y="927580"/>
                  </a:lnTo>
                  <a:lnTo>
                    <a:pt x="2078474" y="948245"/>
                  </a:lnTo>
                  <a:lnTo>
                    <a:pt x="2025913" y="969431"/>
                  </a:lnTo>
                  <a:lnTo>
                    <a:pt x="1978307" y="991130"/>
                  </a:lnTo>
                  <a:lnTo>
                    <a:pt x="1935357" y="1013334"/>
                  </a:lnTo>
                  <a:lnTo>
                    <a:pt x="1896767" y="1036035"/>
                  </a:lnTo>
                  <a:lnTo>
                    <a:pt x="1862236" y="1059224"/>
                  </a:lnTo>
                  <a:lnTo>
                    <a:pt x="1831467" y="1082894"/>
                  </a:lnTo>
                  <a:lnTo>
                    <a:pt x="1780020" y="1131641"/>
                  </a:lnTo>
                  <a:lnTo>
                    <a:pt x="1740041" y="1182211"/>
                  </a:lnTo>
                  <a:lnTo>
                    <a:pt x="1709142" y="1234540"/>
                  </a:lnTo>
                  <a:lnTo>
                    <a:pt x="1684937" y="1288561"/>
                  </a:lnTo>
                  <a:lnTo>
                    <a:pt x="1665039" y="1344209"/>
                  </a:lnTo>
                  <a:lnTo>
                    <a:pt x="1634002" y="1443417"/>
                  </a:lnTo>
                  <a:lnTo>
                    <a:pt x="1627151" y="1464727"/>
                  </a:lnTo>
                  <a:lnTo>
                    <a:pt x="1612345" y="1507983"/>
                  </a:lnTo>
                  <a:lnTo>
                    <a:pt x="1595455" y="1552105"/>
                  </a:lnTo>
                  <a:lnTo>
                    <a:pt x="1575745" y="1597116"/>
                  </a:lnTo>
                  <a:lnTo>
                    <a:pt x="1552479" y="1643041"/>
                  </a:lnTo>
                  <a:lnTo>
                    <a:pt x="1524922" y="1689900"/>
                  </a:lnTo>
                  <a:lnTo>
                    <a:pt x="1492337" y="1737718"/>
                  </a:lnTo>
                  <a:lnTo>
                    <a:pt x="1453988" y="1786517"/>
                  </a:lnTo>
                  <a:lnTo>
                    <a:pt x="1409140" y="1836320"/>
                  </a:lnTo>
                  <a:lnTo>
                    <a:pt x="1357056" y="1887150"/>
                  </a:lnTo>
                  <a:lnTo>
                    <a:pt x="1328070" y="1912957"/>
                  </a:lnTo>
                  <a:lnTo>
                    <a:pt x="1297000" y="1939029"/>
                  </a:lnTo>
                  <a:lnTo>
                    <a:pt x="1263753" y="1965370"/>
                  </a:lnTo>
                  <a:lnTo>
                    <a:pt x="1228237" y="1991981"/>
                  </a:lnTo>
                  <a:lnTo>
                    <a:pt x="1190360" y="2018867"/>
                  </a:lnTo>
                  <a:lnTo>
                    <a:pt x="1150031" y="2046029"/>
                  </a:lnTo>
                  <a:lnTo>
                    <a:pt x="1107156" y="2073470"/>
                  </a:lnTo>
                  <a:lnTo>
                    <a:pt x="1061645" y="2101195"/>
                  </a:lnTo>
                  <a:lnTo>
                    <a:pt x="1013405" y="2129204"/>
                  </a:lnTo>
                  <a:lnTo>
                    <a:pt x="962344" y="2157502"/>
                  </a:lnTo>
                  <a:lnTo>
                    <a:pt x="908370" y="2186090"/>
                  </a:lnTo>
                  <a:lnTo>
                    <a:pt x="851392" y="2214973"/>
                  </a:lnTo>
                  <a:lnTo>
                    <a:pt x="791316" y="2244152"/>
                  </a:lnTo>
                  <a:lnTo>
                    <a:pt x="728052" y="2273631"/>
                  </a:lnTo>
                  <a:lnTo>
                    <a:pt x="661507" y="2303412"/>
                  </a:lnTo>
                  <a:lnTo>
                    <a:pt x="591589" y="2333499"/>
                  </a:lnTo>
                  <a:lnTo>
                    <a:pt x="518207" y="2363894"/>
                  </a:lnTo>
                  <a:lnTo>
                    <a:pt x="441267" y="2394600"/>
                  </a:lnTo>
                  <a:lnTo>
                    <a:pt x="360679" y="2425620"/>
                  </a:lnTo>
                  <a:lnTo>
                    <a:pt x="276351" y="2456956"/>
                  </a:lnTo>
                  <a:lnTo>
                    <a:pt x="188189" y="2488612"/>
                  </a:lnTo>
                  <a:lnTo>
                    <a:pt x="96103" y="2520591"/>
                  </a:lnTo>
                  <a:lnTo>
                    <a:pt x="0" y="2552895"/>
                  </a:lnTo>
                  <a:lnTo>
                    <a:pt x="89673" y="2560319"/>
                  </a:lnTo>
                  <a:lnTo>
                    <a:pt x="1600454" y="2560319"/>
                  </a:lnTo>
                  <a:lnTo>
                    <a:pt x="1676714" y="2511184"/>
                  </a:lnTo>
                  <a:lnTo>
                    <a:pt x="1747803" y="2462848"/>
                  </a:lnTo>
                  <a:lnTo>
                    <a:pt x="1813897" y="2415314"/>
                  </a:lnTo>
                  <a:lnTo>
                    <a:pt x="1875171" y="2368583"/>
                  </a:lnTo>
                  <a:lnTo>
                    <a:pt x="1931800" y="2322658"/>
                  </a:lnTo>
                  <a:lnTo>
                    <a:pt x="1983960" y="2277540"/>
                  </a:lnTo>
                  <a:lnTo>
                    <a:pt x="2031825" y="2233231"/>
                  </a:lnTo>
                  <a:lnTo>
                    <a:pt x="2075572" y="2189733"/>
                  </a:lnTo>
                  <a:lnTo>
                    <a:pt x="2115374" y="2147047"/>
                  </a:lnTo>
                  <a:lnTo>
                    <a:pt x="2151408" y="2105176"/>
                  </a:lnTo>
                  <a:lnTo>
                    <a:pt x="2183848" y="2064122"/>
                  </a:lnTo>
                  <a:lnTo>
                    <a:pt x="2212871" y="2023885"/>
                  </a:lnTo>
                  <a:lnTo>
                    <a:pt x="2238651" y="1984469"/>
                  </a:lnTo>
                  <a:lnTo>
                    <a:pt x="2261363" y="1945874"/>
                  </a:lnTo>
                  <a:lnTo>
                    <a:pt x="2281183" y="1908104"/>
                  </a:lnTo>
                  <a:lnTo>
                    <a:pt x="2298286" y="1871158"/>
                  </a:lnTo>
                  <a:lnTo>
                    <a:pt x="2312848" y="1835041"/>
                  </a:lnTo>
                  <a:lnTo>
                    <a:pt x="2335047" y="1765294"/>
                  </a:lnTo>
                  <a:lnTo>
                    <a:pt x="2349182" y="1698880"/>
                  </a:lnTo>
                  <a:lnTo>
                    <a:pt x="2356655" y="1635811"/>
                  </a:lnTo>
                  <a:lnTo>
                    <a:pt x="2358869" y="1576104"/>
                  </a:lnTo>
                  <a:lnTo>
                    <a:pt x="2358442" y="1547515"/>
                  </a:lnTo>
                  <a:lnTo>
                    <a:pt x="2357226" y="1519772"/>
                  </a:lnTo>
                  <a:lnTo>
                    <a:pt x="2355396" y="1492877"/>
                  </a:lnTo>
                  <a:lnTo>
                    <a:pt x="2353127" y="1466831"/>
                  </a:lnTo>
                  <a:lnTo>
                    <a:pt x="2344412" y="1382822"/>
                  </a:lnTo>
                  <a:lnTo>
                    <a:pt x="2341411" y="1349478"/>
                  </a:lnTo>
                  <a:lnTo>
                    <a:pt x="2339422" y="1317227"/>
                  </a:lnTo>
                  <a:lnTo>
                    <a:pt x="2338892" y="1286033"/>
                  </a:lnTo>
                  <a:lnTo>
                    <a:pt x="2340272" y="1255862"/>
                  </a:lnTo>
                  <a:lnTo>
                    <a:pt x="2350552" y="1198445"/>
                  </a:lnTo>
                  <a:lnTo>
                    <a:pt x="2373852" y="1144694"/>
                  </a:lnTo>
                  <a:lnTo>
                    <a:pt x="2413758" y="1094325"/>
                  </a:lnTo>
                  <a:lnTo>
                    <a:pt x="2473862" y="1047057"/>
                  </a:lnTo>
                  <a:lnTo>
                    <a:pt x="2512609" y="1024497"/>
                  </a:lnTo>
                  <a:lnTo>
                    <a:pt x="2557752" y="1002607"/>
                  </a:lnTo>
                  <a:lnTo>
                    <a:pt x="2609738" y="981350"/>
                  </a:lnTo>
                  <a:lnTo>
                    <a:pt x="2669016" y="960691"/>
                  </a:lnTo>
                  <a:lnTo>
                    <a:pt x="2736035" y="940596"/>
                  </a:lnTo>
                  <a:lnTo>
                    <a:pt x="2811244" y="921028"/>
                  </a:lnTo>
                  <a:lnTo>
                    <a:pt x="2895092" y="901954"/>
                  </a:lnTo>
                  <a:lnTo>
                    <a:pt x="2938153" y="893074"/>
                  </a:lnTo>
                  <a:lnTo>
                    <a:pt x="2981539" y="884715"/>
                  </a:lnTo>
                  <a:lnTo>
                    <a:pt x="3025259" y="876860"/>
                  </a:lnTo>
                  <a:lnTo>
                    <a:pt x="3069320" y="869494"/>
                  </a:lnTo>
                  <a:lnTo>
                    <a:pt x="3113727" y="862603"/>
                  </a:lnTo>
                  <a:lnTo>
                    <a:pt x="3158490" y="856170"/>
                  </a:lnTo>
                  <a:lnTo>
                    <a:pt x="3203615" y="850180"/>
                  </a:lnTo>
                  <a:lnTo>
                    <a:pt x="3249110" y="844619"/>
                  </a:lnTo>
                  <a:lnTo>
                    <a:pt x="3294981" y="839470"/>
                  </a:lnTo>
                  <a:lnTo>
                    <a:pt x="3341236" y="834720"/>
                  </a:lnTo>
                  <a:lnTo>
                    <a:pt x="3387883" y="830352"/>
                  </a:lnTo>
                  <a:lnTo>
                    <a:pt x="3434928" y="826351"/>
                  </a:lnTo>
                  <a:lnTo>
                    <a:pt x="3482379" y="822702"/>
                  </a:lnTo>
                  <a:lnTo>
                    <a:pt x="3530244" y="819389"/>
                  </a:lnTo>
                  <a:lnTo>
                    <a:pt x="3578529" y="816398"/>
                  </a:lnTo>
                  <a:lnTo>
                    <a:pt x="3627242" y="813714"/>
                  </a:lnTo>
                  <a:lnTo>
                    <a:pt x="3676389" y="811320"/>
                  </a:lnTo>
                  <a:lnTo>
                    <a:pt x="3725980" y="809202"/>
                  </a:lnTo>
                  <a:lnTo>
                    <a:pt x="3776019" y="807345"/>
                  </a:lnTo>
                  <a:lnTo>
                    <a:pt x="3877477" y="804350"/>
                  </a:lnTo>
                  <a:lnTo>
                    <a:pt x="3980821" y="802215"/>
                  </a:lnTo>
                  <a:lnTo>
                    <a:pt x="4086109" y="800816"/>
                  </a:lnTo>
                  <a:lnTo>
                    <a:pt x="4193400" y="800033"/>
                  </a:lnTo>
                  <a:lnTo>
                    <a:pt x="4358218" y="799743"/>
                  </a:lnTo>
                  <a:lnTo>
                    <a:pt x="4996183" y="801809"/>
                  </a:lnTo>
                  <a:lnTo>
                    <a:pt x="5175056" y="801483"/>
                  </a:lnTo>
                  <a:lnTo>
                    <a:pt x="5293890" y="800667"/>
                  </a:lnTo>
                  <a:lnTo>
                    <a:pt x="5411680" y="799241"/>
                  </a:lnTo>
                  <a:lnTo>
                    <a:pt x="5527817" y="797095"/>
                  </a:lnTo>
                  <a:lnTo>
                    <a:pt x="5641689" y="794116"/>
                  </a:lnTo>
                  <a:lnTo>
                    <a:pt x="5697585" y="792280"/>
                  </a:lnTo>
                  <a:lnTo>
                    <a:pt x="5752687" y="790194"/>
                  </a:lnTo>
                  <a:lnTo>
                    <a:pt x="5806917" y="787843"/>
                  </a:lnTo>
                  <a:lnTo>
                    <a:pt x="5860200" y="785216"/>
                  </a:lnTo>
                  <a:lnTo>
                    <a:pt x="5912458" y="782296"/>
                  </a:lnTo>
                  <a:lnTo>
                    <a:pt x="5963617" y="779071"/>
                  </a:lnTo>
                  <a:lnTo>
                    <a:pt x="6013599" y="775526"/>
                  </a:lnTo>
                  <a:lnTo>
                    <a:pt x="6062329" y="771647"/>
                  </a:lnTo>
                  <a:lnTo>
                    <a:pt x="6109730" y="767421"/>
                  </a:lnTo>
                  <a:lnTo>
                    <a:pt x="6155725" y="762834"/>
                  </a:lnTo>
                  <a:lnTo>
                    <a:pt x="6200239" y="757871"/>
                  </a:lnTo>
                  <a:lnTo>
                    <a:pt x="6243194" y="752519"/>
                  </a:lnTo>
                  <a:lnTo>
                    <a:pt x="6284516" y="746764"/>
                  </a:lnTo>
                  <a:lnTo>
                    <a:pt x="6324127" y="740591"/>
                  </a:lnTo>
                  <a:lnTo>
                    <a:pt x="6361952" y="733987"/>
                  </a:lnTo>
                  <a:lnTo>
                    <a:pt x="6431935" y="719430"/>
                  </a:lnTo>
                  <a:lnTo>
                    <a:pt x="6493856" y="702982"/>
                  </a:lnTo>
                  <a:lnTo>
                    <a:pt x="6547104" y="684530"/>
                  </a:lnTo>
                  <a:lnTo>
                    <a:pt x="6601609" y="655649"/>
                  </a:lnTo>
                  <a:lnTo>
                    <a:pt x="6621571" y="627739"/>
                  </a:lnTo>
                  <a:lnTo>
                    <a:pt x="6619954" y="614156"/>
                  </a:lnTo>
                  <a:lnTo>
                    <a:pt x="6575224" y="574945"/>
                  </a:lnTo>
                  <a:lnTo>
                    <a:pt x="6517597" y="550121"/>
                  </a:lnTo>
                  <a:lnTo>
                    <a:pt x="6442787" y="526385"/>
                  </a:lnTo>
                  <a:lnTo>
                    <a:pt x="6400296" y="514934"/>
                  </a:lnTo>
                  <a:lnTo>
                    <a:pt x="6355136" y="503766"/>
                  </a:lnTo>
                  <a:lnTo>
                    <a:pt x="6307851" y="492885"/>
                  </a:lnTo>
                  <a:lnTo>
                    <a:pt x="6258983" y="482295"/>
                  </a:lnTo>
                  <a:lnTo>
                    <a:pt x="6209076" y="471999"/>
                  </a:lnTo>
                  <a:lnTo>
                    <a:pt x="6158670" y="462001"/>
                  </a:lnTo>
                  <a:lnTo>
                    <a:pt x="5950951" y="422599"/>
                  </a:lnTo>
                  <a:lnTo>
                    <a:pt x="5894748" y="411604"/>
                  </a:lnTo>
                  <a:lnTo>
                    <a:pt x="5842039" y="400855"/>
                  </a:lnTo>
                  <a:lnTo>
                    <a:pt x="5793578" y="390359"/>
                  </a:lnTo>
                  <a:lnTo>
                    <a:pt x="5750118" y="380125"/>
                  </a:lnTo>
                  <a:lnTo>
                    <a:pt x="5712414" y="370160"/>
                  </a:lnTo>
                  <a:lnTo>
                    <a:pt x="5657284" y="351072"/>
                  </a:lnTo>
                  <a:lnTo>
                    <a:pt x="5634218" y="333159"/>
                  </a:lnTo>
                  <a:lnTo>
                    <a:pt x="5636593" y="324663"/>
                  </a:lnTo>
                  <a:lnTo>
                    <a:pt x="5672928" y="308634"/>
                  </a:lnTo>
                  <a:lnTo>
                    <a:pt x="5740278" y="295948"/>
                  </a:lnTo>
                  <a:lnTo>
                    <a:pt x="5811215" y="287004"/>
                  </a:lnTo>
                  <a:lnTo>
                    <a:pt x="5850164" y="283174"/>
                  </a:lnTo>
                  <a:lnTo>
                    <a:pt x="5891363" y="279736"/>
                  </a:lnTo>
                  <a:lnTo>
                    <a:pt x="5934760" y="276664"/>
                  </a:lnTo>
                  <a:lnTo>
                    <a:pt x="5980301" y="273930"/>
                  </a:lnTo>
                  <a:lnTo>
                    <a:pt x="6027935" y="271507"/>
                  </a:lnTo>
                  <a:lnTo>
                    <a:pt x="6077607" y="269369"/>
                  </a:lnTo>
                  <a:lnTo>
                    <a:pt x="6129265" y="267488"/>
                  </a:lnTo>
                  <a:lnTo>
                    <a:pt x="6182857" y="265837"/>
                  </a:lnTo>
                  <a:lnTo>
                    <a:pt x="6295630" y="263119"/>
                  </a:lnTo>
                  <a:lnTo>
                    <a:pt x="6415504" y="260997"/>
                  </a:lnTo>
                  <a:lnTo>
                    <a:pt x="6990238" y="253808"/>
                  </a:lnTo>
                  <a:lnTo>
                    <a:pt x="7116152" y="251753"/>
                  </a:lnTo>
                  <a:lnTo>
                    <a:pt x="7238337" y="249136"/>
                  </a:lnTo>
                  <a:lnTo>
                    <a:pt x="7297281" y="247561"/>
                  </a:lnTo>
                  <a:lnTo>
                    <a:pt x="7354395" y="245776"/>
                  </a:lnTo>
                  <a:lnTo>
                    <a:pt x="7409377" y="243760"/>
                  </a:lnTo>
                  <a:lnTo>
                    <a:pt x="7461929" y="241490"/>
                  </a:lnTo>
                  <a:lnTo>
                    <a:pt x="7511751" y="238943"/>
                  </a:lnTo>
                  <a:lnTo>
                    <a:pt x="7558543" y="236097"/>
                  </a:lnTo>
                  <a:lnTo>
                    <a:pt x="7602006" y="232928"/>
                  </a:lnTo>
                  <a:lnTo>
                    <a:pt x="7641839" y="229413"/>
                  </a:lnTo>
                  <a:lnTo>
                    <a:pt x="7709420" y="221258"/>
                  </a:lnTo>
                  <a:lnTo>
                    <a:pt x="7758889" y="211448"/>
                  </a:lnTo>
                  <a:lnTo>
                    <a:pt x="7789595" y="190996"/>
                  </a:lnTo>
                  <a:lnTo>
                    <a:pt x="7779470" y="183877"/>
                  </a:lnTo>
                  <a:lnTo>
                    <a:pt x="7730776" y="170274"/>
                  </a:lnTo>
                  <a:lnTo>
                    <a:pt x="7651255" y="157519"/>
                  </a:lnTo>
                  <a:lnTo>
                    <a:pt x="7602595" y="151461"/>
                  </a:lnTo>
                  <a:lnTo>
                    <a:pt x="7549421" y="145617"/>
                  </a:lnTo>
                  <a:lnTo>
                    <a:pt x="7492797" y="139986"/>
                  </a:lnTo>
                  <a:lnTo>
                    <a:pt x="7433788" y="134571"/>
                  </a:lnTo>
                  <a:lnTo>
                    <a:pt x="7312871" y="124384"/>
                  </a:lnTo>
                  <a:lnTo>
                    <a:pt x="7123369" y="109326"/>
                  </a:lnTo>
                  <a:lnTo>
                    <a:pt x="7058429" y="103866"/>
                  </a:lnTo>
                  <a:lnTo>
                    <a:pt x="7001182" y="98583"/>
                  </a:lnTo>
                  <a:lnTo>
                    <a:pt x="6952446" y="93378"/>
                  </a:lnTo>
                  <a:lnTo>
                    <a:pt x="6913038" y="88153"/>
                  </a:lnTo>
                  <a:lnTo>
                    <a:pt x="6865478" y="77251"/>
                  </a:lnTo>
                  <a:lnTo>
                    <a:pt x="6858962" y="71378"/>
                  </a:lnTo>
                  <a:lnTo>
                    <a:pt x="6865044" y="65091"/>
                  </a:lnTo>
                  <a:lnTo>
                    <a:pt x="6927052" y="51786"/>
                  </a:lnTo>
                  <a:lnTo>
                    <a:pt x="7001270" y="45776"/>
                  </a:lnTo>
                  <a:lnTo>
                    <a:pt x="7048734" y="42981"/>
                  </a:lnTo>
                  <a:lnTo>
                    <a:pt x="7102284" y="40338"/>
                  </a:lnTo>
                  <a:lnTo>
                    <a:pt x="7161305" y="37856"/>
                  </a:lnTo>
                  <a:lnTo>
                    <a:pt x="7225185" y="35545"/>
                  </a:lnTo>
                  <a:lnTo>
                    <a:pt x="7293308" y="33414"/>
                  </a:lnTo>
                  <a:lnTo>
                    <a:pt x="7365061" y="31473"/>
                  </a:lnTo>
                  <a:lnTo>
                    <a:pt x="7439831" y="29729"/>
                  </a:lnTo>
                  <a:lnTo>
                    <a:pt x="7640208" y="25892"/>
                  </a:lnTo>
                  <a:lnTo>
                    <a:pt x="7829042" y="21208"/>
                  </a:lnTo>
                  <a:lnTo>
                    <a:pt x="782904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2538984"/>
              <a:ext cx="517410" cy="5280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1319784"/>
              <a:ext cx="517410" cy="5280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5292" y="1296924"/>
              <a:ext cx="1329690" cy="5676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1929384"/>
              <a:ext cx="517410" cy="5280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292" y="1906524"/>
              <a:ext cx="1585721" cy="567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5292" y="2516124"/>
              <a:ext cx="1777745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3148584"/>
              <a:ext cx="517410" cy="5280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5292" y="3125724"/>
              <a:ext cx="2228850" cy="5676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3758184"/>
              <a:ext cx="517410" cy="5280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5292" y="3735324"/>
              <a:ext cx="1344930" cy="5676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9692" y="4056888"/>
              <a:ext cx="339102" cy="4549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6748" y="4056888"/>
              <a:ext cx="328409" cy="4549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3135" y="4056888"/>
              <a:ext cx="1408938" cy="4549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69692" y="4300728"/>
              <a:ext cx="1669542" cy="45491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16354" y="1359153"/>
            <a:ext cx="2592070" cy="3259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Background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Findings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Appendix</a:t>
            </a:r>
            <a:endParaRPr sz="2000">
              <a:latin typeface="Times New Roman"/>
              <a:cs typeface="Times New Roman"/>
            </a:endParaRPr>
          </a:p>
          <a:p>
            <a:pPr marL="1475740" lvl="1" indent="-295275">
              <a:lnSpc>
                <a:spcPct val="100000"/>
              </a:lnSpc>
              <a:spcBef>
                <a:spcPts val="15"/>
              </a:spcBef>
              <a:buAutoNum type="romanLcParenBoth"/>
              <a:tabLst>
                <a:tab pos="1476375" algn="l"/>
              </a:tabLst>
            </a:pP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6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</a:t>
            </a:r>
            <a:endParaRPr sz="1600">
              <a:latin typeface="Times New Roman"/>
              <a:cs typeface="Times New Roman"/>
            </a:endParaRPr>
          </a:p>
          <a:p>
            <a:pPr marL="1482725" lvl="1" indent="-302260">
              <a:lnSpc>
                <a:spcPct val="100000"/>
              </a:lnSpc>
              <a:buAutoNum type="romanLcParenBoth"/>
              <a:tabLst>
                <a:tab pos="1483360" algn="l"/>
              </a:tabLst>
            </a:pP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Methodology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82580" y="1932241"/>
            <a:ext cx="3272154" cy="1388745"/>
            <a:chOff x="4682580" y="1932241"/>
            <a:chExt cx="3272154" cy="1388745"/>
          </a:xfrm>
        </p:grpSpPr>
        <p:sp>
          <p:nvSpPr>
            <p:cNvPr id="22" name="object 22"/>
            <p:cNvSpPr/>
            <p:nvPr/>
          </p:nvSpPr>
          <p:spPr>
            <a:xfrm>
              <a:off x="7412282" y="1937004"/>
              <a:ext cx="537845" cy="629920"/>
            </a:xfrm>
            <a:custGeom>
              <a:avLst/>
              <a:gdLst/>
              <a:ahLst/>
              <a:cxnLst/>
              <a:rect l="l" t="t" r="r" b="b"/>
              <a:pathLst>
                <a:path w="537845" h="629919">
                  <a:moveTo>
                    <a:pt x="268677" y="0"/>
                  </a:moveTo>
                  <a:lnTo>
                    <a:pt x="224159" y="3898"/>
                  </a:lnTo>
                  <a:lnTo>
                    <a:pt x="181874" y="15195"/>
                  </a:lnTo>
                  <a:lnTo>
                    <a:pt x="142458" y="33292"/>
                  </a:lnTo>
                  <a:lnTo>
                    <a:pt x="106544" y="57592"/>
                  </a:lnTo>
                  <a:lnTo>
                    <a:pt x="74768" y="87497"/>
                  </a:lnTo>
                  <a:lnTo>
                    <a:pt x="47763" y="122409"/>
                  </a:lnTo>
                  <a:lnTo>
                    <a:pt x="26164" y="161729"/>
                  </a:lnTo>
                  <a:lnTo>
                    <a:pt x="10606" y="204861"/>
                  </a:lnTo>
                  <a:lnTo>
                    <a:pt x="1723" y="251206"/>
                  </a:lnTo>
                  <a:lnTo>
                    <a:pt x="0" y="298477"/>
                  </a:lnTo>
                  <a:lnTo>
                    <a:pt x="5507" y="344294"/>
                  </a:lnTo>
                  <a:lnTo>
                    <a:pt x="17753" y="387919"/>
                  </a:lnTo>
                  <a:lnTo>
                    <a:pt x="36246" y="428611"/>
                  </a:lnTo>
                  <a:lnTo>
                    <a:pt x="60493" y="465633"/>
                  </a:lnTo>
                  <a:lnTo>
                    <a:pt x="90002" y="498244"/>
                  </a:lnTo>
                  <a:lnTo>
                    <a:pt x="124281" y="525707"/>
                  </a:lnTo>
                  <a:lnTo>
                    <a:pt x="162836" y="547281"/>
                  </a:lnTo>
                  <a:lnTo>
                    <a:pt x="205177" y="562228"/>
                  </a:lnTo>
                  <a:lnTo>
                    <a:pt x="268677" y="629412"/>
                  </a:lnTo>
                  <a:lnTo>
                    <a:pt x="332177" y="562228"/>
                  </a:lnTo>
                  <a:lnTo>
                    <a:pt x="374619" y="547281"/>
                  </a:lnTo>
                  <a:lnTo>
                    <a:pt x="413231" y="525707"/>
                  </a:lnTo>
                  <a:lnTo>
                    <a:pt x="447535" y="498244"/>
                  </a:lnTo>
                  <a:lnTo>
                    <a:pt x="477051" y="465633"/>
                  </a:lnTo>
                  <a:lnTo>
                    <a:pt x="501299" y="428611"/>
                  </a:lnTo>
                  <a:lnTo>
                    <a:pt x="519798" y="387919"/>
                  </a:lnTo>
                  <a:lnTo>
                    <a:pt x="532070" y="344294"/>
                  </a:lnTo>
                  <a:lnTo>
                    <a:pt x="537635" y="298477"/>
                  </a:lnTo>
                  <a:lnTo>
                    <a:pt x="536012" y="251206"/>
                  </a:lnTo>
                  <a:lnTo>
                    <a:pt x="527116" y="204861"/>
                  </a:lnTo>
                  <a:lnTo>
                    <a:pt x="511523" y="161729"/>
                  </a:lnTo>
                  <a:lnTo>
                    <a:pt x="489874" y="122409"/>
                  </a:lnTo>
                  <a:lnTo>
                    <a:pt x="462809" y="87497"/>
                  </a:lnTo>
                  <a:lnTo>
                    <a:pt x="430969" y="57592"/>
                  </a:lnTo>
                  <a:lnTo>
                    <a:pt x="394995" y="33292"/>
                  </a:lnTo>
                  <a:lnTo>
                    <a:pt x="355528" y="15195"/>
                  </a:lnTo>
                  <a:lnTo>
                    <a:pt x="313209" y="3898"/>
                  </a:lnTo>
                  <a:lnTo>
                    <a:pt x="268677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2282" y="1937004"/>
              <a:ext cx="537845" cy="629920"/>
            </a:xfrm>
            <a:custGeom>
              <a:avLst/>
              <a:gdLst/>
              <a:ahLst/>
              <a:cxnLst/>
              <a:rect l="l" t="t" r="r" b="b"/>
              <a:pathLst>
                <a:path w="537845" h="629919">
                  <a:moveTo>
                    <a:pt x="268677" y="629412"/>
                  </a:moveTo>
                  <a:lnTo>
                    <a:pt x="332177" y="562228"/>
                  </a:lnTo>
                  <a:lnTo>
                    <a:pt x="374619" y="547281"/>
                  </a:lnTo>
                  <a:lnTo>
                    <a:pt x="413231" y="525707"/>
                  </a:lnTo>
                  <a:lnTo>
                    <a:pt x="447535" y="498244"/>
                  </a:lnTo>
                  <a:lnTo>
                    <a:pt x="477051" y="465633"/>
                  </a:lnTo>
                  <a:lnTo>
                    <a:pt x="501299" y="428611"/>
                  </a:lnTo>
                  <a:lnTo>
                    <a:pt x="519798" y="387919"/>
                  </a:lnTo>
                  <a:lnTo>
                    <a:pt x="532070" y="344294"/>
                  </a:lnTo>
                  <a:lnTo>
                    <a:pt x="537635" y="298477"/>
                  </a:lnTo>
                  <a:lnTo>
                    <a:pt x="536012" y="251206"/>
                  </a:lnTo>
                  <a:lnTo>
                    <a:pt x="527116" y="204861"/>
                  </a:lnTo>
                  <a:lnTo>
                    <a:pt x="511523" y="161729"/>
                  </a:lnTo>
                  <a:lnTo>
                    <a:pt x="489874" y="122409"/>
                  </a:lnTo>
                  <a:lnTo>
                    <a:pt x="462809" y="87497"/>
                  </a:lnTo>
                  <a:lnTo>
                    <a:pt x="430969" y="57592"/>
                  </a:lnTo>
                  <a:lnTo>
                    <a:pt x="394995" y="33292"/>
                  </a:lnTo>
                  <a:lnTo>
                    <a:pt x="355528" y="15195"/>
                  </a:lnTo>
                  <a:lnTo>
                    <a:pt x="313209" y="3898"/>
                  </a:lnTo>
                  <a:lnTo>
                    <a:pt x="268677" y="0"/>
                  </a:lnTo>
                  <a:lnTo>
                    <a:pt x="224159" y="3898"/>
                  </a:lnTo>
                  <a:lnTo>
                    <a:pt x="181874" y="15195"/>
                  </a:lnTo>
                  <a:lnTo>
                    <a:pt x="142458" y="33292"/>
                  </a:lnTo>
                  <a:lnTo>
                    <a:pt x="106544" y="57592"/>
                  </a:lnTo>
                  <a:lnTo>
                    <a:pt x="74768" y="87497"/>
                  </a:lnTo>
                  <a:lnTo>
                    <a:pt x="47763" y="122409"/>
                  </a:lnTo>
                  <a:lnTo>
                    <a:pt x="26164" y="161729"/>
                  </a:lnTo>
                  <a:lnTo>
                    <a:pt x="10606" y="204861"/>
                  </a:lnTo>
                  <a:lnTo>
                    <a:pt x="1723" y="251206"/>
                  </a:lnTo>
                  <a:lnTo>
                    <a:pt x="0" y="298477"/>
                  </a:lnTo>
                  <a:lnTo>
                    <a:pt x="5507" y="344294"/>
                  </a:lnTo>
                  <a:lnTo>
                    <a:pt x="17753" y="387919"/>
                  </a:lnTo>
                  <a:lnTo>
                    <a:pt x="36246" y="428611"/>
                  </a:lnTo>
                  <a:lnTo>
                    <a:pt x="60493" y="465633"/>
                  </a:lnTo>
                  <a:lnTo>
                    <a:pt x="90002" y="498244"/>
                  </a:lnTo>
                  <a:lnTo>
                    <a:pt x="124281" y="525707"/>
                  </a:lnTo>
                  <a:lnTo>
                    <a:pt x="162836" y="547281"/>
                  </a:lnTo>
                  <a:lnTo>
                    <a:pt x="205177" y="562228"/>
                  </a:lnTo>
                  <a:lnTo>
                    <a:pt x="268677" y="629412"/>
                  </a:lnTo>
                  <a:close/>
                </a:path>
              </a:pathLst>
            </a:custGeom>
            <a:ln w="9525">
              <a:solidFill>
                <a:srgbClr val="355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0658" y="2160270"/>
              <a:ext cx="262255" cy="166370"/>
            </a:xfrm>
            <a:custGeom>
              <a:avLst/>
              <a:gdLst/>
              <a:ahLst/>
              <a:cxnLst/>
              <a:rect l="l" t="t" r="r" b="b"/>
              <a:pathLst>
                <a:path w="262254" h="166369">
                  <a:moveTo>
                    <a:pt x="254508" y="0"/>
                  </a:moveTo>
                  <a:lnTo>
                    <a:pt x="7620" y="0"/>
                  </a:lnTo>
                  <a:lnTo>
                    <a:pt x="6096" y="0"/>
                  </a:lnTo>
                  <a:lnTo>
                    <a:pt x="4572" y="381"/>
                  </a:lnTo>
                  <a:lnTo>
                    <a:pt x="0" y="6096"/>
                  </a:lnTo>
                  <a:lnTo>
                    <a:pt x="0" y="7619"/>
                  </a:lnTo>
                  <a:lnTo>
                    <a:pt x="0" y="158496"/>
                  </a:lnTo>
                  <a:lnTo>
                    <a:pt x="0" y="160019"/>
                  </a:lnTo>
                  <a:lnTo>
                    <a:pt x="381" y="161544"/>
                  </a:lnTo>
                  <a:lnTo>
                    <a:pt x="6096" y="165735"/>
                  </a:lnTo>
                  <a:lnTo>
                    <a:pt x="7620" y="166116"/>
                  </a:lnTo>
                  <a:lnTo>
                    <a:pt x="254508" y="166116"/>
                  </a:lnTo>
                  <a:lnTo>
                    <a:pt x="256032" y="165735"/>
                  </a:lnTo>
                  <a:lnTo>
                    <a:pt x="257556" y="165354"/>
                  </a:lnTo>
                  <a:lnTo>
                    <a:pt x="259080" y="164592"/>
                  </a:lnTo>
                  <a:lnTo>
                    <a:pt x="260223" y="163830"/>
                  </a:lnTo>
                  <a:lnTo>
                    <a:pt x="260985" y="162687"/>
                  </a:lnTo>
                  <a:lnTo>
                    <a:pt x="261747" y="161544"/>
                  </a:lnTo>
                  <a:lnTo>
                    <a:pt x="262127" y="160019"/>
                  </a:lnTo>
                  <a:lnTo>
                    <a:pt x="262127" y="158496"/>
                  </a:lnTo>
                  <a:lnTo>
                    <a:pt x="262127" y="7619"/>
                  </a:lnTo>
                  <a:lnTo>
                    <a:pt x="262127" y="6096"/>
                  </a:lnTo>
                  <a:lnTo>
                    <a:pt x="261747" y="4572"/>
                  </a:lnTo>
                  <a:lnTo>
                    <a:pt x="256032" y="0"/>
                  </a:lnTo>
                  <a:lnTo>
                    <a:pt x="25450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56373" y="2135505"/>
              <a:ext cx="250672" cy="25069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87342" y="2708148"/>
              <a:ext cx="527050" cy="608330"/>
            </a:xfrm>
            <a:custGeom>
              <a:avLst/>
              <a:gdLst/>
              <a:ahLst/>
              <a:cxnLst/>
              <a:rect l="l" t="t" r="r" b="b"/>
              <a:pathLst>
                <a:path w="527050" h="608329">
                  <a:moveTo>
                    <a:pt x="263371" y="0"/>
                  </a:moveTo>
                  <a:lnTo>
                    <a:pt x="214364" y="4755"/>
                  </a:lnTo>
                  <a:lnTo>
                    <a:pt x="168230" y="18472"/>
                  </a:lnTo>
                  <a:lnTo>
                    <a:pt x="125856" y="40324"/>
                  </a:lnTo>
                  <a:lnTo>
                    <a:pt x="88127" y="69484"/>
                  </a:lnTo>
                  <a:lnTo>
                    <a:pt x="55928" y="105128"/>
                  </a:lnTo>
                  <a:lnTo>
                    <a:pt x="30145" y="146429"/>
                  </a:lnTo>
                  <a:lnTo>
                    <a:pt x="11664" y="192560"/>
                  </a:lnTo>
                  <a:lnTo>
                    <a:pt x="1370" y="242696"/>
                  </a:lnTo>
                  <a:lnTo>
                    <a:pt x="0" y="293967"/>
                  </a:lnTo>
                  <a:lnTo>
                    <a:pt x="7527" y="343366"/>
                  </a:lnTo>
                  <a:lnTo>
                    <a:pt x="23268" y="389869"/>
                  </a:lnTo>
                  <a:lnTo>
                    <a:pt x="46534" y="432450"/>
                  </a:lnTo>
                  <a:lnTo>
                    <a:pt x="76641" y="470085"/>
                  </a:lnTo>
                  <a:lnTo>
                    <a:pt x="112902" y="501747"/>
                  </a:lnTo>
                  <a:lnTo>
                    <a:pt x="154630" y="526411"/>
                  </a:lnTo>
                  <a:lnTo>
                    <a:pt x="201141" y="543051"/>
                  </a:lnTo>
                  <a:lnTo>
                    <a:pt x="263371" y="608076"/>
                  </a:lnTo>
                  <a:lnTo>
                    <a:pt x="325728" y="543051"/>
                  </a:lnTo>
                  <a:lnTo>
                    <a:pt x="372307" y="526411"/>
                  </a:lnTo>
                  <a:lnTo>
                    <a:pt x="414060" y="501747"/>
                  </a:lnTo>
                  <a:lnTo>
                    <a:pt x="450319" y="470085"/>
                  </a:lnTo>
                  <a:lnTo>
                    <a:pt x="480414" y="432450"/>
                  </a:lnTo>
                  <a:lnTo>
                    <a:pt x="503674" y="389869"/>
                  </a:lnTo>
                  <a:lnTo>
                    <a:pt x="519431" y="343366"/>
                  </a:lnTo>
                  <a:lnTo>
                    <a:pt x="527014" y="293967"/>
                  </a:lnTo>
                  <a:lnTo>
                    <a:pt x="525753" y="242696"/>
                  </a:lnTo>
                  <a:lnTo>
                    <a:pt x="515442" y="192560"/>
                  </a:lnTo>
                  <a:lnTo>
                    <a:pt x="496918" y="146429"/>
                  </a:lnTo>
                  <a:lnTo>
                    <a:pt x="471074" y="105128"/>
                  </a:lnTo>
                  <a:lnTo>
                    <a:pt x="438806" y="69484"/>
                  </a:lnTo>
                  <a:lnTo>
                    <a:pt x="401006" y="40324"/>
                  </a:lnTo>
                  <a:lnTo>
                    <a:pt x="358571" y="18472"/>
                  </a:lnTo>
                  <a:lnTo>
                    <a:pt x="312395" y="4755"/>
                  </a:lnTo>
                  <a:lnTo>
                    <a:pt x="263371" y="0"/>
                  </a:lnTo>
                  <a:close/>
                </a:path>
              </a:pathLst>
            </a:custGeom>
            <a:solidFill>
              <a:srgbClr val="719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7342" y="2708148"/>
              <a:ext cx="527050" cy="608330"/>
            </a:xfrm>
            <a:custGeom>
              <a:avLst/>
              <a:gdLst/>
              <a:ahLst/>
              <a:cxnLst/>
              <a:rect l="l" t="t" r="r" b="b"/>
              <a:pathLst>
                <a:path w="527050" h="608329">
                  <a:moveTo>
                    <a:pt x="263371" y="608076"/>
                  </a:moveTo>
                  <a:lnTo>
                    <a:pt x="325728" y="543051"/>
                  </a:lnTo>
                  <a:lnTo>
                    <a:pt x="372307" y="526411"/>
                  </a:lnTo>
                  <a:lnTo>
                    <a:pt x="414060" y="501747"/>
                  </a:lnTo>
                  <a:lnTo>
                    <a:pt x="450319" y="470085"/>
                  </a:lnTo>
                  <a:lnTo>
                    <a:pt x="480414" y="432450"/>
                  </a:lnTo>
                  <a:lnTo>
                    <a:pt x="503674" y="389869"/>
                  </a:lnTo>
                  <a:lnTo>
                    <a:pt x="519431" y="343366"/>
                  </a:lnTo>
                  <a:lnTo>
                    <a:pt x="527014" y="293967"/>
                  </a:lnTo>
                  <a:lnTo>
                    <a:pt x="525753" y="242696"/>
                  </a:lnTo>
                  <a:lnTo>
                    <a:pt x="515442" y="192560"/>
                  </a:lnTo>
                  <a:lnTo>
                    <a:pt x="496918" y="146429"/>
                  </a:lnTo>
                  <a:lnTo>
                    <a:pt x="471074" y="105128"/>
                  </a:lnTo>
                  <a:lnTo>
                    <a:pt x="438806" y="69484"/>
                  </a:lnTo>
                  <a:lnTo>
                    <a:pt x="401006" y="40324"/>
                  </a:lnTo>
                  <a:lnTo>
                    <a:pt x="358571" y="18472"/>
                  </a:lnTo>
                  <a:lnTo>
                    <a:pt x="312395" y="4755"/>
                  </a:lnTo>
                  <a:lnTo>
                    <a:pt x="263371" y="0"/>
                  </a:lnTo>
                  <a:lnTo>
                    <a:pt x="214364" y="4755"/>
                  </a:lnTo>
                  <a:lnTo>
                    <a:pt x="168230" y="18472"/>
                  </a:lnTo>
                  <a:lnTo>
                    <a:pt x="125856" y="40324"/>
                  </a:lnTo>
                  <a:lnTo>
                    <a:pt x="88127" y="69484"/>
                  </a:lnTo>
                  <a:lnTo>
                    <a:pt x="55928" y="105128"/>
                  </a:lnTo>
                  <a:lnTo>
                    <a:pt x="30145" y="146429"/>
                  </a:lnTo>
                  <a:lnTo>
                    <a:pt x="11664" y="192560"/>
                  </a:lnTo>
                  <a:lnTo>
                    <a:pt x="1370" y="242696"/>
                  </a:lnTo>
                  <a:lnTo>
                    <a:pt x="0" y="293967"/>
                  </a:lnTo>
                  <a:lnTo>
                    <a:pt x="7527" y="343366"/>
                  </a:lnTo>
                  <a:lnTo>
                    <a:pt x="23268" y="389869"/>
                  </a:lnTo>
                  <a:lnTo>
                    <a:pt x="46534" y="432450"/>
                  </a:lnTo>
                  <a:lnTo>
                    <a:pt x="76641" y="470085"/>
                  </a:lnTo>
                  <a:lnTo>
                    <a:pt x="112902" y="501747"/>
                  </a:lnTo>
                  <a:lnTo>
                    <a:pt x="154630" y="526411"/>
                  </a:lnTo>
                  <a:lnTo>
                    <a:pt x="201141" y="543051"/>
                  </a:lnTo>
                  <a:lnTo>
                    <a:pt x="263371" y="60807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16854" y="2205228"/>
              <a:ext cx="527050" cy="607060"/>
            </a:xfrm>
            <a:custGeom>
              <a:avLst/>
              <a:gdLst/>
              <a:ahLst/>
              <a:cxnLst/>
              <a:rect l="l" t="t" r="r" b="b"/>
              <a:pathLst>
                <a:path w="527050" h="607060">
                  <a:moveTo>
                    <a:pt x="263371" y="0"/>
                  </a:moveTo>
                  <a:lnTo>
                    <a:pt x="214364" y="4738"/>
                  </a:lnTo>
                  <a:lnTo>
                    <a:pt x="168230" y="18409"/>
                  </a:lnTo>
                  <a:lnTo>
                    <a:pt x="125856" y="40190"/>
                  </a:lnTo>
                  <a:lnTo>
                    <a:pt x="88127" y="69262"/>
                  </a:lnTo>
                  <a:lnTo>
                    <a:pt x="55928" y="104806"/>
                  </a:lnTo>
                  <a:lnTo>
                    <a:pt x="30145" y="146000"/>
                  </a:lnTo>
                  <a:lnTo>
                    <a:pt x="11664" y="192025"/>
                  </a:lnTo>
                  <a:lnTo>
                    <a:pt x="1370" y="242062"/>
                  </a:lnTo>
                  <a:lnTo>
                    <a:pt x="0" y="293226"/>
                  </a:lnTo>
                  <a:lnTo>
                    <a:pt x="7527" y="342507"/>
                  </a:lnTo>
                  <a:lnTo>
                    <a:pt x="23268" y="388888"/>
                  </a:lnTo>
                  <a:lnTo>
                    <a:pt x="46534" y="431355"/>
                  </a:lnTo>
                  <a:lnTo>
                    <a:pt x="76641" y="468893"/>
                  </a:lnTo>
                  <a:lnTo>
                    <a:pt x="112902" y="500487"/>
                  </a:lnTo>
                  <a:lnTo>
                    <a:pt x="154630" y="525121"/>
                  </a:lnTo>
                  <a:lnTo>
                    <a:pt x="201141" y="541782"/>
                  </a:lnTo>
                  <a:lnTo>
                    <a:pt x="263371" y="606552"/>
                  </a:lnTo>
                  <a:lnTo>
                    <a:pt x="325728" y="541782"/>
                  </a:lnTo>
                  <a:lnTo>
                    <a:pt x="372307" y="525121"/>
                  </a:lnTo>
                  <a:lnTo>
                    <a:pt x="414060" y="500487"/>
                  </a:lnTo>
                  <a:lnTo>
                    <a:pt x="450319" y="468893"/>
                  </a:lnTo>
                  <a:lnTo>
                    <a:pt x="480414" y="431355"/>
                  </a:lnTo>
                  <a:lnTo>
                    <a:pt x="503674" y="388888"/>
                  </a:lnTo>
                  <a:lnTo>
                    <a:pt x="519431" y="342507"/>
                  </a:lnTo>
                  <a:lnTo>
                    <a:pt x="527014" y="293226"/>
                  </a:lnTo>
                  <a:lnTo>
                    <a:pt x="525753" y="242062"/>
                  </a:lnTo>
                  <a:lnTo>
                    <a:pt x="515442" y="192025"/>
                  </a:lnTo>
                  <a:lnTo>
                    <a:pt x="496918" y="146000"/>
                  </a:lnTo>
                  <a:lnTo>
                    <a:pt x="471074" y="104806"/>
                  </a:lnTo>
                  <a:lnTo>
                    <a:pt x="438806" y="69262"/>
                  </a:lnTo>
                  <a:lnTo>
                    <a:pt x="401006" y="40190"/>
                  </a:lnTo>
                  <a:lnTo>
                    <a:pt x="358571" y="18409"/>
                  </a:lnTo>
                  <a:lnTo>
                    <a:pt x="312395" y="4738"/>
                  </a:lnTo>
                  <a:lnTo>
                    <a:pt x="263371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16854" y="2205228"/>
              <a:ext cx="527050" cy="607060"/>
            </a:xfrm>
            <a:custGeom>
              <a:avLst/>
              <a:gdLst/>
              <a:ahLst/>
              <a:cxnLst/>
              <a:rect l="l" t="t" r="r" b="b"/>
              <a:pathLst>
                <a:path w="527050" h="607060">
                  <a:moveTo>
                    <a:pt x="263371" y="606552"/>
                  </a:moveTo>
                  <a:lnTo>
                    <a:pt x="325728" y="541782"/>
                  </a:lnTo>
                  <a:lnTo>
                    <a:pt x="372307" y="525121"/>
                  </a:lnTo>
                  <a:lnTo>
                    <a:pt x="414060" y="500487"/>
                  </a:lnTo>
                  <a:lnTo>
                    <a:pt x="450319" y="468893"/>
                  </a:lnTo>
                  <a:lnTo>
                    <a:pt x="480414" y="431355"/>
                  </a:lnTo>
                  <a:lnTo>
                    <a:pt x="503674" y="388888"/>
                  </a:lnTo>
                  <a:lnTo>
                    <a:pt x="519431" y="342507"/>
                  </a:lnTo>
                  <a:lnTo>
                    <a:pt x="527014" y="293226"/>
                  </a:lnTo>
                  <a:lnTo>
                    <a:pt x="525753" y="242062"/>
                  </a:lnTo>
                  <a:lnTo>
                    <a:pt x="515442" y="192025"/>
                  </a:lnTo>
                  <a:lnTo>
                    <a:pt x="496918" y="146000"/>
                  </a:lnTo>
                  <a:lnTo>
                    <a:pt x="471074" y="104806"/>
                  </a:lnTo>
                  <a:lnTo>
                    <a:pt x="438806" y="69262"/>
                  </a:lnTo>
                  <a:lnTo>
                    <a:pt x="401006" y="40190"/>
                  </a:lnTo>
                  <a:lnTo>
                    <a:pt x="358571" y="18409"/>
                  </a:lnTo>
                  <a:lnTo>
                    <a:pt x="312395" y="4738"/>
                  </a:lnTo>
                  <a:lnTo>
                    <a:pt x="263371" y="0"/>
                  </a:lnTo>
                  <a:lnTo>
                    <a:pt x="214364" y="4738"/>
                  </a:lnTo>
                  <a:lnTo>
                    <a:pt x="168230" y="18409"/>
                  </a:lnTo>
                  <a:lnTo>
                    <a:pt x="125856" y="40190"/>
                  </a:lnTo>
                  <a:lnTo>
                    <a:pt x="88127" y="69262"/>
                  </a:lnTo>
                  <a:lnTo>
                    <a:pt x="55928" y="104806"/>
                  </a:lnTo>
                  <a:lnTo>
                    <a:pt x="30145" y="146000"/>
                  </a:lnTo>
                  <a:lnTo>
                    <a:pt x="11664" y="192025"/>
                  </a:lnTo>
                  <a:lnTo>
                    <a:pt x="1370" y="242062"/>
                  </a:lnTo>
                  <a:lnTo>
                    <a:pt x="0" y="293226"/>
                  </a:lnTo>
                  <a:lnTo>
                    <a:pt x="7527" y="342507"/>
                  </a:lnTo>
                  <a:lnTo>
                    <a:pt x="23268" y="388888"/>
                  </a:lnTo>
                  <a:lnTo>
                    <a:pt x="46534" y="431355"/>
                  </a:lnTo>
                  <a:lnTo>
                    <a:pt x="76641" y="468893"/>
                  </a:lnTo>
                  <a:lnTo>
                    <a:pt x="112902" y="500487"/>
                  </a:lnTo>
                  <a:lnTo>
                    <a:pt x="154630" y="525121"/>
                  </a:lnTo>
                  <a:lnTo>
                    <a:pt x="201141" y="541782"/>
                  </a:lnTo>
                  <a:lnTo>
                    <a:pt x="263371" y="60655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4976" y="2375916"/>
              <a:ext cx="254507" cy="2545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9556" y="2855976"/>
              <a:ext cx="323088" cy="3124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9"/>
    </mc:Choice>
    <mc:Fallback xmlns="">
      <p:transition spd="slow" advTm="1099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367" y="711708"/>
            <a:ext cx="2516886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3902" y="803274"/>
            <a:ext cx="207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</a:t>
            </a:r>
            <a:r>
              <a:rPr spc="-20" dirty="0"/>
              <a:t>C</a:t>
            </a:r>
            <a:r>
              <a:rPr spc="-5" dirty="0"/>
              <a:t>TIVE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20011" y="1847088"/>
            <a:ext cx="6101715" cy="1786889"/>
            <a:chOff x="1620011" y="1847088"/>
            <a:chExt cx="6101715" cy="17868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11" y="1868424"/>
              <a:ext cx="517410" cy="5280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4331" y="1847088"/>
              <a:ext cx="5827014" cy="567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1" y="2151888"/>
              <a:ext cx="4795266" cy="567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11" y="2478024"/>
              <a:ext cx="517410" cy="5280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1" y="2456688"/>
              <a:ext cx="5369814" cy="5676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4331" y="2761488"/>
              <a:ext cx="5074158" cy="567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400" y="2761488"/>
              <a:ext cx="424421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4331" y="3066288"/>
              <a:ext cx="1639062" cy="5676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55394" y="1908810"/>
            <a:ext cx="573532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major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cell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phone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product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optimally.</a:t>
            </a:r>
            <a:endParaRPr sz="2000">
              <a:latin typeface="Times New Roman"/>
              <a:cs typeface="Times New Roman"/>
            </a:endParaRPr>
          </a:p>
          <a:p>
            <a:pPr marL="299085" marR="45974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tweak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value to the product and </a:t>
            </a:r>
            <a:r>
              <a:rPr sz="2000" spc="-5" dirty="0">
                <a:latin typeface="Times New Roman"/>
                <a:cs typeface="Times New Roman"/>
              </a:rPr>
              <a:t>close </a:t>
            </a:r>
            <a:r>
              <a:rPr sz="2000" dirty="0">
                <a:latin typeface="Times New Roman"/>
                <a:cs typeface="Times New Roman"/>
              </a:rPr>
              <a:t>the supply-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demand </a:t>
            </a:r>
            <a:r>
              <a:rPr sz="2000" dirty="0">
                <a:latin typeface="Times New Roman"/>
                <a:cs typeface="Times New Roman"/>
              </a:rPr>
              <a:t>gap.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70"/>
    </mc:Choice>
    <mc:Fallback xmlns="">
      <p:transition spd="slow" advTm="182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1048" y="705612"/>
            <a:ext cx="306705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582" y="797179"/>
            <a:ext cx="262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2292" y="1683461"/>
            <a:ext cx="53860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As the </a:t>
            </a:r>
            <a:r>
              <a:rPr sz="2400" spc="-5" dirty="0">
                <a:latin typeface="Times New Roman"/>
                <a:cs typeface="Times New Roman"/>
              </a:rPr>
              <a:t>firm </a:t>
            </a:r>
            <a:r>
              <a:rPr sz="2400" dirty="0">
                <a:latin typeface="Times New Roman"/>
                <a:cs typeface="Times New Roman"/>
              </a:rPr>
              <a:t>has just entered the </a:t>
            </a:r>
            <a:r>
              <a:rPr sz="2400" spc="-5" dirty="0">
                <a:latin typeface="Times New Roman"/>
                <a:cs typeface="Times New Roman"/>
              </a:rPr>
              <a:t>mobile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market </a:t>
            </a:r>
            <a:r>
              <a:rPr sz="2400" dirty="0">
                <a:latin typeface="Times New Roman"/>
                <a:cs typeface="Times New Roman"/>
              </a:rPr>
              <a:t>three years ago, they want 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competitors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their users, so that they can design their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strategies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accordingly.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0"/>
    </mc:Choice>
    <mc:Fallback xmlns="">
      <p:transition spd="slow" advTm="183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664" y="435863"/>
            <a:ext cx="432282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2464" y="512190"/>
            <a:ext cx="3945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005" algn="l"/>
                <a:tab pos="2682240" algn="l"/>
              </a:tabLst>
            </a:pPr>
            <a:r>
              <a:rPr sz="2400" spc="-5" dirty="0"/>
              <a:t>MOST	POPU</a:t>
            </a:r>
            <a:r>
              <a:rPr sz="2400" spc="-15" dirty="0"/>
              <a:t>L</a:t>
            </a:r>
            <a:r>
              <a:rPr sz="2400" spc="-5" dirty="0"/>
              <a:t>AR</a:t>
            </a:r>
            <a:r>
              <a:rPr sz="2400" dirty="0"/>
              <a:t>	</a:t>
            </a:r>
            <a:r>
              <a:rPr sz="2400" spc="-5" dirty="0"/>
              <a:t>B</a:t>
            </a:r>
            <a:r>
              <a:rPr sz="2400" spc="-15" dirty="0"/>
              <a:t>R</a:t>
            </a:r>
            <a:r>
              <a:rPr sz="2400" spc="-5" dirty="0"/>
              <a:t>A</a:t>
            </a:r>
            <a:r>
              <a:rPr sz="2400" spc="-15" dirty="0"/>
              <a:t>N</a:t>
            </a:r>
            <a:r>
              <a:rPr sz="2400" spc="-5" dirty="0"/>
              <a:t>DS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663" y="1308353"/>
            <a:ext cx="332105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572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reviewed </a:t>
            </a:r>
            <a:r>
              <a:rPr sz="1800" spc="-5" dirty="0">
                <a:latin typeface="Times New Roman"/>
                <a:cs typeface="Times New Roman"/>
              </a:rPr>
              <a:t>brands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 major </a:t>
            </a:r>
            <a:r>
              <a:rPr sz="1800" dirty="0">
                <a:latin typeface="Times New Roman"/>
                <a:cs typeface="Times New Roman"/>
              </a:rPr>
              <a:t>popularity among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dirty="0">
                <a:latin typeface="Times New Roman"/>
                <a:cs typeface="Times New Roman"/>
              </a:rPr>
              <a:t> are </a:t>
            </a:r>
            <a:r>
              <a:rPr sz="1800" spc="-5" dirty="0">
                <a:latin typeface="Times New Roman"/>
                <a:cs typeface="Times New Roman"/>
              </a:rPr>
              <a:t>Samsung(38.89%), </a:t>
            </a:r>
            <a:r>
              <a:rPr sz="1800" dirty="0">
                <a:latin typeface="Times New Roman"/>
                <a:cs typeface="Times New Roman"/>
              </a:rPr>
              <a:t> Motorola(9.35%),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LG(13.23%),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Huawei(7.39%), HTC(4.09%),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Blu(7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97%) 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(4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04%).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Since </a:t>
            </a:r>
            <a:r>
              <a:rPr sz="1800" dirty="0">
                <a:latin typeface="Times New Roman"/>
                <a:cs typeface="Times New Roman"/>
              </a:rPr>
              <a:t>now we know how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 is </a:t>
            </a:r>
            <a:r>
              <a:rPr sz="1800" dirty="0">
                <a:latin typeface="Times New Roman"/>
                <a:cs typeface="Times New Roman"/>
              </a:rPr>
              <a:t>controlled by these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competitors,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focus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77" y="1113280"/>
            <a:ext cx="4260723" cy="351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66"/>
    </mc:Choice>
    <mc:Fallback xmlns="">
      <p:transition spd="slow" advTm="3026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" y="234695"/>
            <a:ext cx="7672705" cy="1165225"/>
            <a:chOff x="792480" y="234695"/>
            <a:chExt cx="7672705" cy="1165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" y="234695"/>
              <a:ext cx="7672578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9356" y="612647"/>
              <a:ext cx="2708910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49195" marR="5080" indent="-2437130">
              <a:lnSpc>
                <a:spcPts val="2980"/>
              </a:lnSpc>
              <a:spcBef>
                <a:spcPts val="509"/>
              </a:spcBef>
            </a:pPr>
            <a:r>
              <a:rPr spc="-35" dirty="0"/>
              <a:t>RATINGS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114" dirty="0"/>
              <a:t> </a:t>
            </a:r>
            <a:r>
              <a:rPr spc="-10" dirty="0"/>
              <a:t>BRANDS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RESPECT</a:t>
            </a:r>
            <a:r>
              <a:rPr spc="-85" dirty="0"/>
              <a:t> </a:t>
            </a:r>
            <a:r>
              <a:rPr spc="-35" dirty="0"/>
              <a:t>TO </a:t>
            </a:r>
            <a:r>
              <a:rPr spc="-685" dirty="0"/>
              <a:t> </a:t>
            </a:r>
            <a:r>
              <a:rPr spc="-15" dirty="0"/>
              <a:t>CUSTOMERS</a:t>
            </a:r>
          </a:p>
        </p:txBody>
      </p:sp>
      <p:sp>
        <p:nvSpPr>
          <p:cNvPr id="7" name="object 7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4824" y="1476502"/>
            <a:ext cx="3254375" cy="303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By Referring the </a:t>
            </a:r>
            <a:r>
              <a:rPr sz="1800" spc="-5" dirty="0">
                <a:latin typeface="Times New Roman"/>
                <a:cs typeface="Times New Roman"/>
              </a:rPr>
              <a:t>Customers’ </a:t>
            </a:r>
            <a:r>
              <a:rPr sz="1800" dirty="0">
                <a:latin typeface="Times New Roman"/>
                <a:cs typeface="Times New Roman"/>
              </a:rPr>
              <a:t> Ratings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brands, we </a:t>
            </a:r>
            <a:r>
              <a:rPr sz="1800" spc="-5" dirty="0">
                <a:latin typeface="Times New Roman"/>
                <a:cs typeface="Times New Roman"/>
              </a:rPr>
              <a:t>observe </a:t>
            </a:r>
            <a:r>
              <a:rPr sz="1800" dirty="0">
                <a:latin typeface="Times New Roman"/>
                <a:cs typeface="Times New Roman"/>
              </a:rPr>
              <a:t>that even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though </a:t>
            </a:r>
            <a:r>
              <a:rPr sz="1800" spc="-5" dirty="0">
                <a:latin typeface="Times New Roman"/>
                <a:cs typeface="Times New Roman"/>
              </a:rPr>
              <a:t>Samsung </a:t>
            </a:r>
            <a:r>
              <a:rPr sz="1800" dirty="0">
                <a:latin typeface="Times New Roman"/>
                <a:cs typeface="Times New Roman"/>
              </a:rPr>
              <a:t>controls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major sector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5" dirty="0">
                <a:latin typeface="Times New Roman"/>
                <a:cs typeface="Times New Roman"/>
              </a:rPr>
              <a:t> market</a:t>
            </a:r>
            <a:r>
              <a:rPr sz="1800" dirty="0">
                <a:latin typeface="Times New Roman"/>
                <a:cs typeface="Times New Roman"/>
              </a:rPr>
              <a:t> in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popularity, </a:t>
            </a:r>
            <a:r>
              <a:rPr sz="1800" dirty="0">
                <a:latin typeface="Times New Roman"/>
                <a:cs typeface="Times New Roman"/>
              </a:rPr>
              <a:t>still other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brands like </a:t>
            </a:r>
            <a:r>
              <a:rPr sz="1800" spc="-5" dirty="0">
                <a:latin typeface="Times New Roman"/>
                <a:cs typeface="Times New Roman"/>
              </a:rPr>
              <a:t>LG, Apple,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Blackberry, </a:t>
            </a:r>
            <a:r>
              <a:rPr sz="1800" dirty="0">
                <a:latin typeface="Times New Roman"/>
                <a:cs typeface="Times New Roman"/>
              </a:rPr>
              <a:t>HTC, </a:t>
            </a:r>
            <a:r>
              <a:rPr sz="1800" spc="-5" dirty="0">
                <a:latin typeface="Times New Roman"/>
                <a:cs typeface="Times New Roman"/>
              </a:rPr>
              <a:t>Huawei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related.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214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ts val="2140"/>
              </a:lnSpc>
            </a:pP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</a:t>
            </a:r>
            <a:r>
              <a:rPr sz="1800" dirty="0">
                <a:latin typeface="Segoe UI Symbol"/>
                <a:cs typeface="Segoe UI Symbol"/>
              </a:rPr>
              <a:t>.</a:t>
            </a:r>
            <a:endParaRPr sz="1800">
              <a:latin typeface="Segoe UI Symbol"/>
              <a:cs typeface="Segoe UI Symbo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11713"/>
            <a:ext cx="3656457" cy="2860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3"/>
    </mc:Choice>
    <mc:Fallback xmlns="">
      <p:transition spd="slow" advTm="3053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461772"/>
            <a:ext cx="6104382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9900" y="552958"/>
            <a:ext cx="5668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BRANDS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5" dirty="0"/>
              <a:t>PRICE</a:t>
            </a:r>
            <a:r>
              <a:rPr spc="-40" dirty="0"/>
              <a:t> </a:t>
            </a:r>
            <a:r>
              <a:rPr spc="-50" dirty="0"/>
              <a:t>VARIANTS</a:t>
            </a:r>
          </a:p>
        </p:txBody>
      </p:sp>
      <p:sp>
        <p:nvSpPr>
          <p:cNvPr id="5" name="object 5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1161" y="2149220"/>
            <a:ext cx="27514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price preferred by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150$</a:t>
            </a:r>
            <a:r>
              <a:rPr sz="1800" dirty="0">
                <a:latin typeface="Times New Roman"/>
                <a:cs typeface="Times New Roman"/>
              </a:rPr>
              <a:t> 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70$.</a:t>
            </a:r>
            <a:endParaRPr sz="1800">
              <a:latin typeface="Times New Roman"/>
              <a:cs typeface="Times New Roman"/>
            </a:endParaRPr>
          </a:p>
          <a:p>
            <a:pPr marL="299085" marR="196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should be the price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segment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1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targeting.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48918"/>
            <a:ext cx="4272473" cy="3718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0"/>
    </mc:Choice>
    <mc:Fallback xmlns="">
      <p:transition spd="slow" advTm="1643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127" y="201168"/>
            <a:ext cx="6790690" cy="1165225"/>
            <a:chOff x="1024127" y="201168"/>
            <a:chExt cx="6790690" cy="1165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83" y="201168"/>
              <a:ext cx="6669785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27" y="579120"/>
              <a:ext cx="6790182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4475" marR="5080" indent="104775">
              <a:lnSpc>
                <a:spcPts val="2980"/>
              </a:lnSpc>
              <a:spcBef>
                <a:spcPts val="509"/>
              </a:spcBef>
            </a:pPr>
            <a:r>
              <a:rPr spc="-5" dirty="0"/>
              <a:t>MOST</a:t>
            </a:r>
            <a:r>
              <a:rPr spc="-65" dirty="0"/>
              <a:t> </a:t>
            </a:r>
            <a:r>
              <a:rPr spc="-85" dirty="0"/>
              <a:t>FAVOURED</a:t>
            </a:r>
            <a:r>
              <a:rPr spc="30" dirty="0"/>
              <a:t> </a:t>
            </a:r>
            <a:r>
              <a:rPr spc="-35" dirty="0"/>
              <a:t>FEATURES</a:t>
            </a:r>
            <a:r>
              <a:rPr spc="-30" dirty="0"/>
              <a:t> </a:t>
            </a:r>
            <a:r>
              <a:rPr spc="-5" dirty="0"/>
              <a:t>WITH </a:t>
            </a:r>
            <a:r>
              <a:rPr dirty="0"/>
              <a:t> </a:t>
            </a:r>
            <a:r>
              <a:rPr spc="-10" dirty="0"/>
              <a:t>RESPECT</a:t>
            </a:r>
            <a:r>
              <a:rPr spc="-85" dirty="0"/>
              <a:t> </a:t>
            </a:r>
            <a:r>
              <a:rPr spc="-30" dirty="0"/>
              <a:t>TO</a:t>
            </a:r>
            <a:r>
              <a:rPr spc="-15" dirty="0"/>
              <a:t> </a:t>
            </a:r>
            <a:r>
              <a:rPr spc="-10" dirty="0"/>
              <a:t>CUSTOMERS</a:t>
            </a:r>
            <a:r>
              <a:rPr spc="15" dirty="0"/>
              <a:t> </a:t>
            </a:r>
            <a:r>
              <a:rPr spc="-10" dirty="0"/>
              <a:t>REVIEWS</a:t>
            </a:r>
          </a:p>
        </p:txBody>
      </p:sp>
      <p:sp>
        <p:nvSpPr>
          <p:cNvPr id="7" name="object 7"/>
          <p:cNvSpPr/>
          <p:nvPr/>
        </p:nvSpPr>
        <p:spPr>
          <a:xfrm>
            <a:off x="172212" y="3020568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0291" y="1368044"/>
            <a:ext cx="29063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19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desired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 includes a 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 </a:t>
            </a:r>
            <a:r>
              <a:rPr sz="1800" dirty="0">
                <a:latin typeface="Times New Roman"/>
                <a:cs typeface="Times New Roman"/>
              </a:rPr>
              <a:t>of 5.1 inches, </a:t>
            </a:r>
            <a:r>
              <a:rPr sz="1800" spc="-5" dirty="0">
                <a:latin typeface="Times New Roman"/>
                <a:cs typeface="Times New Roman"/>
              </a:rPr>
              <a:t>Camera </a:t>
            </a:r>
            <a:r>
              <a:rPr sz="1800" dirty="0">
                <a:latin typeface="Times New Roman"/>
                <a:cs typeface="Times New Roman"/>
              </a:rPr>
              <a:t> 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16MP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processor </a:t>
            </a:r>
            <a:r>
              <a:rPr sz="1800" dirty="0">
                <a:latin typeface="Times New Roman"/>
                <a:cs typeface="Times New Roman"/>
              </a:rPr>
              <a:t>having </a:t>
            </a:r>
            <a:r>
              <a:rPr sz="1800" spc="-5" dirty="0">
                <a:latin typeface="Times New Roman"/>
                <a:cs typeface="Times New Roman"/>
              </a:rPr>
              <a:t>2.5GHz </a:t>
            </a:r>
            <a:r>
              <a:rPr sz="1800" dirty="0">
                <a:latin typeface="Times New Roman"/>
                <a:cs typeface="Times New Roman"/>
              </a:rPr>
              <a:t> cloaking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speed.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Also, </a:t>
            </a:r>
            <a:r>
              <a:rPr sz="1800" dirty="0">
                <a:latin typeface="Times New Roman"/>
                <a:cs typeface="Times New Roman"/>
              </a:rPr>
              <a:t>the all </a:t>
            </a:r>
            <a:r>
              <a:rPr sz="1800" spc="-5" dirty="0">
                <a:latin typeface="Times New Roman"/>
                <a:cs typeface="Times New Roman"/>
              </a:rPr>
              <a:t>metal </a:t>
            </a:r>
            <a:r>
              <a:rPr sz="1800" dirty="0">
                <a:latin typeface="Times New Roman"/>
                <a:cs typeface="Times New Roman"/>
              </a:rPr>
              <a:t>design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droid,  this gives </a:t>
            </a:r>
            <a:r>
              <a:rPr sz="1800" spc="-5" dirty="0">
                <a:latin typeface="Times New Roman"/>
                <a:cs typeface="Times New Roman"/>
              </a:rPr>
              <a:t>us </a:t>
            </a:r>
            <a:r>
              <a:rPr sz="1800" dirty="0">
                <a:latin typeface="Times New Roman"/>
                <a:cs typeface="Times New Roman"/>
              </a:rPr>
              <a:t>an insight that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market we </a:t>
            </a:r>
            <a:r>
              <a:rPr sz="1800" dirty="0">
                <a:latin typeface="Times New Roman"/>
                <a:cs typeface="Times New Roman"/>
              </a:rPr>
              <a:t>are focusing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majorly oriented 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open-source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platforms.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28750"/>
            <a:ext cx="4615368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35"/>
    </mc:Choice>
    <mc:Fallback xmlns="">
      <p:transition spd="slow" advTm="3823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08" y="335279"/>
            <a:ext cx="7597902" cy="6774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108" y="411860"/>
            <a:ext cx="7141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2790" algn="l"/>
                <a:tab pos="6181090" algn="l"/>
              </a:tabLst>
            </a:pPr>
            <a:r>
              <a:rPr sz="2400" spc="-5" dirty="0"/>
              <a:t>MOST</a:t>
            </a:r>
            <a:r>
              <a:rPr sz="2400" spc="-50" dirty="0"/>
              <a:t> </a:t>
            </a:r>
            <a:r>
              <a:rPr sz="2400" spc="-5" dirty="0"/>
              <a:t>LIKED FE</a:t>
            </a:r>
            <a:r>
              <a:rPr sz="2400" spc="-200" dirty="0"/>
              <a:t>A</a:t>
            </a:r>
            <a:r>
              <a:rPr sz="2400" spc="-5" dirty="0"/>
              <a:t>T</a:t>
            </a:r>
            <a:r>
              <a:rPr sz="2400" spc="-15" dirty="0"/>
              <a:t>U</a:t>
            </a:r>
            <a:r>
              <a:rPr sz="2400" spc="-5" dirty="0"/>
              <a:t>RE</a:t>
            </a:r>
            <a:r>
              <a:rPr sz="2400" spc="-10" dirty="0"/>
              <a:t> </a:t>
            </a:r>
            <a:r>
              <a:rPr sz="2400" dirty="0"/>
              <a:t>WITH	</a:t>
            </a:r>
            <a:r>
              <a:rPr sz="2400" spc="-325" dirty="0"/>
              <a:t>A</a:t>
            </a:r>
            <a:r>
              <a:rPr sz="2400" spc="-5" dirty="0"/>
              <a:t>V</a:t>
            </a:r>
            <a:r>
              <a:rPr sz="2400" spc="-15" dirty="0"/>
              <a:t>E</a:t>
            </a:r>
            <a:r>
              <a:rPr sz="2400" spc="-5" dirty="0"/>
              <a:t>R</a:t>
            </a:r>
            <a:r>
              <a:rPr sz="2400" spc="-15" dirty="0"/>
              <a:t>A</a:t>
            </a:r>
            <a:r>
              <a:rPr sz="2400" dirty="0"/>
              <a:t>GE	</a:t>
            </a:r>
            <a:r>
              <a:rPr sz="2400" spc="-5" dirty="0"/>
              <a:t>P</a:t>
            </a:r>
            <a:r>
              <a:rPr sz="2400" spc="-15" dirty="0"/>
              <a:t>R</a:t>
            </a:r>
            <a:r>
              <a:rPr sz="2400" spc="-5" dirty="0"/>
              <a:t>ICE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86004" y="1199515"/>
            <a:ext cx="337312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Although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 are </a:t>
            </a:r>
            <a:r>
              <a:rPr sz="1800" dirty="0">
                <a:latin typeface="Times New Roman"/>
                <a:cs typeface="Times New Roman"/>
              </a:rPr>
              <a:t>reviews </a:t>
            </a:r>
            <a:r>
              <a:rPr sz="1800" spc="-10" dirty="0">
                <a:latin typeface="Times New Roman"/>
                <a:cs typeface="Times New Roman"/>
              </a:rPr>
              <a:t>positively,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not cheap and far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than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price range which </a:t>
            </a:r>
            <a:r>
              <a:rPr sz="1800" spc="-10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targeting(150$-70$).</a:t>
            </a:r>
            <a:endParaRPr sz="1800">
              <a:latin typeface="Times New Roman"/>
              <a:cs typeface="Times New Roman"/>
            </a:endParaRPr>
          </a:p>
          <a:p>
            <a:pPr marL="299085" marR="13843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only feature which is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favored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inches,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camera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MP,</a:t>
            </a:r>
            <a:r>
              <a:rPr sz="1800" dirty="0">
                <a:latin typeface="Times New Roman"/>
                <a:cs typeface="Times New Roman"/>
              </a:rPr>
              <a:t> 2.7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GHz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processor </a:t>
            </a:r>
            <a:r>
              <a:rPr sz="1800" dirty="0">
                <a:latin typeface="Times New Roman"/>
                <a:cs typeface="Times New Roman"/>
              </a:rPr>
              <a:t>along with </a:t>
            </a:r>
            <a:r>
              <a:rPr sz="1800" spc="-5" dirty="0">
                <a:latin typeface="Times New Roman"/>
                <a:cs typeface="Times New Roman"/>
              </a:rPr>
              <a:t>Android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71550"/>
            <a:ext cx="48768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41"/>
    </mc:Choice>
    <mc:Fallback xmlns="">
      <p:transition spd="slow" advTm="3014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BB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539</Words>
  <Application>Microsoft Office PowerPoint</Application>
  <PresentationFormat>On-screen Show (16:9)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ON FINDING STRATEGIES TO ADD MORE VALUE FOR THE BRAND BY PROVIDING MOST IN DEMAND  FEATURES TO THE CUSTOMERS</vt:lpstr>
      <vt:lpstr>AGENDA</vt:lpstr>
      <vt:lpstr>OBJECTIVE</vt:lpstr>
      <vt:lpstr>BACKGROUND</vt:lpstr>
      <vt:lpstr>MOST POPULAR BRANDS</vt:lpstr>
      <vt:lpstr>RATINGS OF BRANDS WITH RESPECT TO  CUSTOMERS</vt:lpstr>
      <vt:lpstr>BRANDS WITH PRICE VARIANTS</vt:lpstr>
      <vt:lpstr>MOST FAVOURED FEATURES WITH  RESPECT TO CUSTOMERS REVIEWS</vt:lpstr>
      <vt:lpstr>MOST LIKED FEATURE WITH AVERAGE PRICE</vt:lpstr>
      <vt:lpstr>FINAL DASHBOARD OF VISUALISATIONS</vt:lpstr>
      <vt:lpstr>RECOMMENDATIONS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 FINDING  STRATEGIES  TO ADD MORE VALUE FOR THE BRAND BY PROVIDING MOST  IN DEMAND FEATURES TO THE CUSTOMERS</dc:title>
  <dc:creator>Abhinaya Baskar</dc:creator>
  <cp:lastModifiedBy>Windows User</cp:lastModifiedBy>
  <cp:revision>9</cp:revision>
  <dcterms:created xsi:type="dcterms:W3CDTF">2023-07-25T09:06:49Z</dcterms:created>
  <dcterms:modified xsi:type="dcterms:W3CDTF">2023-07-27T17:27:32Z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2023-07-25T00:00:00Z</vt:filetime>
  </property>
</Properties>
</file>