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53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492593" y="1004890"/>
            <a:ext cx="8823579"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4" name="TextBox 3"/>
          <p:cNvSpPr txBox="1"/>
          <p:nvPr/>
        </p:nvSpPr>
        <p:spPr>
          <a:xfrm>
            <a:off x="2487214" y="3769619"/>
            <a:ext cx="6834339" cy="1323439"/>
          </a:xfrm>
          <a:prstGeom prst="rect">
            <a:avLst/>
          </a:prstGeom>
          <a:noFill/>
        </p:spPr>
        <p:txBody>
          <a:bodyPr wrap="square" lIns="91440" tIns="45720" rIns="91440" bIns="45720" rtlCol="0" anchor="t">
            <a:spAutoFit/>
          </a:bodyPr>
          <a:lstStyle/>
          <a:p>
            <a:pPr algn="ctr"/>
            <a:r>
              <a:rPr lang="en-US" sz="2000" b="1" dirty="0">
                <a:solidFill>
                  <a:schemeClr val="accent1">
                    <a:lumMod val="75000"/>
                  </a:schemeClr>
                </a:solidFill>
                <a:latin typeface="Arial" pitchFamily="34" charset="0"/>
                <a:cs typeface="Arial" pitchFamily="34" charset="0"/>
              </a:rPr>
              <a:t>Presented By:</a:t>
            </a:r>
          </a:p>
          <a:p>
            <a:pPr algn="ctr"/>
            <a:endParaRPr lang="en-US" sz="2000" b="1" dirty="0">
              <a:solidFill>
                <a:schemeClr val="accent1">
                  <a:lumMod val="75000"/>
                </a:schemeClr>
              </a:solidFill>
              <a:latin typeface="Arial" pitchFamily="34" charset="0"/>
              <a:cs typeface="Arial" pitchFamily="34" charset="0"/>
            </a:endParaRPr>
          </a:p>
          <a:p>
            <a:pPr algn="ctr"/>
            <a:r>
              <a:rPr lang="en-US" sz="2000" b="1" dirty="0" err="1">
                <a:solidFill>
                  <a:schemeClr val="accent1">
                    <a:lumMod val="75000"/>
                  </a:schemeClr>
                </a:solidFill>
                <a:latin typeface="Arial"/>
                <a:cs typeface="Arial"/>
              </a:rPr>
              <a:t>P.Ravi</a:t>
            </a:r>
            <a:r>
              <a:rPr lang="en-US" sz="2000" b="1" dirty="0">
                <a:solidFill>
                  <a:schemeClr val="accent1">
                    <a:lumMod val="75000"/>
                  </a:schemeClr>
                </a:solidFill>
                <a:latin typeface="Arial"/>
                <a:cs typeface="Arial"/>
              </a:rPr>
              <a:t> Sankar-</a:t>
            </a:r>
            <a:r>
              <a:rPr lang="en-US" sz="2000" b="1" dirty="0" err="1">
                <a:solidFill>
                  <a:schemeClr val="accent1">
                    <a:lumMod val="75000"/>
                  </a:schemeClr>
                </a:solidFill>
                <a:latin typeface="Arial"/>
                <a:cs typeface="Arial"/>
              </a:rPr>
              <a:t>Sengunthar</a:t>
            </a:r>
            <a:r>
              <a:rPr lang="en-US" sz="2000" b="1" dirty="0">
                <a:solidFill>
                  <a:schemeClr val="accent1">
                    <a:lumMod val="75000"/>
                  </a:schemeClr>
                </a:solidFill>
                <a:latin typeface="Arial"/>
                <a:cs typeface="Arial"/>
              </a:rPr>
              <a:t> college of engineering,</a:t>
            </a:r>
          </a:p>
          <a:p>
            <a:pPr algn="ct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B.Tech</a:t>
            </a:r>
            <a:r>
              <a:rPr lang="en-US" sz="2000" b="1" dirty="0">
                <a:solidFill>
                  <a:schemeClr val="accent1">
                    <a:lumMod val="75000"/>
                  </a:schemeClr>
                </a:solidFill>
                <a:latin typeface="Arial"/>
                <a:cs typeface="Arial"/>
              </a:rPr>
              <a:t>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85000" lnSpcReduction="10000"/>
          </a:bodyPr>
          <a:lstStyle/>
          <a:p>
            <a:pPr marL="305435" indent="-305435"/>
            <a:r>
              <a:rPr lang="en-IN" sz="2400" dirty="0"/>
              <a:t>1. "Gray Hat Python: Python Programming for Hackers and Reverse Engineers" by Justin Seitz</a:t>
            </a:r>
          </a:p>
          <a:p>
            <a:pPr marL="305435" indent="-305435"/>
            <a:r>
              <a:rPr lang="en-IN" sz="2400" dirty="0"/>
              <a:t>2. "The Web Application Hacker's Handbook: Finding and Exploiting Security Flaws" by </a:t>
            </a:r>
            <a:r>
              <a:rPr lang="en-IN" sz="2400" dirty="0" err="1"/>
              <a:t>Dafydd</a:t>
            </a:r>
            <a:r>
              <a:rPr lang="en-IN" sz="2400" dirty="0"/>
              <a:t> </a:t>
            </a:r>
            <a:r>
              <a:rPr lang="en-IN" sz="2400" dirty="0" err="1"/>
              <a:t>Stuttard</a:t>
            </a:r>
            <a:r>
              <a:rPr lang="en-IN" sz="2400" dirty="0"/>
              <a:t> and Marcus Pinto</a:t>
            </a:r>
          </a:p>
          <a:p>
            <a:pPr marL="305435" indent="-305435"/>
            <a:r>
              <a:rPr lang="en-IN" sz="2400" dirty="0"/>
              <a:t>3. GitHub repositories (search for open-source keylogger projects)</a:t>
            </a:r>
          </a:p>
          <a:p>
            <a:pPr marL="305435" indent="-305435"/>
            <a:r>
              <a:rPr lang="en-IN" sz="2400" dirty="0"/>
              <a:t>4. Security blogs and forums (e.g., Stack Overflow, Reddit's r/</a:t>
            </a:r>
            <a:r>
              <a:rPr lang="en-IN" sz="2400" dirty="0" err="1"/>
              <a:t>netsec</a:t>
            </a:r>
            <a:r>
              <a:rPr lang="en-IN" sz="2400" dirty="0"/>
              <a:t>)</a:t>
            </a:r>
          </a:p>
          <a:p>
            <a:pPr marL="305435" indent="-305435"/>
            <a:r>
              <a:rPr lang="en-IN" sz="2400" dirty="0"/>
              <a:t>5. Online tutorials (e.g., Medium, YouTube, </a:t>
            </a:r>
            <a:r>
              <a:rPr lang="en-IN" sz="2400" dirty="0" err="1"/>
              <a:t>Hackaday</a:t>
            </a:r>
            <a:r>
              <a:rPr lang="en-IN" sz="2400" dirty="0"/>
              <a:t>)</a:t>
            </a:r>
          </a:p>
          <a:p>
            <a:pPr marL="305435" indent="-305435"/>
            <a:r>
              <a:rPr lang="en-IN" sz="2400" dirty="0"/>
              <a:t>6. Educational platforms (e.g., Udemy, Coursera, Pluralsight)</a:t>
            </a:r>
          </a:p>
          <a:p>
            <a:pPr marL="305435" indent="-305435"/>
            <a:r>
              <a:rPr lang="en-IN" sz="2400" dirty="0"/>
              <a:t>7. Academic journals (search for research papers related to cybersecurity and programming)</a:t>
            </a:r>
          </a:p>
          <a:p>
            <a:pPr marL="305435" indent="-305435"/>
            <a:r>
              <a:rPr lang="en-IN" sz="2400" dirty="0"/>
              <a:t>8. Legal resources (consult cybersecurity, data privacy, and surveillance laws)</a:t>
            </a:r>
          </a:p>
          <a:p>
            <a:pPr marL="305435" indent="-305435"/>
            <a:r>
              <a:rPr lang="en-IN" sz="2400" dirty="0"/>
              <a:t>9. Ethical hacking resources (e.g., EC-Council guidelines for ethical hacking practices)</a:t>
            </a: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dirty="0">
                <a:solidFill>
                  <a:srgbClr val="0F0F0F"/>
                </a:solidFill>
                <a:ea typeface="+mn-lt"/>
                <a:cs typeface="+mn-lt"/>
              </a:rPr>
              <a:t>Example:</a:t>
            </a:r>
            <a:r>
              <a:rPr lang="en-IN" sz="2800" dirty="0">
                <a:solidFill>
                  <a:srgbClr val="0F0F0F"/>
                </a:solidFill>
                <a:ea typeface="+mn-lt"/>
                <a:cs typeface="+mn-lt"/>
              </a:rPr>
              <a:t> </a:t>
            </a:r>
            <a:r>
              <a:rPr lang="en-US" sz="2800" dirty="0">
                <a:solidFill>
                  <a:srgbClr val="0F0F0F"/>
                </a:solidFill>
                <a:ea typeface="+mn-lt"/>
                <a:cs typeface="+mn-lt"/>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7" y="1232452"/>
            <a:ext cx="11613485" cy="5563973"/>
          </a:xfrm>
        </p:spPr>
        <p:txBody>
          <a:bodyPr vert="horz" lIns="91440" tIns="45720" rIns="91440" bIns="45720" rtlCol="0" anchor="ctr">
            <a:noAutofit/>
          </a:bodyPr>
          <a:lstStyle/>
          <a:p>
            <a:pPr marL="305435" indent="-305435"/>
            <a:r>
              <a:rPr lang="en-US" sz="1200" b="1" dirty="0">
                <a:latin typeface="Calibri"/>
                <a:cs typeface="Calibri"/>
              </a:rPr>
              <a:t>Creating a keylogger project requires careful consideration of both technical and ethical aspects. Keyloggers can be powerful tools for various legitimate purposes like debugging software or monitoring computer usage with proper consent, but they can also be misused for unethical or illegal activities. If you're considering a keylogger project, here's a proposed solution outline:</a:t>
            </a:r>
          </a:p>
          <a:p>
            <a:pPr marL="305435" indent="-305435"/>
            <a:endParaRPr lang="en-US" sz="1200" b="1" dirty="0">
              <a:latin typeface="Calibri"/>
              <a:cs typeface="Calibri"/>
            </a:endParaRPr>
          </a:p>
          <a:p>
            <a:pPr marL="305435" indent="-305435"/>
            <a:r>
              <a:rPr lang="en-US" sz="1200" b="1" dirty="0">
                <a:latin typeface="Calibri"/>
                <a:cs typeface="Calibri"/>
              </a:rPr>
              <a:t>1. **Project Goal Definition:**</a:t>
            </a:r>
          </a:p>
          <a:p>
            <a:pPr marL="305435" indent="-305435"/>
            <a:r>
              <a:rPr lang="en-US" sz="1200" b="1" dirty="0">
                <a:latin typeface="Calibri"/>
                <a:cs typeface="Calibri"/>
              </a:rPr>
              <a:t>   - Clearly define the purpose of the keylogger project. Is it for educational purposes, security testing, or something else? Ensure the purpose is ethical and legal.</a:t>
            </a:r>
          </a:p>
          <a:p>
            <a:pPr marL="305435" indent="-305435"/>
            <a:endParaRPr lang="en-US" sz="1200" b="1" dirty="0">
              <a:latin typeface="Calibri"/>
              <a:cs typeface="Calibri"/>
            </a:endParaRPr>
          </a:p>
          <a:p>
            <a:pPr marL="305435" indent="-305435"/>
            <a:r>
              <a:rPr lang="en-US" sz="1200" b="1" dirty="0">
                <a:latin typeface="Calibri"/>
                <a:cs typeface="Calibri"/>
              </a:rPr>
              <a:t>2. **Technical Implementation:**</a:t>
            </a:r>
          </a:p>
          <a:p>
            <a:pPr marL="305435" indent="-305435"/>
            <a:r>
              <a:rPr lang="en-US" sz="1200" b="1" dirty="0">
                <a:latin typeface="Calibri"/>
                <a:cs typeface="Calibri"/>
              </a:rPr>
              <a:t>   - Choose a programming language: Common choices include Python, C++, or Java.</a:t>
            </a:r>
          </a:p>
          <a:p>
            <a:pPr marL="305435" indent="-305435"/>
            <a:r>
              <a:rPr lang="en-US" sz="1200" b="1" dirty="0">
                <a:latin typeface="Calibri"/>
                <a:cs typeface="Calibri"/>
              </a:rPr>
              <a:t>   - Select appropriate libraries or frameworks for keyboard input monitoring. For example, in Python, you might use libraries like `</a:t>
            </a:r>
            <a:r>
              <a:rPr lang="en-US" sz="1200" b="1" dirty="0" err="1">
                <a:latin typeface="Calibri"/>
                <a:cs typeface="Calibri"/>
              </a:rPr>
              <a:t>pynput</a:t>
            </a:r>
            <a:r>
              <a:rPr lang="en-US" sz="1200" b="1" dirty="0">
                <a:latin typeface="Calibri"/>
                <a:cs typeface="Calibri"/>
              </a:rPr>
              <a:t>` or `keyboard`.</a:t>
            </a:r>
          </a:p>
          <a:p>
            <a:pPr marL="305435" indent="-305435"/>
            <a:r>
              <a:rPr lang="en-US" sz="1200" b="1" dirty="0">
                <a:latin typeface="Calibri"/>
                <a:cs typeface="Calibri"/>
              </a:rPr>
              <a:t>   - Implement code to capture keystrokes: Set up listeners for keyboard events and record the keys pressed by the user.</a:t>
            </a:r>
          </a:p>
          <a:p>
            <a:pPr marL="305435" indent="-305435"/>
            <a:r>
              <a:rPr lang="en-US" sz="1200" b="1" dirty="0">
                <a:latin typeface="Calibri"/>
                <a:cs typeface="Calibri"/>
              </a:rPr>
              <a:t>   - Decide on the method of storing captured keystrokes: Options include storing them in memory, writing to a file, or transmitting them over a network connection.</a:t>
            </a:r>
          </a:p>
          <a:p>
            <a:pPr marL="305435" indent="-305435"/>
            <a:endParaRPr lang="en-US" sz="1200" b="1" dirty="0">
              <a:latin typeface="Calibri"/>
              <a:cs typeface="Calibri"/>
            </a:endParaRPr>
          </a:p>
          <a:p>
            <a:pPr marL="305435" indent="-305435"/>
            <a:r>
              <a:rPr lang="en-US" sz="1200" b="1" dirty="0">
                <a:latin typeface="Calibri"/>
                <a:cs typeface="Calibri"/>
              </a:rPr>
              <a:t>3. **Security Considerations:**</a:t>
            </a:r>
          </a:p>
          <a:p>
            <a:pPr marL="305435" indent="-305435"/>
            <a:r>
              <a:rPr lang="en-US" sz="1200" b="1" dirty="0">
                <a:latin typeface="Calibri"/>
                <a:cs typeface="Calibri"/>
              </a:rPr>
              <a:t>   - Ensure that the keylogger code is secure and cannot be easily detected or misused by unauthorized parties.</a:t>
            </a:r>
          </a:p>
          <a:p>
            <a:pPr marL="305435" indent="-305435"/>
            <a:r>
              <a:rPr lang="en-US" sz="1200" b="1" dirty="0">
                <a:latin typeface="Calibri"/>
                <a:cs typeface="Calibri"/>
              </a:rPr>
              <a:t>   - Implement measures to protect captured data, such as encryption or obfuscation techniques.</a:t>
            </a:r>
          </a:p>
          <a:p>
            <a:pPr marL="305435" indent="-305435"/>
            <a:r>
              <a:rPr lang="en-US" sz="1200" b="1" dirty="0">
                <a:latin typeface="Calibri"/>
                <a:cs typeface="Calibri"/>
              </a:rPr>
              <a:t>   - Include features to prevent the keylogger from logging sensitive information like passwords or credit card numbers.</a:t>
            </a:r>
          </a:p>
          <a:p>
            <a:pPr marL="305435" indent="-305435"/>
            <a:r>
              <a:rPr lang="en-US" sz="1200" b="1" dirty="0">
                <a:latin typeface="Calibri"/>
                <a:cs typeface="Calibri"/>
              </a:rPr>
              <a:t>   - Respect user privacy and only capture keystrokes with proper consent.</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009063"/>
            <a:ext cx="12468983" cy="5471636"/>
          </a:xfrm>
        </p:spPr>
        <p:txBody>
          <a:bodyPr>
            <a:normAutofit fontScale="62500" lnSpcReduction="20000"/>
          </a:bodyPr>
          <a:lstStyle/>
          <a:p>
            <a:pPr marL="0" indent="0">
              <a:buNone/>
            </a:pPr>
            <a:endParaRPr lang="en-US" sz="1800" b="1" dirty="0">
              <a:solidFill>
                <a:srgbClr val="0F0F0F"/>
              </a:solidFill>
            </a:endParaRPr>
          </a:p>
          <a:p>
            <a:pPr marL="0" indent="0">
              <a:buNone/>
            </a:pPr>
            <a:r>
              <a:rPr lang="en-US" sz="1800" b="1" dirty="0">
                <a:solidFill>
                  <a:srgbClr val="0F0F0F"/>
                </a:solidFill>
              </a:rPr>
              <a:t>"System Approach for Keylogger Development"</a:t>
            </a:r>
          </a:p>
          <a:p>
            <a:pPr marL="0" indent="0">
              <a:buNone/>
            </a:pPr>
            <a:endParaRPr lang="en-US" sz="1800" b="1" dirty="0">
              <a:solidFill>
                <a:srgbClr val="0F0F0F"/>
              </a:solidFill>
            </a:endParaRPr>
          </a:p>
          <a:p>
            <a:pPr marL="0" indent="0">
              <a:buNone/>
            </a:pPr>
            <a:r>
              <a:rPr lang="en-US" sz="1800" b="1" dirty="0">
                <a:solidFill>
                  <a:srgbClr val="0F0F0F"/>
                </a:solidFill>
              </a:rPr>
              <a:t>This topic encompasses the structured methodology involved in developing a keylogger system. It involves:</a:t>
            </a:r>
          </a:p>
          <a:p>
            <a:pPr marL="0" indent="0">
              <a:buNone/>
            </a:pPr>
            <a:endParaRPr lang="en-US" sz="1800" b="1" dirty="0">
              <a:solidFill>
                <a:srgbClr val="0F0F0F"/>
              </a:solidFill>
            </a:endParaRPr>
          </a:p>
          <a:p>
            <a:pPr marL="0" indent="0">
              <a:buNone/>
            </a:pPr>
            <a:r>
              <a:rPr lang="en-US" sz="1800" b="1" dirty="0">
                <a:solidFill>
                  <a:srgbClr val="0F0F0F"/>
                </a:solidFill>
              </a:rPr>
              <a:t>1. **Purpose and Requirements Analysis:** Defining the keylogger's purpose and identifying specific requirements.</a:t>
            </a:r>
          </a:p>
          <a:p>
            <a:pPr marL="0" indent="0">
              <a:buNone/>
            </a:pPr>
            <a:r>
              <a:rPr lang="en-US" sz="1800" b="1" dirty="0">
                <a:solidFill>
                  <a:srgbClr val="0F0F0F"/>
                </a:solidFill>
              </a:rPr>
              <a:t>  </a:t>
            </a:r>
          </a:p>
          <a:p>
            <a:pPr marL="0" indent="0">
              <a:buNone/>
            </a:pPr>
            <a:r>
              <a:rPr lang="en-US" sz="1800" b="1" dirty="0">
                <a:solidFill>
                  <a:srgbClr val="0F0F0F"/>
                </a:solidFill>
              </a:rPr>
              <a:t>2. **Design and Architecture:** Designing the system architecture, including input monitoring, logging, user interface, and security modules.</a:t>
            </a:r>
          </a:p>
          <a:p>
            <a:pPr marL="0" indent="0">
              <a:buNone/>
            </a:pPr>
            <a:endParaRPr lang="en-US" sz="1800" b="1" dirty="0">
              <a:solidFill>
                <a:srgbClr val="0F0F0F"/>
              </a:solidFill>
            </a:endParaRPr>
          </a:p>
          <a:p>
            <a:pPr marL="0" indent="0">
              <a:buNone/>
            </a:pPr>
            <a:r>
              <a:rPr lang="en-US" sz="1800" b="1" dirty="0">
                <a:solidFill>
                  <a:srgbClr val="0F0F0F"/>
                </a:solidFill>
              </a:rPr>
              <a:t>3. **Implementation:** Developing each component according to design specifications, using appropriate programming languages and frameworks.</a:t>
            </a:r>
          </a:p>
          <a:p>
            <a:pPr marL="0" indent="0">
              <a:buNone/>
            </a:pPr>
            <a:endParaRPr lang="en-US" sz="1800" b="1" dirty="0">
              <a:solidFill>
                <a:srgbClr val="0F0F0F"/>
              </a:solidFill>
            </a:endParaRPr>
          </a:p>
          <a:p>
            <a:pPr marL="0" indent="0">
              <a:buNone/>
            </a:pPr>
            <a:r>
              <a:rPr lang="en-US" sz="1800" b="1" dirty="0">
                <a:solidFill>
                  <a:srgbClr val="0F0F0F"/>
                </a:solidFill>
              </a:rPr>
              <a:t>4. **Integration and Testing:** Integrating components and conducting thorough testing to ensure functionality, reliability, and security.</a:t>
            </a:r>
          </a:p>
          <a:p>
            <a:pPr marL="0" indent="0">
              <a:buNone/>
            </a:pPr>
            <a:endParaRPr lang="en-US" sz="1800" b="1" dirty="0">
              <a:solidFill>
                <a:srgbClr val="0F0F0F"/>
              </a:solidFill>
            </a:endParaRPr>
          </a:p>
          <a:p>
            <a:pPr marL="0" indent="0">
              <a:buNone/>
            </a:pPr>
            <a:r>
              <a:rPr lang="en-US" sz="1800" b="1" dirty="0">
                <a:solidFill>
                  <a:srgbClr val="0F0F0F"/>
                </a:solidFill>
              </a:rPr>
              <a:t>5. **Deployment and Operation:** Deploying the keylogger system, providing documentation, and establishing maintenance procedures.</a:t>
            </a:r>
          </a:p>
          <a:p>
            <a:pPr marL="0" indent="0">
              <a:buNone/>
            </a:pPr>
            <a:endParaRPr lang="en-US" sz="1800" b="1" dirty="0">
              <a:solidFill>
                <a:srgbClr val="0F0F0F"/>
              </a:solidFill>
            </a:endParaRPr>
          </a:p>
          <a:p>
            <a:pPr marL="0" indent="0">
              <a:buNone/>
            </a:pPr>
            <a:r>
              <a:rPr lang="en-US" sz="1800" b="1" dirty="0">
                <a:solidFill>
                  <a:srgbClr val="0F0F0F"/>
                </a:solidFill>
              </a:rPr>
              <a:t>6. **Monitoring and Evaluation:** Monitoring system operation, collecting feedback, and continuously evaluating performance and security.</a:t>
            </a:r>
          </a:p>
          <a:p>
            <a:pPr marL="0" indent="0">
              <a:buNone/>
            </a:pPr>
            <a:endParaRPr lang="en-US" sz="1800" b="1" dirty="0">
              <a:solidFill>
                <a:srgbClr val="0F0F0F"/>
              </a:solidFill>
            </a:endParaRPr>
          </a:p>
          <a:p>
            <a:pPr marL="0" indent="0">
              <a:buNone/>
            </a:pPr>
            <a:r>
              <a:rPr lang="en-US" sz="1800" b="1" dirty="0">
                <a:solidFill>
                  <a:srgbClr val="0F0F0F"/>
                </a:solidFill>
              </a:rPr>
              <a:t>7. **Ethical and Legal Compliance:** Ensuring adherence to ethical and legal standards, including privacy protection and transparency to users.</a:t>
            </a:r>
          </a:p>
          <a:p>
            <a:pPr marL="0" indent="0">
              <a:buNone/>
            </a:pPr>
            <a:endParaRPr lang="en-US" sz="1800" b="1" dirty="0">
              <a:solidFill>
                <a:srgbClr val="0F0F0F"/>
              </a:solidFill>
            </a:endParaRPr>
          </a:p>
          <a:p>
            <a:pPr marL="0" indent="0">
              <a:buNone/>
            </a:pPr>
            <a:r>
              <a:rPr lang="en-US" sz="1800" b="1" dirty="0">
                <a:solidFill>
                  <a:srgbClr val="0F0F0F"/>
                </a:solidFill>
              </a:rPr>
              <a:t>This systematic approach ensures the development of a robust, reliable, and ethically sound keylogger system.</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3" y="1427710"/>
            <a:ext cx="5865328" cy="4673324"/>
          </a:xfrm>
        </p:spPr>
        <p:txBody>
          <a:bodyPr>
            <a:normAutofit/>
          </a:bodyPr>
          <a:lstStyle/>
          <a:p>
            <a:pPr algn="l"/>
            <a:r>
              <a:rPr lang="en-US" sz="800" b="1" i="0" dirty="0">
                <a:solidFill>
                  <a:srgbClr val="0D0D0D"/>
                </a:solidFill>
                <a:effectLst/>
                <a:latin typeface="Söhne"/>
              </a:rPr>
              <a:t>Algorithm for Keylogger:</a:t>
            </a:r>
            <a:endParaRPr lang="en-US" sz="800" b="0" i="0" dirty="0">
              <a:solidFill>
                <a:srgbClr val="0D0D0D"/>
              </a:solidFill>
              <a:effectLst/>
              <a:latin typeface="Söhne"/>
            </a:endParaRPr>
          </a:p>
          <a:p>
            <a:pPr algn="l">
              <a:buFont typeface="+mj-lt"/>
              <a:buAutoNum type="arabicPeriod"/>
            </a:pPr>
            <a:r>
              <a:rPr lang="en-US" sz="800" b="1" i="0" dirty="0">
                <a:solidFill>
                  <a:srgbClr val="0D0D0D"/>
                </a:solidFill>
                <a:effectLst/>
                <a:latin typeface="Söhne"/>
              </a:rPr>
              <a:t>Initialization:</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Set up necessary variables and data structures.</a:t>
            </a:r>
          </a:p>
          <a:p>
            <a:pPr marL="742950" lvl="1" indent="-285750" algn="l">
              <a:buFont typeface="+mj-lt"/>
              <a:buAutoNum type="arabicPeriod"/>
            </a:pPr>
            <a:r>
              <a:rPr lang="en-US" sz="800" b="0" i="0" dirty="0">
                <a:solidFill>
                  <a:srgbClr val="0D0D0D"/>
                </a:solidFill>
                <a:effectLst/>
                <a:latin typeface="Söhne"/>
              </a:rPr>
              <a:t>Initialize logging mechanisms.</a:t>
            </a:r>
          </a:p>
          <a:p>
            <a:pPr algn="l">
              <a:buFont typeface="+mj-lt"/>
              <a:buAutoNum type="arabicPeriod"/>
            </a:pPr>
            <a:r>
              <a:rPr lang="en-US" sz="800" b="1" i="0" dirty="0">
                <a:solidFill>
                  <a:srgbClr val="0D0D0D"/>
                </a:solidFill>
                <a:effectLst/>
                <a:latin typeface="Söhne"/>
              </a:rPr>
              <a:t>Input Monitoring:</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Continuously monitor keyboard input.</a:t>
            </a:r>
          </a:p>
          <a:p>
            <a:pPr marL="742950" lvl="1" indent="-285750" algn="l">
              <a:buFont typeface="+mj-lt"/>
              <a:buAutoNum type="arabicPeriod"/>
            </a:pPr>
            <a:r>
              <a:rPr lang="en-US" sz="800" b="0" i="0" dirty="0">
                <a:solidFill>
                  <a:srgbClr val="0D0D0D"/>
                </a:solidFill>
                <a:effectLst/>
                <a:latin typeface="Söhne"/>
              </a:rPr>
              <a:t>Capture keystrokes using platform-specific APIs or libraries.</a:t>
            </a:r>
          </a:p>
          <a:p>
            <a:pPr algn="l">
              <a:buFont typeface="+mj-lt"/>
              <a:buAutoNum type="arabicPeriod"/>
            </a:pPr>
            <a:r>
              <a:rPr lang="en-US" sz="800" b="1" i="0" dirty="0">
                <a:solidFill>
                  <a:srgbClr val="0D0D0D"/>
                </a:solidFill>
                <a:effectLst/>
                <a:latin typeface="Söhne"/>
              </a:rPr>
              <a:t>Logging:</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Store captured keystrokes securely.</a:t>
            </a:r>
          </a:p>
          <a:p>
            <a:pPr marL="742950" lvl="1" indent="-285750" algn="l">
              <a:buFont typeface="+mj-lt"/>
              <a:buAutoNum type="arabicPeriod"/>
            </a:pPr>
            <a:r>
              <a:rPr lang="en-US" sz="800" b="0" i="0" dirty="0">
                <a:solidFill>
                  <a:srgbClr val="0D0D0D"/>
                </a:solidFill>
                <a:effectLst/>
                <a:latin typeface="Söhne"/>
              </a:rPr>
              <a:t>Implement buffering and flushing mechanisms to optimize performance and prevent data loss.</a:t>
            </a:r>
          </a:p>
          <a:p>
            <a:pPr algn="l">
              <a:buFont typeface="+mj-lt"/>
              <a:buAutoNum type="arabicPeriod"/>
            </a:pPr>
            <a:r>
              <a:rPr lang="en-US" sz="800" b="1" i="0" dirty="0">
                <a:solidFill>
                  <a:srgbClr val="0D0D0D"/>
                </a:solidFill>
                <a:effectLst/>
                <a:latin typeface="Söhne"/>
              </a:rPr>
              <a:t>Optional Features:</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Implement additional features such as capturing mouse input, taking screenshots, or monitoring application usage.</a:t>
            </a:r>
          </a:p>
          <a:p>
            <a:pPr algn="l">
              <a:buFont typeface="+mj-lt"/>
              <a:buAutoNum type="arabicPeriod"/>
            </a:pPr>
            <a:r>
              <a:rPr lang="en-US" sz="800" b="1" i="0" dirty="0">
                <a:solidFill>
                  <a:srgbClr val="0D0D0D"/>
                </a:solidFill>
                <a:effectLst/>
                <a:latin typeface="Söhne"/>
              </a:rPr>
              <a:t>Security Measures:</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Encrypt logged data to protect sensitive information.</a:t>
            </a:r>
          </a:p>
          <a:p>
            <a:pPr marL="742950" lvl="1" indent="-285750" algn="l">
              <a:buFont typeface="+mj-lt"/>
              <a:buAutoNum type="arabicPeriod"/>
            </a:pPr>
            <a:r>
              <a:rPr lang="en-US" sz="800" b="0" i="0" dirty="0">
                <a:solidFill>
                  <a:srgbClr val="0D0D0D"/>
                </a:solidFill>
                <a:effectLst/>
                <a:latin typeface="Söhne"/>
              </a:rPr>
              <a:t>Implement access controls to prevent unauthorized access to logged data.</a:t>
            </a:r>
          </a:p>
          <a:p>
            <a:pPr algn="l">
              <a:buFont typeface="+mj-lt"/>
              <a:buAutoNum type="arabicPeriod"/>
            </a:pPr>
            <a:r>
              <a:rPr lang="en-US" sz="800" b="1" i="0" dirty="0">
                <a:solidFill>
                  <a:srgbClr val="0D0D0D"/>
                </a:solidFill>
                <a:effectLst/>
                <a:latin typeface="Söhne"/>
              </a:rPr>
              <a:t>Error Handling:</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Implement robust error handling mechanisms to handle exceptions gracefully and ensure the stability of the keylogger.</a:t>
            </a:r>
          </a:p>
          <a:p>
            <a:pPr algn="l">
              <a:buFont typeface="+mj-lt"/>
              <a:buAutoNum type="arabicPeriod"/>
            </a:pPr>
            <a:r>
              <a:rPr lang="en-US" sz="800" b="1" i="0" dirty="0">
                <a:solidFill>
                  <a:srgbClr val="0D0D0D"/>
                </a:solidFill>
                <a:effectLst/>
                <a:latin typeface="Söhne"/>
              </a:rPr>
              <a:t>Termination:</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Provide options for graceful termination of the keylogger.</a:t>
            </a:r>
          </a:p>
          <a:p>
            <a:pPr marL="742950" lvl="1" indent="-285750" algn="l">
              <a:buFont typeface="+mj-lt"/>
              <a:buAutoNum type="arabicPeriod"/>
            </a:pPr>
            <a:r>
              <a:rPr lang="en-US" sz="800" b="0" i="0" dirty="0">
                <a:solidFill>
                  <a:srgbClr val="0D0D0D"/>
                </a:solidFill>
                <a:effectLst/>
                <a:latin typeface="Söhne"/>
              </a:rPr>
              <a:t>Ensure that all resources are properly released upon termination.</a:t>
            </a:r>
          </a:p>
          <a:p>
            <a:pPr marL="305435" indent="-305435"/>
            <a:endParaRPr lang="en-IN" sz="800" dirty="0"/>
          </a:p>
        </p:txBody>
      </p:sp>
      <p:sp>
        <p:nvSpPr>
          <p:cNvPr id="3" name="TextBox 2">
            <a:extLst>
              <a:ext uri="{FF2B5EF4-FFF2-40B4-BE49-F238E27FC236}">
                <a16:creationId xmlns:a16="http://schemas.microsoft.com/office/drawing/2014/main" id="{0809F39C-F8C7-BCD1-274B-F0C2DC48AA80}"/>
              </a:ext>
            </a:extLst>
          </p:cNvPr>
          <p:cNvSpPr txBox="1"/>
          <p:nvPr/>
        </p:nvSpPr>
        <p:spPr>
          <a:xfrm>
            <a:off x="6342887" y="1427710"/>
            <a:ext cx="7684009" cy="4524315"/>
          </a:xfrm>
          <a:prstGeom prst="rect">
            <a:avLst/>
          </a:prstGeom>
          <a:noFill/>
        </p:spPr>
        <p:txBody>
          <a:bodyPr wrap="square" rtlCol="0">
            <a:spAutoFit/>
          </a:bodyPr>
          <a:lstStyle/>
          <a:p>
            <a:pPr algn="l"/>
            <a:r>
              <a:rPr lang="en-US" sz="800" b="1" i="0" dirty="0">
                <a:solidFill>
                  <a:srgbClr val="0D0D0D"/>
                </a:solidFill>
                <a:effectLst/>
                <a:latin typeface="Söhne"/>
              </a:rPr>
              <a:t>Deployment Process:</a:t>
            </a:r>
          </a:p>
          <a:p>
            <a:pPr algn="l"/>
            <a:endParaRPr lang="en-US" sz="800" b="0" i="0" dirty="0">
              <a:solidFill>
                <a:srgbClr val="0D0D0D"/>
              </a:solidFill>
              <a:effectLst/>
              <a:latin typeface="Söhne"/>
            </a:endParaRPr>
          </a:p>
          <a:p>
            <a:pPr algn="l">
              <a:buFont typeface="+mj-lt"/>
              <a:buAutoNum type="arabicPeriod"/>
            </a:pPr>
            <a:r>
              <a:rPr lang="en-US" sz="800" b="1" i="0" dirty="0">
                <a:solidFill>
                  <a:srgbClr val="0D0D0D"/>
                </a:solidFill>
                <a:effectLst/>
                <a:latin typeface="Söhne"/>
              </a:rPr>
              <a:t>Testing:</a:t>
            </a: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Test the keylogger thoroughly in various environments and scenarios.</a:t>
            </a:r>
          </a:p>
          <a:p>
            <a:pPr marL="742950" lvl="1" indent="-285750" algn="l">
              <a:buFont typeface="+mj-lt"/>
              <a:buAutoNum type="arabicPeriod"/>
            </a:pPr>
            <a:r>
              <a:rPr lang="en-US" sz="800" b="0" i="0" dirty="0">
                <a:solidFill>
                  <a:srgbClr val="0D0D0D"/>
                </a:solidFill>
                <a:effectLst/>
                <a:latin typeface="Söhne"/>
              </a:rPr>
              <a:t>Ensure compatibility with different operating systems and software configurations.</a:t>
            </a:r>
          </a:p>
          <a:p>
            <a:pPr algn="l">
              <a:buFont typeface="+mj-lt"/>
              <a:buAutoNum type="arabicPeriod"/>
            </a:pPr>
            <a:r>
              <a:rPr lang="en-US" sz="800" b="1" i="0" dirty="0">
                <a:solidFill>
                  <a:srgbClr val="0D0D0D"/>
                </a:solidFill>
                <a:effectLst/>
                <a:latin typeface="Söhne"/>
              </a:rPr>
              <a:t>Packaging:</a:t>
            </a:r>
          </a:p>
          <a:p>
            <a:pPr algn="l">
              <a:buFont typeface="+mj-lt"/>
              <a:buAutoNum type="arabicPeriod"/>
            </a:pPr>
            <a:endParaRPr lang="en-US" sz="800" b="1" dirty="0">
              <a:solidFill>
                <a:srgbClr val="0D0D0D"/>
              </a:solidFill>
              <a:latin typeface="Söhne"/>
            </a:endParaRP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Package the keylogger application for distribution.</a:t>
            </a:r>
          </a:p>
          <a:p>
            <a:pPr marL="742950" lvl="1" indent="-285750" algn="l">
              <a:buFont typeface="+mj-lt"/>
              <a:buAutoNum type="arabicPeriod"/>
            </a:pPr>
            <a:r>
              <a:rPr lang="en-US" sz="800" b="0" i="0" dirty="0">
                <a:solidFill>
                  <a:srgbClr val="0D0D0D"/>
                </a:solidFill>
                <a:effectLst/>
                <a:latin typeface="Söhne"/>
              </a:rPr>
              <a:t>Consider bundling with installer/uninstaller utilities for easier deployment and removal.</a:t>
            </a:r>
          </a:p>
          <a:p>
            <a:pPr algn="l">
              <a:buFont typeface="+mj-lt"/>
              <a:buAutoNum type="arabicPeriod"/>
            </a:pPr>
            <a:r>
              <a:rPr lang="en-US" sz="800" b="1" i="0" dirty="0">
                <a:solidFill>
                  <a:srgbClr val="0D0D0D"/>
                </a:solidFill>
                <a:effectLst/>
                <a:latin typeface="Söhne"/>
              </a:rPr>
              <a:t>Distribution:</a:t>
            </a:r>
          </a:p>
          <a:p>
            <a:pPr algn="l">
              <a:buFont typeface="+mj-lt"/>
              <a:buAutoNum type="arabicPeriod"/>
            </a:pPr>
            <a:endParaRPr lang="en-US" sz="800" b="1" dirty="0">
              <a:solidFill>
                <a:srgbClr val="0D0D0D"/>
              </a:solidFill>
              <a:latin typeface="Söhne"/>
            </a:endParaRP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Distribute the keylogger through appropriate channels, ensuring compliance with legal and ethical guidelines.</a:t>
            </a:r>
          </a:p>
          <a:p>
            <a:pPr marL="742950" lvl="1" indent="-285750" algn="l">
              <a:buFont typeface="+mj-lt"/>
              <a:buAutoNum type="arabicPeriod"/>
            </a:pPr>
            <a:r>
              <a:rPr lang="en-US" sz="800" b="0" i="0" dirty="0">
                <a:solidFill>
                  <a:srgbClr val="0D0D0D"/>
                </a:solidFill>
                <a:effectLst/>
                <a:latin typeface="Söhne"/>
              </a:rPr>
              <a:t>Provide clear documentation and disclaimers about the purpose and use of the keylogger.</a:t>
            </a:r>
          </a:p>
          <a:p>
            <a:pPr algn="l">
              <a:buFont typeface="+mj-lt"/>
              <a:buAutoNum type="arabicPeriod"/>
            </a:pPr>
            <a:r>
              <a:rPr lang="en-US" sz="800" b="1" i="0" dirty="0">
                <a:solidFill>
                  <a:srgbClr val="0D0D0D"/>
                </a:solidFill>
                <a:effectLst/>
                <a:latin typeface="Söhne"/>
              </a:rPr>
              <a:t>Installation:</a:t>
            </a:r>
          </a:p>
          <a:p>
            <a:pPr algn="l">
              <a:buFont typeface="+mj-lt"/>
              <a:buAutoNum type="arabicPeriod"/>
            </a:pPr>
            <a:endParaRPr lang="en-US" sz="800" b="1" dirty="0">
              <a:solidFill>
                <a:srgbClr val="0D0D0D"/>
              </a:solidFill>
              <a:latin typeface="Söhne"/>
            </a:endParaRP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Provide instructions for installing the keylogger on target systems.</a:t>
            </a:r>
          </a:p>
          <a:p>
            <a:pPr marL="742950" lvl="1" indent="-285750" algn="l">
              <a:buFont typeface="+mj-lt"/>
              <a:buAutoNum type="arabicPeriod"/>
            </a:pPr>
            <a:r>
              <a:rPr lang="en-US" sz="800" b="0" i="0" dirty="0">
                <a:solidFill>
                  <a:srgbClr val="0D0D0D"/>
                </a:solidFill>
                <a:effectLst/>
                <a:latin typeface="Söhne"/>
              </a:rPr>
              <a:t>Ensure that users are aware of the presence and purpose of the keylogger.</a:t>
            </a:r>
          </a:p>
          <a:p>
            <a:pPr algn="l">
              <a:buFont typeface="+mj-lt"/>
              <a:buAutoNum type="arabicPeriod"/>
            </a:pPr>
            <a:r>
              <a:rPr lang="en-US" sz="800" b="1" i="0" dirty="0">
                <a:solidFill>
                  <a:srgbClr val="0D0D0D"/>
                </a:solidFill>
                <a:effectLst/>
                <a:latin typeface="Söhne"/>
              </a:rPr>
              <a:t>Configuration:</a:t>
            </a:r>
          </a:p>
          <a:p>
            <a:pPr algn="l">
              <a:buFont typeface="+mj-lt"/>
              <a:buAutoNum type="arabicPeriod"/>
            </a:pPr>
            <a:endParaRPr lang="en-US" sz="800" b="1" dirty="0">
              <a:solidFill>
                <a:srgbClr val="0D0D0D"/>
              </a:solidFill>
              <a:latin typeface="Söhne"/>
            </a:endParaRP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Allow users to configure settings such as logging frequency, output format, and security options.</a:t>
            </a:r>
          </a:p>
          <a:p>
            <a:pPr marL="742950" lvl="1" indent="-285750" algn="l">
              <a:buFont typeface="+mj-lt"/>
              <a:buAutoNum type="arabicPeriod"/>
            </a:pPr>
            <a:r>
              <a:rPr lang="en-US" sz="800" b="0" i="0" dirty="0">
                <a:solidFill>
                  <a:srgbClr val="0D0D0D"/>
                </a:solidFill>
                <a:effectLst/>
                <a:latin typeface="Söhne"/>
              </a:rPr>
              <a:t>Provide a user-friendly interface for configuration, if applicable.</a:t>
            </a:r>
          </a:p>
          <a:p>
            <a:pPr algn="l">
              <a:buFont typeface="+mj-lt"/>
              <a:buAutoNum type="arabicPeriod"/>
            </a:pPr>
            <a:r>
              <a:rPr lang="en-US" sz="800" b="1" i="0" dirty="0">
                <a:solidFill>
                  <a:srgbClr val="0D0D0D"/>
                </a:solidFill>
                <a:effectLst/>
                <a:latin typeface="Söhne"/>
              </a:rPr>
              <a:t>Monitoring and Maintenance:</a:t>
            </a:r>
          </a:p>
          <a:p>
            <a:pPr algn="l">
              <a:buFont typeface="+mj-lt"/>
              <a:buAutoNum type="arabicPeriod"/>
            </a:pPr>
            <a:endParaRPr lang="en-US" sz="800" b="1" dirty="0">
              <a:solidFill>
                <a:srgbClr val="0D0D0D"/>
              </a:solidFill>
              <a:latin typeface="Söhne"/>
            </a:endParaRP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Monitor the deployment for any issues or anomalies.</a:t>
            </a:r>
          </a:p>
          <a:p>
            <a:pPr marL="742950" lvl="1" indent="-285750" algn="l">
              <a:buFont typeface="+mj-lt"/>
              <a:buAutoNum type="arabicPeriod"/>
            </a:pPr>
            <a:r>
              <a:rPr lang="en-US" sz="800" b="0" i="0" dirty="0">
                <a:solidFill>
                  <a:srgbClr val="0D0D0D"/>
                </a:solidFill>
                <a:effectLst/>
                <a:latin typeface="Söhne"/>
              </a:rPr>
              <a:t>Provide updates and patches as needed to address security vulnerabilities or compatibility issues.</a:t>
            </a:r>
          </a:p>
          <a:p>
            <a:pPr algn="l">
              <a:buFont typeface="+mj-lt"/>
              <a:buAutoNum type="arabicPeriod"/>
            </a:pPr>
            <a:r>
              <a:rPr lang="en-US" sz="800" b="1" i="0" dirty="0">
                <a:solidFill>
                  <a:srgbClr val="0D0D0D"/>
                </a:solidFill>
                <a:effectLst/>
                <a:latin typeface="Söhne"/>
              </a:rPr>
              <a:t>Removal:</a:t>
            </a: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Provide clear instructions for uninstalling the keylogger.</a:t>
            </a:r>
          </a:p>
          <a:p>
            <a:pPr marL="742950" lvl="1" indent="-285750" algn="l">
              <a:buFont typeface="+mj-lt"/>
              <a:buAutoNum type="arabicPeriod"/>
            </a:pPr>
            <a:r>
              <a:rPr lang="en-US" sz="800" b="0" i="0" dirty="0">
                <a:solidFill>
                  <a:srgbClr val="0D0D0D"/>
                </a:solidFill>
                <a:effectLst/>
                <a:latin typeface="Söhne"/>
              </a:rPr>
              <a:t>Ensure that all traces of the keylogger are removed from the system upon uninstallation.</a:t>
            </a:r>
          </a:p>
          <a:p>
            <a:endParaRPr lang="en-IN" sz="8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US" sz="2400" b="0" i="0" dirty="0">
                <a:solidFill>
                  <a:srgbClr val="1F1F1F"/>
                </a:solidFill>
                <a:effectLst/>
                <a:latin typeface="Google Sans"/>
              </a:rPr>
              <a:t>The hacker retrieves the data gathered by the keylogger and then </a:t>
            </a:r>
            <a:r>
              <a:rPr lang="en-US" sz="2400" b="0" i="0" dirty="0">
                <a:solidFill>
                  <a:srgbClr val="040C28"/>
                </a:solidFill>
                <a:effectLst/>
                <a:latin typeface="Google Sans"/>
              </a:rPr>
              <a:t>uses it to figure out the unsuspecting user's passwords</a:t>
            </a:r>
            <a:r>
              <a:rPr lang="en-US" sz="2400" b="0" i="0" dirty="0">
                <a:solidFill>
                  <a:srgbClr val="1F1F1F"/>
                </a:solidFill>
                <a:effectLst/>
                <a:latin typeface="Google Sans"/>
              </a:rPr>
              <a:t>. The passwords stolen using the key logger may include email accounts, bank or investment accounts, or those that the target uses to access websites where their personal information can be seen.</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b="0" i="0" dirty="0">
                <a:solidFill>
                  <a:srgbClr val="0D0D0D"/>
                </a:solidFill>
                <a:effectLst/>
                <a:latin typeface="Söhne"/>
              </a:rPr>
              <a:t>In conclusion, while a keylogger project may offer technical challenges and learning opportunities, it's essential to approach such a project with caution and consideration of its ethical implications. Keyloggers have the potential to infringe on privacy, compromise security, and violate laws and regulations related to surveillance and data protection.</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305435" indent="-305435"/>
            <a:r>
              <a:rPr lang="en-US" sz="2800" b="0" i="0" dirty="0">
                <a:solidFill>
                  <a:srgbClr val="0D0D0D"/>
                </a:solidFill>
                <a:effectLst/>
                <a:latin typeface="Söhne"/>
              </a:rPr>
              <a:t>It's important to emphasize that while keyloggers have potential future applications in various domains, ethical considerations, user consent, and privacy protections must always be prioritized to ensure responsible and ethical use of this technology.</a:t>
            </a:r>
            <a:endParaRPr lang="en-US" sz="28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18</TotalTime>
  <Words>1235</Words>
  <Application>Microsoft Office PowerPoint</Application>
  <PresentationFormat>Widescreen</PresentationFormat>
  <Paragraphs>128</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Google Sans</vt:lpstr>
      <vt:lpstr>Söhne</vt:lpstr>
      <vt:lpstr>Wingdings 2</vt: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Senthilandavan Kuppusamy</cp:lastModifiedBy>
  <cp:revision>27</cp:revision>
  <dcterms:created xsi:type="dcterms:W3CDTF">2021-05-26T16:50:10Z</dcterms:created>
  <dcterms:modified xsi:type="dcterms:W3CDTF">2024-04-03T06:18:32Z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