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4" r:id="rId9"/>
    <p:sldId id="263"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8BBA1CA8-49C0-4940-B21B-FFAEFC6EDB64}" type="datetimeFigureOut">
              <a:rPr lang="en-US" smtClean="0"/>
              <a:pPr/>
              <a:t>11/18/2022</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060019A-04E6-45DE-BE25-3BFCD14902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BA1CA8-49C0-4940-B21B-FFAEFC6EDB64}"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BA1CA8-49C0-4940-B21B-FFAEFC6EDB64}"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8BBA1CA8-49C0-4940-B21B-FFAEFC6EDB64}" type="datetimeFigureOut">
              <a:rPr lang="en-US" smtClean="0"/>
              <a:pPr/>
              <a:t>11/18/2022</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8BBA1CA8-49C0-4940-B21B-FFAEFC6EDB64}" type="datetimeFigureOut">
              <a:rPr lang="en-US" smtClean="0"/>
              <a:pPr/>
              <a:t>11/18/2022</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4060019A-04E6-45DE-BE25-3BFCD14902E8}"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8BBA1CA8-49C0-4940-B21B-FFAEFC6EDB64}" type="datetimeFigureOut">
              <a:rPr lang="en-US" smtClean="0"/>
              <a:pPr/>
              <a:t>11/18/2022</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4060019A-04E6-45DE-BE25-3BFCD14902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8BBA1CA8-49C0-4940-B21B-FFAEFC6EDB64}" type="datetimeFigureOut">
              <a:rPr lang="en-US" smtClean="0"/>
              <a:pPr/>
              <a:t>11/18/2022</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4060019A-04E6-45DE-BE25-3BFCD14902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8BBA1CA8-49C0-4940-B21B-FFAEFC6EDB64}" type="datetimeFigureOut">
              <a:rPr lang="en-US" smtClean="0"/>
              <a:pPr/>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8BBA1CA8-49C0-4940-B21B-FFAEFC6EDB64}" type="datetimeFigureOut">
              <a:rPr lang="en-US" smtClean="0"/>
              <a:pPr/>
              <a:t>11/18/2022</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4060019A-04E6-45DE-BE25-3BFCD14902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8BBA1CA8-49C0-4940-B21B-FFAEFC6EDB64}" type="datetimeFigureOut">
              <a:rPr lang="en-US" smtClean="0"/>
              <a:pPr/>
              <a:t>11/18/2022</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4060019A-04E6-45DE-BE25-3BFCD14902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8BBA1CA8-49C0-4940-B21B-FFAEFC6EDB64}" type="datetimeFigureOut">
              <a:rPr lang="en-US" smtClean="0"/>
              <a:pPr/>
              <a:t>11/18/2022</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4060019A-04E6-45DE-BE25-3BFCD14902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8BBA1CA8-49C0-4940-B21B-FFAEFC6EDB64}" type="datetimeFigureOut">
              <a:rPr lang="en-US" smtClean="0"/>
              <a:pPr/>
              <a:t>11/18/2022</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060019A-04E6-45DE-BE25-3BFCD14902E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mailto:pavani@gmail.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9144000" cy="2232025"/>
          </a:xfrm>
        </p:spPr>
        <p:txBody>
          <a:bodyPr>
            <a:normAutofit/>
          </a:bodyPr>
          <a:lstStyle/>
          <a:p>
            <a:pPr algn="ctr"/>
            <a:r>
              <a:rPr lang="en-IN" sz="7200" b="1" dirty="0">
                <a:effectLst/>
              </a:rPr>
              <a:t>GIT</a:t>
            </a:r>
            <a:endParaRPr lang="en-US" sz="7200" b="1" dirty="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35888"/>
            <a:ext cx="8839200" cy="6186309"/>
          </a:xfrm>
          <a:prstGeom prst="rect">
            <a:avLst/>
          </a:prstGeom>
        </p:spPr>
        <p:txBody>
          <a:bodyPr wrap="square">
            <a:spAutoFit/>
          </a:bodyPr>
          <a:lstStyle/>
          <a:p>
            <a:r>
              <a:rPr lang="en-US" b="1" dirty="0">
                <a:solidFill>
                  <a:schemeClr val="accent1"/>
                </a:solidFill>
              </a:rPr>
              <a:t>2)git </a:t>
            </a:r>
            <a:r>
              <a:rPr lang="en-US" b="1" dirty="0" err="1">
                <a:solidFill>
                  <a:schemeClr val="accent1"/>
                </a:solidFill>
              </a:rPr>
              <a:t>init</a:t>
            </a:r>
            <a:endParaRPr lang="en-US" dirty="0">
              <a:solidFill>
                <a:schemeClr val="accent1"/>
              </a:solidFill>
            </a:endParaRPr>
          </a:p>
          <a:p>
            <a:r>
              <a:rPr lang="en-US" dirty="0">
                <a:sym typeface="Wingdings" panose="05000000000000000000" pitchFamily="2" charset="2"/>
              </a:rPr>
              <a:t></a:t>
            </a:r>
            <a:r>
              <a:rPr lang="en-US" dirty="0"/>
              <a:t>git </a:t>
            </a:r>
            <a:r>
              <a:rPr lang="en-US" dirty="0" err="1"/>
              <a:t>init</a:t>
            </a:r>
            <a:r>
              <a:rPr lang="en-US" dirty="0"/>
              <a:t> command is used to initialize the git repository</a:t>
            </a:r>
          </a:p>
          <a:p>
            <a:r>
              <a:rPr lang="en-US" dirty="0"/>
              <a:t>[]</a:t>
            </a:r>
            <a:r>
              <a:rPr lang="en-US" dirty="0" err="1"/>
              <a:t>mkdir</a:t>
            </a:r>
            <a:r>
              <a:rPr lang="en-US" dirty="0"/>
              <a:t> </a:t>
            </a:r>
            <a:r>
              <a:rPr lang="en-US" dirty="0" err="1"/>
              <a:t>pavani</a:t>
            </a:r>
            <a:endParaRPr lang="en-US" dirty="0"/>
          </a:p>
          <a:p>
            <a:r>
              <a:rPr lang="en-US" dirty="0"/>
              <a:t>[]cd </a:t>
            </a:r>
            <a:r>
              <a:rPr lang="en-US" dirty="0" err="1"/>
              <a:t>pavani</a:t>
            </a:r>
            <a:endParaRPr lang="en-US" dirty="0"/>
          </a:p>
          <a:p>
            <a:r>
              <a:rPr lang="en-US" dirty="0"/>
              <a:t>[]git </a:t>
            </a:r>
            <a:r>
              <a:rPr lang="en-US" dirty="0" err="1"/>
              <a:t>init</a:t>
            </a:r>
            <a:endParaRPr lang="en-US" dirty="0"/>
          </a:p>
          <a:p>
            <a:r>
              <a:rPr lang="en-US" dirty="0"/>
              <a:t>  []ls -la</a:t>
            </a:r>
          </a:p>
          <a:p>
            <a:r>
              <a:rPr lang="en-US" b="1" dirty="0">
                <a:solidFill>
                  <a:schemeClr val="accent1"/>
                </a:solidFill>
              </a:rPr>
              <a:t>3)git add</a:t>
            </a:r>
            <a:endParaRPr lang="en-US" dirty="0">
              <a:solidFill>
                <a:schemeClr val="accent1"/>
              </a:solidFill>
            </a:endParaRPr>
          </a:p>
          <a:p>
            <a:r>
              <a:rPr lang="en-US" dirty="0">
                <a:sym typeface="Wingdings" panose="05000000000000000000" pitchFamily="2" charset="2"/>
              </a:rPr>
              <a:t></a:t>
            </a:r>
            <a:r>
              <a:rPr lang="en-US" dirty="0"/>
              <a:t>Create file and add that file to staging area and check the status</a:t>
            </a:r>
          </a:p>
          <a:p>
            <a:r>
              <a:rPr lang="en-US" dirty="0"/>
              <a:t>[] vi pavani1</a:t>
            </a:r>
          </a:p>
          <a:p>
            <a:r>
              <a:rPr lang="en-US" dirty="0"/>
              <a:t>[]git status</a:t>
            </a:r>
          </a:p>
          <a:p>
            <a:r>
              <a:rPr lang="en-US" dirty="0"/>
              <a:t>[]git add . (or)[]git add pavani1</a:t>
            </a:r>
          </a:p>
          <a:p>
            <a:r>
              <a:rPr lang="en-US" dirty="0"/>
              <a:t>your files are staged now</a:t>
            </a:r>
          </a:p>
          <a:p>
            <a:r>
              <a:rPr lang="en-US" b="1" dirty="0">
                <a:solidFill>
                  <a:schemeClr val="accent1"/>
                </a:solidFill>
              </a:rPr>
              <a:t>4)git status</a:t>
            </a:r>
            <a:endParaRPr lang="en-US" dirty="0">
              <a:solidFill>
                <a:schemeClr val="accent1"/>
              </a:solidFill>
            </a:endParaRPr>
          </a:p>
          <a:p>
            <a:r>
              <a:rPr lang="en-US" dirty="0">
                <a:sym typeface="Wingdings" panose="05000000000000000000" pitchFamily="2" charset="2"/>
              </a:rPr>
              <a:t></a:t>
            </a:r>
            <a:r>
              <a:rPr lang="en-US" dirty="0"/>
              <a:t>To view the state of the working directory.</a:t>
            </a:r>
          </a:p>
          <a:p>
            <a:r>
              <a:rPr lang="en-US" dirty="0">
                <a:sym typeface="Wingdings" panose="05000000000000000000" pitchFamily="2" charset="2"/>
              </a:rPr>
              <a:t></a:t>
            </a:r>
            <a:r>
              <a:rPr lang="en-US" dirty="0"/>
              <a:t>Git status is to check the status of files (added or committed)</a:t>
            </a:r>
          </a:p>
          <a:p>
            <a:r>
              <a:rPr lang="en-US" dirty="0"/>
              <a:t>[]git status</a:t>
            </a:r>
          </a:p>
          <a:p>
            <a:r>
              <a:rPr lang="en-US" b="1" dirty="0">
                <a:solidFill>
                  <a:schemeClr val="accent1"/>
                </a:solidFill>
              </a:rPr>
              <a:t>5)git commit</a:t>
            </a:r>
            <a:endParaRPr lang="en-US" dirty="0">
              <a:solidFill>
                <a:schemeClr val="accent1"/>
              </a:solidFill>
            </a:endParaRPr>
          </a:p>
          <a:p>
            <a:r>
              <a:rPr lang="en-US" dirty="0">
                <a:sym typeface="Wingdings" panose="05000000000000000000" pitchFamily="2" charset="2"/>
              </a:rPr>
              <a:t></a:t>
            </a:r>
            <a:r>
              <a:rPr lang="en-US" dirty="0"/>
              <a:t>Commit the changes to local repo.</a:t>
            </a:r>
          </a:p>
          <a:p>
            <a:r>
              <a:rPr lang="en-US" dirty="0"/>
              <a:t> [] git commit -m “</a:t>
            </a:r>
            <a:r>
              <a:rPr lang="en-US" dirty="0" err="1"/>
              <a:t>commitmsg</a:t>
            </a:r>
            <a:r>
              <a:rPr lang="en-US" dirty="0"/>
              <a:t>”</a:t>
            </a:r>
          </a:p>
          <a:p>
            <a:r>
              <a:rPr lang="en-US" b="1" dirty="0">
                <a:solidFill>
                  <a:schemeClr val="accent1"/>
                </a:solidFill>
              </a:rPr>
              <a:t>6)Git log:</a:t>
            </a:r>
            <a:endParaRPr lang="en-US" dirty="0">
              <a:solidFill>
                <a:schemeClr val="accent1"/>
              </a:solidFill>
            </a:endParaRPr>
          </a:p>
          <a:p>
            <a:r>
              <a:rPr lang="en-US" dirty="0">
                <a:sym typeface="Wingdings" panose="05000000000000000000" pitchFamily="2" charset="2"/>
              </a:rPr>
              <a:t></a:t>
            </a:r>
            <a:r>
              <a:rPr lang="en-US" dirty="0"/>
              <a:t>git log will display the commit id and commit msg</a:t>
            </a:r>
          </a:p>
          <a:p>
            <a:r>
              <a:rPr lang="en-US" dirty="0"/>
              <a:t>[] git log</a:t>
            </a:r>
          </a:p>
        </p:txBody>
      </p:sp>
    </p:spTree>
    <p:extLst>
      <p:ext uri="{BB962C8B-B14F-4D97-AF65-F5344CB8AC3E}">
        <p14:creationId xmlns:p14="http://schemas.microsoft.com/office/powerpoint/2010/main" val="287511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763000" cy="6186309"/>
          </a:xfrm>
          <a:prstGeom prst="rect">
            <a:avLst/>
          </a:prstGeom>
        </p:spPr>
        <p:txBody>
          <a:bodyPr wrap="square">
            <a:spAutoFit/>
          </a:bodyPr>
          <a:lstStyle/>
          <a:p>
            <a:r>
              <a:rPr lang="en-US" b="1" dirty="0">
                <a:solidFill>
                  <a:schemeClr val="accent1"/>
                </a:solidFill>
              </a:rPr>
              <a:t>7)git show</a:t>
            </a:r>
          </a:p>
          <a:p>
            <a:r>
              <a:rPr lang="en-US" dirty="0">
                <a:sym typeface="Wingdings" panose="05000000000000000000" pitchFamily="2" charset="2"/>
              </a:rPr>
              <a:t></a:t>
            </a:r>
            <a:r>
              <a:rPr lang="en-US" dirty="0"/>
              <a:t>git show will display </a:t>
            </a:r>
            <a:r>
              <a:rPr lang="en-US" dirty="0" err="1"/>
              <a:t>commitid</a:t>
            </a:r>
            <a:r>
              <a:rPr lang="en-US" dirty="0"/>
              <a:t>, </a:t>
            </a:r>
            <a:r>
              <a:rPr lang="en-US" dirty="0" err="1"/>
              <a:t>commitmsg</a:t>
            </a:r>
            <a:r>
              <a:rPr lang="en-US" dirty="0"/>
              <a:t> and data inside the file.</a:t>
            </a:r>
          </a:p>
          <a:p>
            <a:r>
              <a:rPr lang="en-US" dirty="0">
                <a:sym typeface="Wingdings" panose="05000000000000000000" pitchFamily="2" charset="2"/>
              </a:rPr>
              <a:t></a:t>
            </a:r>
            <a:r>
              <a:rPr lang="en-US" dirty="0"/>
              <a:t>Observer the difference between modified file and untracked file see commits id</a:t>
            </a:r>
          </a:p>
          <a:p>
            <a:r>
              <a:rPr lang="en-US" dirty="0"/>
              <a:t>[] git log</a:t>
            </a:r>
          </a:p>
          <a:p>
            <a:r>
              <a:rPr lang="en-US" dirty="0"/>
              <a:t>[] git log –online</a:t>
            </a:r>
          </a:p>
          <a:p>
            <a:r>
              <a:rPr lang="en-US" b="1" dirty="0">
                <a:solidFill>
                  <a:schemeClr val="accent1"/>
                </a:solidFill>
              </a:rPr>
              <a:t>8).</a:t>
            </a:r>
            <a:r>
              <a:rPr lang="en-US" b="1" dirty="0" err="1">
                <a:solidFill>
                  <a:schemeClr val="accent1"/>
                </a:solidFill>
              </a:rPr>
              <a:t>gitignore</a:t>
            </a:r>
            <a:endParaRPr lang="en-US" dirty="0">
              <a:solidFill>
                <a:schemeClr val="accent1"/>
              </a:solidFill>
            </a:endParaRPr>
          </a:p>
          <a:p>
            <a:r>
              <a:rPr lang="en-US" dirty="0">
                <a:sym typeface="Wingdings" panose="05000000000000000000" pitchFamily="2" charset="2"/>
              </a:rPr>
              <a:t></a:t>
            </a:r>
            <a:r>
              <a:rPr lang="en-US" dirty="0"/>
              <a:t>ignore the files while committing.</a:t>
            </a:r>
          </a:p>
          <a:p>
            <a:r>
              <a:rPr lang="en-US" dirty="0">
                <a:sym typeface="Wingdings" panose="05000000000000000000" pitchFamily="2" charset="2"/>
              </a:rPr>
              <a:t></a:t>
            </a:r>
            <a:r>
              <a:rPr lang="en-US" dirty="0"/>
              <a:t>purpose is developers are writing the code and once they build .class files also will be generated. In this case we have to eliminate .class files. By using git ignore we can eliminate .class files.</a:t>
            </a:r>
          </a:p>
          <a:p>
            <a:r>
              <a:rPr lang="en-US" dirty="0"/>
              <a:t>[]vi .</a:t>
            </a:r>
            <a:r>
              <a:rPr lang="en-US" dirty="0" err="1"/>
              <a:t>gitignore</a:t>
            </a:r>
            <a:endParaRPr lang="en-US" dirty="0"/>
          </a:p>
          <a:p>
            <a:r>
              <a:rPr lang="en-US" dirty="0"/>
              <a:t>.java*</a:t>
            </a:r>
          </a:p>
          <a:p>
            <a:r>
              <a:rPr lang="en-US" dirty="0"/>
              <a:t>:</a:t>
            </a:r>
            <a:r>
              <a:rPr lang="en-US" dirty="0" err="1"/>
              <a:t>wq</a:t>
            </a:r>
            <a:r>
              <a:rPr lang="en-US" dirty="0"/>
              <a:t>!</a:t>
            </a:r>
          </a:p>
          <a:p>
            <a:r>
              <a:rPr lang="en-US" dirty="0"/>
              <a:t>[]git add .</a:t>
            </a:r>
            <a:r>
              <a:rPr lang="en-US" dirty="0" err="1"/>
              <a:t>gitignore</a:t>
            </a:r>
            <a:endParaRPr lang="en-US" dirty="0"/>
          </a:p>
          <a:p>
            <a:r>
              <a:rPr lang="en-US" dirty="0"/>
              <a:t>[] git commit -m “ignoring .java files”</a:t>
            </a:r>
          </a:p>
          <a:p>
            <a:r>
              <a:rPr lang="en-US" dirty="0"/>
              <a:t>[]touch.java3 .java4</a:t>
            </a:r>
          </a:p>
          <a:p>
            <a:r>
              <a:rPr lang="en-US" dirty="0"/>
              <a:t>[]git status</a:t>
            </a:r>
          </a:p>
          <a:p>
            <a:r>
              <a:rPr lang="en-US" dirty="0">
                <a:sym typeface="Wingdings" panose="05000000000000000000" pitchFamily="2" charset="2"/>
              </a:rPr>
              <a:t></a:t>
            </a:r>
            <a:r>
              <a:rPr lang="en-US" dirty="0"/>
              <a:t>here you could not see .java4 and .java5 because it is ignored by .</a:t>
            </a:r>
            <a:r>
              <a:rPr lang="en-US" dirty="0" err="1"/>
              <a:t>gitignore</a:t>
            </a:r>
            <a:r>
              <a:rPr lang="en-US" dirty="0"/>
              <a:t>.</a:t>
            </a:r>
          </a:p>
          <a:p>
            <a:r>
              <a:rPr lang="en-US" dirty="0">
                <a:sym typeface="Wingdings" panose="05000000000000000000" pitchFamily="2" charset="2"/>
              </a:rPr>
              <a:t></a:t>
            </a:r>
            <a:r>
              <a:rPr lang="en-US" dirty="0"/>
              <a:t>First time only we have to commit .</a:t>
            </a:r>
            <a:r>
              <a:rPr lang="en-US" dirty="0" err="1"/>
              <a:t>ignorefile</a:t>
            </a:r>
            <a:r>
              <a:rPr lang="en-US" dirty="0"/>
              <a:t>. Later if any .java files are generated no need to commit. This is caused by retrospective effect.</a:t>
            </a:r>
          </a:p>
        </p:txBody>
      </p:sp>
    </p:spTree>
    <p:extLst>
      <p:ext uri="{BB962C8B-B14F-4D97-AF65-F5344CB8AC3E}">
        <p14:creationId xmlns:p14="http://schemas.microsoft.com/office/powerpoint/2010/main" val="1517485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74345"/>
            <a:ext cx="8229600" cy="5909310"/>
          </a:xfrm>
          <a:prstGeom prst="rect">
            <a:avLst/>
          </a:prstGeom>
        </p:spPr>
        <p:txBody>
          <a:bodyPr wrap="square">
            <a:spAutoFit/>
          </a:bodyPr>
          <a:lstStyle/>
          <a:p>
            <a:r>
              <a:rPr lang="en-US" b="1" dirty="0">
                <a:solidFill>
                  <a:schemeClr val="accent1"/>
                </a:solidFill>
              </a:rPr>
              <a:t>9)Branching</a:t>
            </a:r>
            <a:endParaRPr lang="en-US" dirty="0">
              <a:solidFill>
                <a:schemeClr val="accent1"/>
              </a:solidFill>
            </a:endParaRPr>
          </a:p>
          <a:p>
            <a:r>
              <a:rPr lang="en-US" dirty="0">
                <a:sym typeface="Wingdings" panose="05000000000000000000" pitchFamily="2" charset="2"/>
              </a:rPr>
              <a:t></a:t>
            </a:r>
            <a:r>
              <a:rPr lang="en-US" dirty="0"/>
              <a:t>Developers can work on their own feature branches.</a:t>
            </a:r>
          </a:p>
          <a:p>
            <a:r>
              <a:rPr lang="en-US" dirty="0">
                <a:sym typeface="Wingdings" panose="05000000000000000000" pitchFamily="2" charset="2"/>
              </a:rPr>
              <a:t></a:t>
            </a:r>
            <a:r>
              <a:rPr lang="en-US" dirty="0"/>
              <a:t>To see list of available branches </a:t>
            </a:r>
          </a:p>
          <a:p>
            <a:r>
              <a:rPr lang="en-US" dirty="0"/>
              <a:t>[] git branch</a:t>
            </a:r>
          </a:p>
          <a:p>
            <a:r>
              <a:rPr lang="en-US" dirty="0">
                <a:sym typeface="Wingdings" panose="05000000000000000000" pitchFamily="2" charset="2"/>
              </a:rPr>
              <a:t></a:t>
            </a:r>
            <a:r>
              <a:rPr lang="en-US" dirty="0"/>
              <a:t>Create a new branch</a:t>
            </a:r>
          </a:p>
          <a:p>
            <a:r>
              <a:rPr lang="en-US" dirty="0"/>
              <a:t>[] git branch &lt;name of the branch&gt;</a:t>
            </a:r>
          </a:p>
          <a:p>
            <a:r>
              <a:rPr lang="en-US" dirty="0">
                <a:sym typeface="Wingdings" panose="05000000000000000000" pitchFamily="2" charset="2"/>
              </a:rPr>
              <a:t></a:t>
            </a:r>
            <a:r>
              <a:rPr lang="en-US" dirty="0"/>
              <a:t>to switch branch</a:t>
            </a:r>
          </a:p>
          <a:p>
            <a:r>
              <a:rPr lang="en-US" dirty="0"/>
              <a:t>[] git checkout &lt;in which branch you </a:t>
            </a:r>
            <a:r>
              <a:rPr lang="en-US" dirty="0" err="1"/>
              <a:t>wanna</a:t>
            </a:r>
            <a:r>
              <a:rPr lang="en-US" dirty="0"/>
              <a:t> go&gt;</a:t>
            </a:r>
          </a:p>
          <a:p>
            <a:r>
              <a:rPr lang="en-US" dirty="0"/>
              <a:t>[]vi c1</a:t>
            </a:r>
          </a:p>
          <a:p>
            <a:r>
              <a:rPr lang="en-US" dirty="0"/>
              <a:t>[]git add .</a:t>
            </a:r>
          </a:p>
          <a:p>
            <a:r>
              <a:rPr lang="en-US" dirty="0"/>
              <a:t>[]git commit -m "</a:t>
            </a:r>
            <a:r>
              <a:rPr lang="en-US" dirty="0" err="1"/>
              <a:t>commitmsg</a:t>
            </a:r>
            <a:r>
              <a:rPr lang="en-US" dirty="0"/>
              <a:t>"</a:t>
            </a:r>
          </a:p>
          <a:p>
            <a:r>
              <a:rPr lang="en-US" dirty="0">
                <a:sym typeface="Wingdings" panose="05000000000000000000" pitchFamily="2" charset="2"/>
              </a:rPr>
              <a:t></a:t>
            </a:r>
            <a:r>
              <a:rPr lang="en-US" dirty="0"/>
              <a:t>You cannot merge branches of diff repos</a:t>
            </a:r>
          </a:p>
          <a:p>
            <a:r>
              <a:rPr lang="en-US" dirty="0">
                <a:sym typeface="Wingdings" panose="05000000000000000000" pitchFamily="2" charset="2"/>
              </a:rPr>
              <a:t></a:t>
            </a:r>
            <a:r>
              <a:rPr lang="en-US" dirty="0"/>
              <a:t>To merge branches</a:t>
            </a:r>
          </a:p>
          <a:p>
            <a:r>
              <a:rPr lang="en-US" dirty="0"/>
              <a:t>To merge from one branch data to another branch and you have to be in destination branch</a:t>
            </a:r>
          </a:p>
          <a:p>
            <a:r>
              <a:rPr lang="en-US" dirty="0"/>
              <a:t>[] git merge &lt;name of the branch&gt;</a:t>
            </a:r>
          </a:p>
          <a:p>
            <a:r>
              <a:rPr lang="en-US" dirty="0">
                <a:sym typeface="Wingdings" panose="05000000000000000000" pitchFamily="2" charset="2"/>
              </a:rPr>
              <a:t></a:t>
            </a:r>
            <a:r>
              <a:rPr lang="en-US" dirty="0"/>
              <a:t>Delete branch</a:t>
            </a:r>
          </a:p>
          <a:p>
            <a:r>
              <a:rPr lang="en-US" dirty="0"/>
              <a:t>[] git branch -d &lt;name of the branch to delete&gt;</a:t>
            </a:r>
          </a:p>
          <a:p>
            <a:r>
              <a:rPr lang="en-US" dirty="0">
                <a:sym typeface="Wingdings" panose="05000000000000000000" pitchFamily="2" charset="2"/>
              </a:rPr>
              <a:t></a:t>
            </a:r>
            <a:r>
              <a:rPr lang="en-US" dirty="0"/>
              <a:t>To rename current branch</a:t>
            </a:r>
          </a:p>
          <a:p>
            <a:r>
              <a:rPr lang="en-US" dirty="0"/>
              <a:t>[] git branch -m &lt;new name&gt;</a:t>
            </a:r>
          </a:p>
          <a:p>
            <a:endParaRPr lang="en-US" dirty="0"/>
          </a:p>
        </p:txBody>
      </p:sp>
    </p:spTree>
    <p:extLst>
      <p:ext uri="{BB962C8B-B14F-4D97-AF65-F5344CB8AC3E}">
        <p14:creationId xmlns:p14="http://schemas.microsoft.com/office/powerpoint/2010/main" val="332851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991600" cy="6463308"/>
          </a:xfrm>
          <a:prstGeom prst="rect">
            <a:avLst/>
          </a:prstGeom>
        </p:spPr>
        <p:txBody>
          <a:bodyPr wrap="square">
            <a:spAutoFit/>
          </a:bodyPr>
          <a:lstStyle/>
          <a:p>
            <a:r>
              <a:rPr lang="en-US" b="1" dirty="0">
                <a:solidFill>
                  <a:schemeClr val="accent1"/>
                </a:solidFill>
              </a:rPr>
              <a:t>10)Git conflicts:</a:t>
            </a:r>
          </a:p>
          <a:p>
            <a:r>
              <a:rPr lang="en-US" dirty="0">
                <a:sym typeface="Wingdings" panose="05000000000000000000" pitchFamily="2" charset="2"/>
              </a:rPr>
              <a:t></a:t>
            </a:r>
            <a:r>
              <a:rPr lang="en-US" dirty="0"/>
              <a:t>When same file is having different contents in different branches, if you du merge then conflicts occurs.</a:t>
            </a:r>
          </a:p>
          <a:p>
            <a:r>
              <a:rPr lang="en-US" dirty="0">
                <a:sym typeface="Wingdings" panose="05000000000000000000" pitchFamily="2" charset="2"/>
              </a:rPr>
              <a:t></a:t>
            </a:r>
            <a:r>
              <a:rPr lang="en-US" dirty="0"/>
              <a:t>Conflicts occurs in 2 ways.</a:t>
            </a:r>
          </a:p>
          <a:p>
            <a:r>
              <a:rPr lang="en-US" dirty="0"/>
              <a:t>1)Merging branches</a:t>
            </a:r>
          </a:p>
          <a:p>
            <a:r>
              <a:rPr lang="en-US" dirty="0"/>
              <a:t>2)Pushing to central repo</a:t>
            </a:r>
          </a:p>
          <a:p>
            <a:r>
              <a:rPr lang="en-US" b="1" dirty="0">
                <a:solidFill>
                  <a:schemeClr val="accent1"/>
                </a:solidFill>
              </a:rPr>
              <a:t>11)Removing files after adding </a:t>
            </a:r>
            <a:r>
              <a:rPr lang="en-US" b="1">
                <a:solidFill>
                  <a:schemeClr val="accent1"/>
                </a:solidFill>
              </a:rPr>
              <a:t>to staging</a:t>
            </a:r>
            <a:endParaRPr lang="en-US" dirty="0">
              <a:solidFill>
                <a:schemeClr val="accent1"/>
              </a:solidFill>
            </a:endParaRPr>
          </a:p>
          <a:p>
            <a:r>
              <a:rPr lang="en-US" dirty="0"/>
              <a:t>[] git rm –f  &lt;filename&gt;</a:t>
            </a:r>
          </a:p>
          <a:p>
            <a:r>
              <a:rPr lang="en-US" b="1" dirty="0">
                <a:solidFill>
                  <a:schemeClr val="accent1"/>
                </a:solidFill>
              </a:rPr>
              <a:t>12)Delete all untracked files</a:t>
            </a:r>
            <a:endParaRPr lang="en-US" dirty="0">
              <a:solidFill>
                <a:schemeClr val="accent1"/>
              </a:solidFill>
            </a:endParaRPr>
          </a:p>
          <a:p>
            <a:r>
              <a:rPr lang="en-US" dirty="0"/>
              <a:t>[] git clean -n </a:t>
            </a:r>
          </a:p>
          <a:p>
            <a:r>
              <a:rPr lang="en-US" dirty="0"/>
              <a:t>[] git clean -f</a:t>
            </a:r>
          </a:p>
          <a:p>
            <a:r>
              <a:rPr lang="en-US" b="1" dirty="0">
                <a:solidFill>
                  <a:schemeClr val="accent1"/>
                </a:solidFill>
              </a:rPr>
              <a:t>13)git stash</a:t>
            </a:r>
            <a:endParaRPr lang="en-US" dirty="0">
              <a:solidFill>
                <a:schemeClr val="accent1"/>
              </a:solidFill>
            </a:endParaRPr>
          </a:p>
          <a:p>
            <a:r>
              <a:rPr lang="en-US" dirty="0">
                <a:sym typeface="Wingdings" panose="05000000000000000000" pitchFamily="2" charset="2"/>
              </a:rPr>
              <a:t></a:t>
            </a:r>
            <a:r>
              <a:rPr lang="en-US" dirty="0"/>
              <a:t>Removes file from working directory and puts in stashing store and gives clean working directory.</a:t>
            </a:r>
          </a:p>
          <a:p>
            <a:r>
              <a:rPr lang="en-US" dirty="0">
                <a:sym typeface="Wingdings" panose="05000000000000000000" pitchFamily="2" charset="2"/>
              </a:rPr>
              <a:t></a:t>
            </a:r>
            <a:r>
              <a:rPr lang="en-US" dirty="0"/>
              <a:t>Developers can save their changes and come back later.</a:t>
            </a:r>
          </a:p>
          <a:p>
            <a:r>
              <a:rPr lang="en-US" dirty="0">
                <a:sym typeface="Wingdings" panose="05000000000000000000" pitchFamily="2" charset="2"/>
              </a:rPr>
              <a:t></a:t>
            </a:r>
            <a:r>
              <a:rPr lang="en-US" dirty="0"/>
              <a:t>Later on, you can bring back that stashed items to working directory and can resume your work on that file.</a:t>
            </a:r>
          </a:p>
          <a:p>
            <a:r>
              <a:rPr lang="en-US" dirty="0">
                <a:sym typeface="Wingdings" panose="05000000000000000000" pitchFamily="2" charset="2"/>
              </a:rPr>
              <a:t></a:t>
            </a:r>
            <a:r>
              <a:rPr lang="en-US" dirty="0"/>
              <a:t>Stash literally means save up as for future use.</a:t>
            </a:r>
          </a:p>
          <a:p>
            <a:r>
              <a:rPr lang="en-US" dirty="0">
                <a:sym typeface="Wingdings" panose="05000000000000000000" pitchFamily="2" charset="2"/>
              </a:rPr>
              <a:t></a:t>
            </a:r>
            <a:r>
              <a:rPr lang="en-US" dirty="0"/>
              <a:t>To stash an item</a:t>
            </a:r>
          </a:p>
          <a:p>
            <a:r>
              <a:rPr lang="en-US" dirty="0"/>
              <a:t>[]vi pavani1</a:t>
            </a:r>
          </a:p>
          <a:p>
            <a:r>
              <a:rPr lang="en-US" dirty="0"/>
              <a:t>[]git add .</a:t>
            </a:r>
          </a:p>
          <a:p>
            <a:r>
              <a:rPr lang="en-US" dirty="0"/>
              <a:t>[] git stash</a:t>
            </a:r>
          </a:p>
          <a:p>
            <a:endParaRPr lang="en-US" dirty="0"/>
          </a:p>
        </p:txBody>
      </p:sp>
    </p:spTree>
    <p:extLst>
      <p:ext uri="{BB962C8B-B14F-4D97-AF65-F5344CB8AC3E}">
        <p14:creationId xmlns:p14="http://schemas.microsoft.com/office/powerpoint/2010/main" val="4061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991600" cy="5909310"/>
          </a:xfrm>
          <a:prstGeom prst="rect">
            <a:avLst/>
          </a:prstGeom>
        </p:spPr>
        <p:txBody>
          <a:bodyPr wrap="square">
            <a:spAutoFit/>
          </a:bodyPr>
          <a:lstStyle/>
          <a:p>
            <a:r>
              <a:rPr lang="en-US" dirty="0">
                <a:sym typeface="Wingdings" panose="05000000000000000000" pitchFamily="2" charset="2"/>
              </a:rPr>
              <a:t></a:t>
            </a:r>
            <a:r>
              <a:rPr lang="en-US" dirty="0"/>
              <a:t>Stash will be working before commit.</a:t>
            </a:r>
          </a:p>
          <a:p>
            <a:r>
              <a:rPr lang="en-US" dirty="0">
                <a:sym typeface="Wingdings" panose="05000000000000000000" pitchFamily="2" charset="2"/>
              </a:rPr>
              <a:t></a:t>
            </a:r>
            <a:r>
              <a:rPr lang="en-US" dirty="0"/>
              <a:t>To see the stashed items list</a:t>
            </a:r>
          </a:p>
          <a:p>
            <a:r>
              <a:rPr lang="en-US" dirty="0"/>
              <a:t>[] git stash list</a:t>
            </a:r>
          </a:p>
          <a:p>
            <a:r>
              <a:rPr lang="en-US" dirty="0">
                <a:sym typeface="Wingdings" panose="05000000000000000000" pitchFamily="2" charset="2"/>
              </a:rPr>
              <a:t></a:t>
            </a:r>
            <a:r>
              <a:rPr lang="en-US" dirty="0"/>
              <a:t>To apply stashed items.</a:t>
            </a:r>
          </a:p>
          <a:p>
            <a:r>
              <a:rPr lang="en-US" dirty="0"/>
              <a:t>Get back to your </a:t>
            </a:r>
            <a:r>
              <a:rPr lang="en-US" dirty="0" err="1"/>
              <a:t>previos</a:t>
            </a:r>
            <a:r>
              <a:rPr lang="en-US" dirty="0"/>
              <a:t> commit.</a:t>
            </a:r>
          </a:p>
          <a:p>
            <a:r>
              <a:rPr lang="en-US" dirty="0"/>
              <a:t>[] git stash apply stash@{number}</a:t>
            </a:r>
          </a:p>
          <a:p>
            <a:r>
              <a:rPr lang="en-US" dirty="0">
                <a:sym typeface="Wingdings" panose="05000000000000000000" pitchFamily="2" charset="2"/>
              </a:rPr>
              <a:t></a:t>
            </a:r>
            <a:r>
              <a:rPr lang="en-US" dirty="0"/>
              <a:t>To delete the stash items</a:t>
            </a:r>
          </a:p>
          <a:p>
            <a:r>
              <a:rPr lang="en-US" dirty="0"/>
              <a:t>[] git stash clear</a:t>
            </a:r>
          </a:p>
          <a:p>
            <a:r>
              <a:rPr lang="en-US" b="1" dirty="0">
                <a:solidFill>
                  <a:schemeClr val="accent1"/>
                </a:solidFill>
              </a:rPr>
              <a:t>Practical:</a:t>
            </a:r>
            <a:endParaRPr lang="en-US" dirty="0">
              <a:solidFill>
                <a:schemeClr val="accent1"/>
              </a:solidFill>
            </a:endParaRPr>
          </a:p>
          <a:p>
            <a:r>
              <a:rPr lang="en-US" dirty="0"/>
              <a:t>[] </a:t>
            </a:r>
            <a:r>
              <a:rPr lang="en-US" dirty="0" err="1"/>
              <a:t>mkdir</a:t>
            </a:r>
            <a:r>
              <a:rPr lang="en-US" dirty="0"/>
              <a:t> playbooks</a:t>
            </a:r>
          </a:p>
          <a:p>
            <a:r>
              <a:rPr lang="en-US" dirty="0"/>
              <a:t>[] cd playbooks</a:t>
            </a:r>
          </a:p>
          <a:p>
            <a:r>
              <a:rPr lang="en-US" dirty="0"/>
              <a:t>[] git </a:t>
            </a:r>
            <a:r>
              <a:rPr lang="en-US" dirty="0" err="1"/>
              <a:t>init</a:t>
            </a:r>
            <a:endParaRPr lang="en-US" dirty="0"/>
          </a:p>
          <a:p>
            <a:r>
              <a:rPr lang="en-US" dirty="0"/>
              <a:t>[] vi </a:t>
            </a:r>
            <a:r>
              <a:rPr lang="en-US" dirty="0" err="1"/>
              <a:t>web.yml</a:t>
            </a:r>
            <a:endParaRPr lang="en-US" dirty="0"/>
          </a:p>
          <a:p>
            <a:r>
              <a:rPr lang="en-US" dirty="0"/>
              <a:t>:</a:t>
            </a:r>
            <a:r>
              <a:rPr lang="en-US" dirty="0" err="1"/>
              <a:t>wq</a:t>
            </a:r>
            <a:r>
              <a:rPr lang="en-US" dirty="0"/>
              <a:t>!</a:t>
            </a:r>
          </a:p>
          <a:p>
            <a:r>
              <a:rPr lang="en-US" dirty="0"/>
              <a:t>[] git status</a:t>
            </a:r>
          </a:p>
          <a:p>
            <a:r>
              <a:rPr lang="en-US" dirty="0"/>
              <a:t>[] git add </a:t>
            </a:r>
            <a:r>
              <a:rPr lang="en-US" dirty="0" err="1"/>
              <a:t>web.yml</a:t>
            </a:r>
            <a:endParaRPr lang="en-US" dirty="0"/>
          </a:p>
          <a:p>
            <a:r>
              <a:rPr lang="en-US" dirty="0"/>
              <a:t>[] git commit -m “commit msg”</a:t>
            </a:r>
          </a:p>
          <a:p>
            <a:r>
              <a:rPr lang="en-US" b="1" dirty="0">
                <a:solidFill>
                  <a:schemeClr val="accent1"/>
                </a:solidFill>
              </a:rPr>
              <a:t>14)git reset</a:t>
            </a:r>
            <a:endParaRPr lang="en-US" dirty="0">
              <a:solidFill>
                <a:schemeClr val="accent1"/>
              </a:solidFill>
            </a:endParaRPr>
          </a:p>
          <a:p>
            <a:r>
              <a:rPr lang="en-US" dirty="0">
                <a:sym typeface="Wingdings" panose="05000000000000000000" pitchFamily="2" charset="2"/>
              </a:rPr>
              <a:t></a:t>
            </a:r>
            <a:r>
              <a:rPr lang="en-US" dirty="0"/>
              <a:t>To undo commit</a:t>
            </a:r>
          </a:p>
          <a:p>
            <a:r>
              <a:rPr lang="en-US" dirty="0">
                <a:sym typeface="Wingdings" panose="05000000000000000000" pitchFamily="2" charset="2"/>
              </a:rPr>
              <a:t></a:t>
            </a:r>
            <a:r>
              <a:rPr lang="en-US" dirty="0"/>
              <a:t>It is used to bring back the file to working area.</a:t>
            </a:r>
          </a:p>
          <a:p>
            <a:r>
              <a:rPr lang="en-US" dirty="0"/>
              <a:t>[] git reset </a:t>
            </a:r>
            <a:r>
              <a:rPr lang="en-US" dirty="0" err="1"/>
              <a:t>commitid</a:t>
            </a:r>
            <a:endParaRPr lang="en-US" dirty="0"/>
          </a:p>
        </p:txBody>
      </p:sp>
    </p:spTree>
    <p:extLst>
      <p:ext uri="{BB962C8B-B14F-4D97-AF65-F5344CB8AC3E}">
        <p14:creationId xmlns:p14="http://schemas.microsoft.com/office/powerpoint/2010/main" val="655197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991600" cy="6463308"/>
          </a:xfrm>
          <a:prstGeom prst="rect">
            <a:avLst/>
          </a:prstGeom>
        </p:spPr>
        <p:txBody>
          <a:bodyPr wrap="square">
            <a:spAutoFit/>
          </a:bodyPr>
          <a:lstStyle/>
          <a:p>
            <a:r>
              <a:rPr lang="en-US" b="1" dirty="0">
                <a:solidFill>
                  <a:schemeClr val="accent1"/>
                </a:solidFill>
              </a:rPr>
              <a:t>15)git revert</a:t>
            </a:r>
            <a:endParaRPr lang="en-US" dirty="0">
              <a:solidFill>
                <a:schemeClr val="accent1"/>
              </a:solidFill>
            </a:endParaRPr>
          </a:p>
          <a:p>
            <a:r>
              <a:rPr lang="en-US" dirty="0">
                <a:sym typeface="Wingdings" panose="05000000000000000000" pitchFamily="2" charset="2"/>
              </a:rPr>
              <a:t></a:t>
            </a:r>
            <a:r>
              <a:rPr lang="en-US" dirty="0"/>
              <a:t>A revert operation will take the specified commit, remove the changes from that commit, and create a new "revert commit".</a:t>
            </a:r>
          </a:p>
          <a:p>
            <a:r>
              <a:rPr lang="en-US" dirty="0"/>
              <a:t>[] git revert </a:t>
            </a:r>
            <a:r>
              <a:rPr lang="en-US" dirty="0" err="1"/>
              <a:t>commitid</a:t>
            </a:r>
            <a:endParaRPr lang="en-US" dirty="0"/>
          </a:p>
          <a:p>
            <a:r>
              <a:rPr lang="en-US" b="1" dirty="0">
                <a:solidFill>
                  <a:schemeClr val="accent1"/>
                </a:solidFill>
              </a:rPr>
              <a:t>16)git remote</a:t>
            </a:r>
            <a:endParaRPr lang="en-US" dirty="0">
              <a:solidFill>
                <a:schemeClr val="accent1"/>
              </a:solidFill>
            </a:endParaRPr>
          </a:p>
          <a:p>
            <a:r>
              <a:rPr lang="en-US" dirty="0">
                <a:sym typeface="Wingdings" panose="05000000000000000000" pitchFamily="2" charset="2"/>
              </a:rPr>
              <a:t></a:t>
            </a:r>
            <a:r>
              <a:rPr lang="en-US" dirty="0"/>
              <a:t>This command lets you to create, view and delete connections to other repos</a:t>
            </a:r>
          </a:p>
          <a:p>
            <a:r>
              <a:rPr lang="en-US" dirty="0"/>
              <a:t>[] git remote -v</a:t>
            </a:r>
          </a:p>
          <a:p>
            <a:r>
              <a:rPr lang="en-US" dirty="0"/>
              <a:t>[]git remote add </a:t>
            </a:r>
            <a:r>
              <a:rPr lang="en-US"/>
              <a:t>origin URL</a:t>
            </a:r>
          </a:p>
          <a:p>
            <a:r>
              <a:rPr lang="en-US" b="1">
                <a:solidFill>
                  <a:schemeClr val="accent1"/>
                </a:solidFill>
              </a:rPr>
              <a:t>17</a:t>
            </a:r>
            <a:r>
              <a:rPr lang="en-US" b="1" dirty="0">
                <a:solidFill>
                  <a:schemeClr val="accent1"/>
                </a:solidFill>
              </a:rPr>
              <a:t>)git clone</a:t>
            </a:r>
            <a:endParaRPr lang="en-US" dirty="0">
              <a:solidFill>
                <a:schemeClr val="accent1"/>
              </a:solidFill>
            </a:endParaRPr>
          </a:p>
          <a:p>
            <a:r>
              <a:rPr lang="en-US" dirty="0">
                <a:sym typeface="Wingdings" panose="05000000000000000000" pitchFamily="2" charset="2"/>
              </a:rPr>
              <a:t></a:t>
            </a:r>
            <a:r>
              <a:rPr lang="en-US" dirty="0"/>
              <a:t>It is used to clone the remote repos</a:t>
            </a:r>
          </a:p>
          <a:p>
            <a:r>
              <a:rPr lang="en-US" dirty="0"/>
              <a:t>[]git clone URL</a:t>
            </a:r>
          </a:p>
          <a:p>
            <a:r>
              <a:rPr lang="en-US" b="1" dirty="0">
                <a:solidFill>
                  <a:schemeClr val="accent1"/>
                </a:solidFill>
              </a:rPr>
              <a:t>18)git fetch</a:t>
            </a:r>
            <a:endParaRPr lang="en-US" dirty="0">
              <a:solidFill>
                <a:schemeClr val="accent1"/>
              </a:solidFill>
            </a:endParaRPr>
          </a:p>
          <a:p>
            <a:r>
              <a:rPr lang="en-US" dirty="0">
                <a:sym typeface="Wingdings" panose="05000000000000000000" pitchFamily="2" charset="2"/>
              </a:rPr>
              <a:t></a:t>
            </a:r>
            <a:r>
              <a:rPr lang="en-US" dirty="0"/>
              <a:t>It downloads all commits, files from remote repo but it will not merge.</a:t>
            </a:r>
          </a:p>
          <a:p>
            <a:r>
              <a:rPr lang="en-US" dirty="0"/>
              <a:t>[] git fetch URL</a:t>
            </a:r>
          </a:p>
          <a:p>
            <a:r>
              <a:rPr lang="en-US" b="1" dirty="0">
                <a:solidFill>
                  <a:schemeClr val="accent1"/>
                </a:solidFill>
              </a:rPr>
              <a:t>19)git pull</a:t>
            </a:r>
            <a:endParaRPr lang="en-US" dirty="0">
              <a:solidFill>
                <a:schemeClr val="accent1"/>
              </a:solidFill>
            </a:endParaRPr>
          </a:p>
          <a:p>
            <a:r>
              <a:rPr lang="en-US" dirty="0">
                <a:sym typeface="Wingdings" panose="05000000000000000000" pitchFamily="2" charset="2"/>
              </a:rPr>
              <a:t></a:t>
            </a:r>
            <a:r>
              <a:rPr lang="en-US" dirty="0"/>
              <a:t>It is used to download and merge those changes into your local repo.</a:t>
            </a:r>
          </a:p>
          <a:p>
            <a:r>
              <a:rPr lang="en-US" dirty="0"/>
              <a:t>Pull=</a:t>
            </a:r>
            <a:r>
              <a:rPr lang="en-US" dirty="0" err="1"/>
              <a:t>fetch+merge</a:t>
            </a:r>
            <a:endParaRPr lang="en-US" dirty="0"/>
          </a:p>
          <a:p>
            <a:r>
              <a:rPr lang="en-US" dirty="0"/>
              <a:t>[]git pull origin master</a:t>
            </a:r>
          </a:p>
          <a:p>
            <a:r>
              <a:rPr lang="en-US" dirty="0"/>
              <a:t>[]git pull origin master –allow-unrelated-histories</a:t>
            </a:r>
          </a:p>
          <a:p>
            <a:r>
              <a:rPr lang="en-US" b="1" dirty="0">
                <a:solidFill>
                  <a:schemeClr val="accent1"/>
                </a:solidFill>
              </a:rPr>
              <a:t>20)git push</a:t>
            </a:r>
            <a:endParaRPr lang="en-US" dirty="0">
              <a:solidFill>
                <a:schemeClr val="accent1"/>
              </a:solidFill>
            </a:endParaRPr>
          </a:p>
          <a:p>
            <a:r>
              <a:rPr lang="en-US" dirty="0">
                <a:sym typeface="Wingdings" panose="05000000000000000000" pitchFamily="2" charset="2"/>
              </a:rPr>
              <a:t></a:t>
            </a:r>
            <a:r>
              <a:rPr lang="en-US" dirty="0"/>
              <a:t>It is used to publish your local changes to your remote repo</a:t>
            </a:r>
          </a:p>
          <a:p>
            <a:r>
              <a:rPr lang="en-US" dirty="0"/>
              <a:t>[]git push origin master</a:t>
            </a:r>
          </a:p>
        </p:txBody>
      </p:sp>
    </p:spTree>
    <p:extLst>
      <p:ext uri="{BB962C8B-B14F-4D97-AF65-F5344CB8AC3E}">
        <p14:creationId xmlns:p14="http://schemas.microsoft.com/office/powerpoint/2010/main" val="4029769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839200" cy="7017306"/>
          </a:xfrm>
          <a:prstGeom prst="rect">
            <a:avLst/>
          </a:prstGeom>
        </p:spPr>
        <p:txBody>
          <a:bodyPr wrap="square">
            <a:spAutoFit/>
          </a:bodyPr>
          <a:lstStyle/>
          <a:p>
            <a:r>
              <a:rPr lang="en-US" b="1" dirty="0">
                <a:solidFill>
                  <a:schemeClr val="accent1"/>
                </a:solidFill>
              </a:rPr>
              <a:t>21)git tag</a:t>
            </a:r>
            <a:endParaRPr lang="en-US" dirty="0">
              <a:solidFill>
                <a:schemeClr val="accent1"/>
              </a:solidFill>
            </a:endParaRPr>
          </a:p>
          <a:p>
            <a:r>
              <a:rPr lang="en-US" dirty="0">
                <a:sym typeface="Wingdings" panose="05000000000000000000" pitchFamily="2" charset="2"/>
              </a:rPr>
              <a:t></a:t>
            </a:r>
            <a:r>
              <a:rPr lang="en-US" dirty="0"/>
              <a:t>Once we have released the code means in production, we are creating tag.</a:t>
            </a:r>
          </a:p>
          <a:p>
            <a:r>
              <a:rPr lang="en-US" dirty="0">
                <a:sym typeface="Wingdings" panose="05000000000000000000" pitchFamily="2" charset="2"/>
              </a:rPr>
              <a:t></a:t>
            </a:r>
            <a:r>
              <a:rPr lang="en-US" dirty="0"/>
              <a:t> A tag is like a branch that doesn't change. Unlike branches, tags, after being created, have no further history of commits.</a:t>
            </a:r>
          </a:p>
          <a:p>
            <a:r>
              <a:rPr lang="en-US" dirty="0"/>
              <a:t>[]git tag</a:t>
            </a:r>
          </a:p>
          <a:p>
            <a:r>
              <a:rPr lang="en-US" dirty="0"/>
              <a:t>[]git tag  &lt;</a:t>
            </a:r>
            <a:r>
              <a:rPr lang="en-US" dirty="0" err="1"/>
              <a:t>tagname</a:t>
            </a:r>
            <a:r>
              <a:rPr lang="en-US" dirty="0"/>
              <a:t>&gt;</a:t>
            </a:r>
          </a:p>
          <a:p>
            <a:r>
              <a:rPr lang="en-US" dirty="0"/>
              <a:t>[]git push origin &lt;</a:t>
            </a:r>
            <a:r>
              <a:rPr lang="en-US" dirty="0" err="1"/>
              <a:t>tagname</a:t>
            </a:r>
            <a:r>
              <a:rPr lang="en-US" dirty="0"/>
              <a:t>&gt;</a:t>
            </a:r>
          </a:p>
          <a:p>
            <a:r>
              <a:rPr lang="en-US" b="1" dirty="0">
                <a:solidFill>
                  <a:schemeClr val="accent1"/>
                </a:solidFill>
              </a:rPr>
              <a:t>22)git rebase</a:t>
            </a:r>
            <a:endParaRPr lang="en-US" dirty="0">
              <a:solidFill>
                <a:schemeClr val="accent1"/>
              </a:solidFill>
            </a:endParaRPr>
          </a:p>
          <a:p>
            <a:r>
              <a:rPr lang="en-US" dirty="0">
                <a:sym typeface="Wingdings" panose="05000000000000000000" pitchFamily="2" charset="2"/>
              </a:rPr>
              <a:t></a:t>
            </a:r>
            <a:r>
              <a:rPr lang="en-US" dirty="0"/>
              <a:t>rebase differs from merge by rewriting the commit history in order to produce a straight, linear succession of commits.</a:t>
            </a:r>
          </a:p>
          <a:p>
            <a:r>
              <a:rPr lang="en-US" dirty="0"/>
              <a:t>[] git rebase  &lt;</a:t>
            </a:r>
            <a:r>
              <a:rPr lang="en-US" dirty="0" err="1"/>
              <a:t>branchname</a:t>
            </a:r>
            <a:r>
              <a:rPr lang="en-US" dirty="0"/>
              <a:t>&gt;</a:t>
            </a:r>
          </a:p>
          <a:p>
            <a:r>
              <a:rPr lang="en-US" b="1" dirty="0">
                <a:solidFill>
                  <a:schemeClr val="accent1"/>
                </a:solidFill>
              </a:rPr>
              <a:t>9)workflow</a:t>
            </a:r>
            <a:endParaRPr lang="en-US" dirty="0">
              <a:solidFill>
                <a:schemeClr val="accent1"/>
              </a:solidFill>
            </a:endParaRPr>
          </a:p>
          <a:p>
            <a:r>
              <a:rPr lang="en-US" dirty="0"/>
              <a:t>1)centralized workflow</a:t>
            </a:r>
          </a:p>
          <a:p>
            <a:r>
              <a:rPr lang="en-US" dirty="0"/>
              <a:t>2)Feature branch workflow</a:t>
            </a:r>
          </a:p>
          <a:p>
            <a:r>
              <a:rPr lang="en-US" dirty="0"/>
              <a:t>3)Git-flow workflow</a:t>
            </a:r>
          </a:p>
          <a:p>
            <a:r>
              <a:rPr lang="en-US" dirty="0"/>
              <a:t>4)Forking workflow</a:t>
            </a:r>
          </a:p>
          <a:p>
            <a:r>
              <a:rPr lang="en-US" b="1" dirty="0">
                <a:solidFill>
                  <a:schemeClr val="accent1"/>
                </a:solidFill>
              </a:rPr>
              <a:t>1)Centralized workflow</a:t>
            </a:r>
            <a:endParaRPr lang="en-US" dirty="0">
              <a:solidFill>
                <a:schemeClr val="accent1"/>
              </a:solidFill>
            </a:endParaRPr>
          </a:p>
          <a:p>
            <a:r>
              <a:rPr lang="en-US" dirty="0">
                <a:sym typeface="Wingdings" panose="05000000000000000000" pitchFamily="2" charset="2"/>
              </a:rPr>
              <a:t></a:t>
            </a:r>
            <a:r>
              <a:rPr lang="en-US" dirty="0"/>
              <a:t>meaning multiple developers all push to a shared repository.</a:t>
            </a:r>
          </a:p>
          <a:p>
            <a:r>
              <a:rPr lang="en-US" b="1" dirty="0">
                <a:solidFill>
                  <a:schemeClr val="accent1"/>
                </a:solidFill>
              </a:rPr>
              <a:t>2) Feature branch workflow</a:t>
            </a:r>
          </a:p>
          <a:p>
            <a:r>
              <a:rPr lang="en-US" dirty="0">
                <a:sym typeface="Wingdings" panose="05000000000000000000" pitchFamily="2" charset="2"/>
              </a:rPr>
              <a:t></a:t>
            </a:r>
            <a:r>
              <a:rPr lang="en-US" dirty="0"/>
              <a:t>The core idea behind the Feature Branch Workflow is that all feature development should take place in a dedicated branch instead of the master branch. This encapsulation makes it easy for multiple developers to work on a feature without disturbing the main codebase.</a:t>
            </a:r>
          </a:p>
          <a:p>
            <a:endParaRPr lang="en-US" dirty="0"/>
          </a:p>
        </p:txBody>
      </p:sp>
    </p:spTree>
    <p:extLst>
      <p:ext uri="{BB962C8B-B14F-4D97-AF65-F5344CB8AC3E}">
        <p14:creationId xmlns:p14="http://schemas.microsoft.com/office/powerpoint/2010/main" val="102336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610600" cy="6186309"/>
          </a:xfrm>
          <a:prstGeom prst="rect">
            <a:avLst/>
          </a:prstGeom>
        </p:spPr>
        <p:txBody>
          <a:bodyPr wrap="square">
            <a:spAutoFit/>
          </a:bodyPr>
          <a:lstStyle/>
          <a:p>
            <a:r>
              <a:rPr lang="en-US" b="1" dirty="0">
                <a:solidFill>
                  <a:schemeClr val="accent1"/>
                </a:solidFill>
              </a:rPr>
              <a:t>3) </a:t>
            </a:r>
            <a:r>
              <a:rPr lang="en-US" b="1" dirty="0" err="1">
                <a:solidFill>
                  <a:schemeClr val="accent1"/>
                </a:solidFill>
              </a:rPr>
              <a:t>Gitflow</a:t>
            </a:r>
            <a:r>
              <a:rPr lang="en-US" b="1" dirty="0">
                <a:solidFill>
                  <a:schemeClr val="accent1"/>
                </a:solidFill>
              </a:rPr>
              <a:t> Workflow</a:t>
            </a:r>
            <a:endParaRPr lang="en-US" dirty="0">
              <a:solidFill>
                <a:schemeClr val="accent1"/>
              </a:solidFill>
            </a:endParaRPr>
          </a:p>
          <a:p>
            <a:r>
              <a:rPr lang="en-US" dirty="0">
                <a:solidFill>
                  <a:schemeClr val="accent1"/>
                </a:solidFill>
                <a:sym typeface="Wingdings" panose="05000000000000000000" pitchFamily="2" charset="2"/>
              </a:rPr>
              <a:t></a:t>
            </a:r>
            <a:r>
              <a:rPr lang="en-US" b="1" dirty="0">
                <a:solidFill>
                  <a:schemeClr val="accent1"/>
                </a:solidFill>
              </a:rPr>
              <a:t>Master:</a:t>
            </a:r>
          </a:p>
          <a:p>
            <a:r>
              <a:rPr lang="en-US" b="1" dirty="0"/>
              <a:t>	</a:t>
            </a:r>
            <a:r>
              <a:rPr lang="en-US" dirty="0"/>
              <a:t>In this, code is ready for production. This branch is always ready to be released with everything fully tested and approved.</a:t>
            </a:r>
          </a:p>
          <a:p>
            <a:r>
              <a:rPr lang="en-US" dirty="0">
                <a:solidFill>
                  <a:schemeClr val="accent1"/>
                </a:solidFill>
                <a:sym typeface="Wingdings" panose="05000000000000000000" pitchFamily="2" charset="2"/>
              </a:rPr>
              <a:t></a:t>
            </a:r>
            <a:r>
              <a:rPr lang="en-US" b="1" dirty="0">
                <a:solidFill>
                  <a:schemeClr val="accent1"/>
                </a:solidFill>
              </a:rPr>
              <a:t>Hotfix:</a:t>
            </a:r>
          </a:p>
          <a:p>
            <a:r>
              <a:rPr lang="en-US" b="1" dirty="0"/>
              <a:t>	</a:t>
            </a:r>
            <a:r>
              <a:rPr lang="en-US" dirty="0"/>
              <a:t>“hotfix” branches are used to quickly patch production </a:t>
            </a:r>
            <a:r>
              <a:rPr lang="en-US" dirty="0" err="1"/>
              <a:t>releases.As</a:t>
            </a:r>
            <a:r>
              <a:rPr lang="en-US" dirty="0"/>
              <a:t> soon as the fix is complete, it should be merged into both master. Hotfix branches are created to fix specific bugs in production environment.</a:t>
            </a:r>
          </a:p>
          <a:p>
            <a:r>
              <a:rPr lang="en-US" dirty="0">
                <a:solidFill>
                  <a:schemeClr val="accent1"/>
                </a:solidFill>
                <a:sym typeface="Wingdings" panose="05000000000000000000" pitchFamily="2" charset="2"/>
              </a:rPr>
              <a:t></a:t>
            </a:r>
            <a:r>
              <a:rPr lang="en-US" b="1" dirty="0">
                <a:solidFill>
                  <a:schemeClr val="accent1"/>
                </a:solidFill>
              </a:rPr>
              <a:t>Develop: </a:t>
            </a:r>
          </a:p>
          <a:p>
            <a:r>
              <a:rPr lang="en-US" b="1" dirty="0"/>
              <a:t>	</a:t>
            </a:r>
            <a:r>
              <a:rPr lang="en-US" dirty="0"/>
              <a:t>this is the branch to which all feature branches are merged and where all tests are performed. Once testing can be done then we can merge to master.’</a:t>
            </a:r>
          </a:p>
          <a:p>
            <a:r>
              <a:rPr lang="en-US" b="1" dirty="0">
                <a:solidFill>
                  <a:schemeClr val="accent1"/>
                </a:solidFill>
                <a:sym typeface="Wingdings" panose="05000000000000000000" pitchFamily="2" charset="2"/>
              </a:rPr>
              <a:t></a:t>
            </a:r>
            <a:r>
              <a:rPr lang="en-US" b="1" dirty="0">
                <a:solidFill>
                  <a:schemeClr val="accent1"/>
                </a:solidFill>
              </a:rPr>
              <a:t>Feature:</a:t>
            </a:r>
          </a:p>
          <a:p>
            <a:r>
              <a:rPr lang="en-US" b="1" dirty="0"/>
              <a:t>	</a:t>
            </a:r>
            <a:r>
              <a:rPr lang="en-US" dirty="0"/>
              <a:t> Each new feature should be created here.</a:t>
            </a:r>
          </a:p>
          <a:p>
            <a:r>
              <a:rPr lang="en-US" b="1" dirty="0">
                <a:solidFill>
                  <a:schemeClr val="accent1"/>
                </a:solidFill>
              </a:rPr>
              <a:t>4)Forking workflow:</a:t>
            </a:r>
          </a:p>
          <a:p>
            <a:r>
              <a:rPr lang="en-US" dirty="0"/>
              <a:t>when a new developer wants to start working on the project, they do not directly clone the official repository. Instead, they fork the official repository to create a copy of it on the server.</a:t>
            </a:r>
          </a:p>
          <a:p>
            <a:r>
              <a:rPr lang="en-US" dirty="0"/>
              <a:t> </a:t>
            </a:r>
          </a:p>
          <a:p>
            <a:r>
              <a:rPr lang="en-US" dirty="0"/>
              <a:t>  </a:t>
            </a:r>
          </a:p>
          <a:p>
            <a:r>
              <a:rPr lang="en-US" dirty="0"/>
              <a:t> </a:t>
            </a:r>
          </a:p>
          <a:p>
            <a:r>
              <a:rPr lang="en-US" dirty="0"/>
              <a:t> </a:t>
            </a:r>
          </a:p>
        </p:txBody>
      </p:sp>
    </p:spTree>
    <p:extLst>
      <p:ext uri="{BB962C8B-B14F-4D97-AF65-F5344CB8AC3E}">
        <p14:creationId xmlns:p14="http://schemas.microsoft.com/office/powerpoint/2010/main" val="4186284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02359"/>
            <a:ext cx="8229600" cy="5262979"/>
          </a:xfrm>
          <a:prstGeom prst="rect">
            <a:avLst/>
          </a:prstGeom>
        </p:spPr>
        <p:txBody>
          <a:bodyPr wrap="square">
            <a:spAutoFit/>
          </a:bodyPr>
          <a:lstStyle/>
          <a:p>
            <a:r>
              <a:rPr lang="en-IN" sz="2400" b="1" dirty="0">
                <a:solidFill>
                  <a:schemeClr val="accent1"/>
                </a:solidFill>
              </a:rPr>
              <a:t>Index:</a:t>
            </a:r>
          </a:p>
          <a:p>
            <a:endParaRPr lang="en-US" sz="2000" b="1" dirty="0">
              <a:solidFill>
                <a:schemeClr val="accent1"/>
              </a:solidFill>
            </a:endParaRPr>
          </a:p>
          <a:p>
            <a:pPr>
              <a:lnSpc>
                <a:spcPct val="150000"/>
              </a:lnSpc>
            </a:pPr>
            <a:r>
              <a:rPr lang="en-US" dirty="0"/>
              <a:t>1)Why version control tools</a:t>
            </a:r>
          </a:p>
          <a:p>
            <a:pPr>
              <a:lnSpc>
                <a:spcPct val="150000"/>
              </a:lnSpc>
            </a:pPr>
            <a:r>
              <a:rPr lang="en-US" dirty="0"/>
              <a:t>2)Main problem with centralized version control tool</a:t>
            </a:r>
          </a:p>
          <a:p>
            <a:pPr>
              <a:lnSpc>
                <a:spcPct val="150000"/>
              </a:lnSpc>
            </a:pPr>
            <a:r>
              <a:rPr lang="en-US" dirty="0"/>
              <a:t>3)Introduction to Git</a:t>
            </a:r>
          </a:p>
          <a:p>
            <a:pPr>
              <a:lnSpc>
                <a:spcPct val="150000"/>
              </a:lnSpc>
            </a:pPr>
            <a:r>
              <a:rPr lang="en-US" dirty="0"/>
              <a:t>4)Why only git</a:t>
            </a:r>
          </a:p>
          <a:p>
            <a:pPr>
              <a:lnSpc>
                <a:spcPct val="150000"/>
              </a:lnSpc>
            </a:pPr>
            <a:r>
              <a:rPr lang="en-US" dirty="0"/>
              <a:t>4)Important terminology in Git</a:t>
            </a:r>
          </a:p>
          <a:p>
            <a:pPr>
              <a:lnSpc>
                <a:spcPct val="150000"/>
              </a:lnSpc>
            </a:pPr>
            <a:r>
              <a:rPr lang="en-US" dirty="0"/>
              <a:t>5)Git stages</a:t>
            </a:r>
          </a:p>
          <a:p>
            <a:pPr>
              <a:lnSpc>
                <a:spcPct val="150000"/>
              </a:lnSpc>
            </a:pPr>
            <a:r>
              <a:rPr lang="en-US" dirty="0"/>
              <a:t>6)Types of repositories</a:t>
            </a:r>
          </a:p>
          <a:p>
            <a:pPr>
              <a:lnSpc>
                <a:spcPct val="150000"/>
              </a:lnSpc>
            </a:pPr>
            <a:r>
              <a:rPr lang="en-US" dirty="0"/>
              <a:t>7)Installing and configuring Git</a:t>
            </a:r>
          </a:p>
          <a:p>
            <a:pPr>
              <a:lnSpc>
                <a:spcPct val="150000"/>
              </a:lnSpc>
            </a:pPr>
            <a:r>
              <a:rPr lang="en-US" dirty="0"/>
              <a:t>8) Git Commands</a:t>
            </a:r>
          </a:p>
          <a:p>
            <a:pPr>
              <a:lnSpc>
                <a:spcPct val="150000"/>
              </a:lnSpc>
            </a:pPr>
            <a:r>
              <a:rPr lang="en-US" dirty="0"/>
              <a:t>9)Git workflow</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00" y="197346"/>
            <a:ext cx="8305800" cy="6463308"/>
          </a:xfrm>
          <a:prstGeom prst="rect">
            <a:avLst/>
          </a:prstGeom>
        </p:spPr>
        <p:txBody>
          <a:bodyPr wrap="square">
            <a:spAutoFit/>
          </a:bodyPr>
          <a:lstStyle/>
          <a:p>
            <a:r>
              <a:rPr lang="en-US" b="1" dirty="0">
                <a:solidFill>
                  <a:schemeClr val="accent1"/>
                </a:solidFill>
              </a:rPr>
              <a:t>Git Commands</a:t>
            </a:r>
            <a:endParaRPr lang="en-US" dirty="0">
              <a:solidFill>
                <a:schemeClr val="accent1"/>
              </a:solidFill>
            </a:endParaRPr>
          </a:p>
          <a:p>
            <a:r>
              <a:rPr lang="en-US" dirty="0"/>
              <a:t> a)git config</a:t>
            </a:r>
          </a:p>
          <a:p>
            <a:r>
              <a:rPr lang="en-US" dirty="0"/>
              <a:t>b)git </a:t>
            </a:r>
            <a:r>
              <a:rPr lang="en-US" dirty="0" err="1"/>
              <a:t>init</a:t>
            </a:r>
            <a:endParaRPr lang="en-US" dirty="0"/>
          </a:p>
          <a:p>
            <a:r>
              <a:rPr lang="en-US" dirty="0"/>
              <a:t>c)git add</a:t>
            </a:r>
          </a:p>
          <a:p>
            <a:r>
              <a:rPr lang="en-US" dirty="0"/>
              <a:t>d)git status</a:t>
            </a:r>
          </a:p>
          <a:p>
            <a:r>
              <a:rPr lang="en-US" dirty="0"/>
              <a:t>e)git commit</a:t>
            </a:r>
          </a:p>
          <a:p>
            <a:r>
              <a:rPr lang="en-US" dirty="0"/>
              <a:t>f)git log</a:t>
            </a:r>
          </a:p>
          <a:p>
            <a:r>
              <a:rPr lang="en-US" dirty="0"/>
              <a:t>g)git show</a:t>
            </a:r>
          </a:p>
          <a:p>
            <a:r>
              <a:rPr lang="en-US" dirty="0"/>
              <a:t>h).</a:t>
            </a:r>
            <a:r>
              <a:rPr lang="en-US" dirty="0" err="1"/>
              <a:t>gitignore</a:t>
            </a:r>
            <a:endParaRPr lang="en-US" dirty="0"/>
          </a:p>
          <a:p>
            <a:r>
              <a:rPr lang="en-US" dirty="0" err="1"/>
              <a:t>i</a:t>
            </a:r>
            <a:r>
              <a:rPr lang="en-US" dirty="0"/>
              <a:t>)git branching</a:t>
            </a:r>
          </a:p>
          <a:p>
            <a:r>
              <a:rPr lang="en-US" dirty="0"/>
              <a:t>j)git conflicts</a:t>
            </a:r>
          </a:p>
          <a:p>
            <a:r>
              <a:rPr lang="en-US" dirty="0"/>
              <a:t>k)removing files</a:t>
            </a:r>
          </a:p>
          <a:p>
            <a:r>
              <a:rPr lang="en-US" dirty="0"/>
              <a:t>l)delete all untracked files</a:t>
            </a:r>
          </a:p>
          <a:p>
            <a:r>
              <a:rPr lang="en-US" dirty="0"/>
              <a:t>m)git stash</a:t>
            </a:r>
          </a:p>
          <a:p>
            <a:r>
              <a:rPr lang="en-US" dirty="0"/>
              <a:t>n)git reset</a:t>
            </a:r>
          </a:p>
          <a:p>
            <a:r>
              <a:rPr lang="en-US" dirty="0"/>
              <a:t>o)git revert</a:t>
            </a:r>
          </a:p>
          <a:p>
            <a:r>
              <a:rPr lang="en-US" dirty="0"/>
              <a:t>p)git remote</a:t>
            </a:r>
          </a:p>
          <a:p>
            <a:r>
              <a:rPr lang="en-US" dirty="0"/>
              <a:t>q)git clone</a:t>
            </a:r>
          </a:p>
          <a:p>
            <a:r>
              <a:rPr lang="en-US" dirty="0"/>
              <a:t>r)git fetch</a:t>
            </a:r>
          </a:p>
          <a:p>
            <a:r>
              <a:rPr lang="en-US" dirty="0"/>
              <a:t>s)git pull</a:t>
            </a:r>
          </a:p>
          <a:p>
            <a:r>
              <a:rPr lang="en-US" dirty="0"/>
              <a:t>t)git push</a:t>
            </a:r>
          </a:p>
          <a:p>
            <a:r>
              <a:rPr lang="en-US" dirty="0"/>
              <a:t>u)git tag</a:t>
            </a:r>
          </a:p>
          <a:p>
            <a:r>
              <a:rPr lang="en-US" dirty="0"/>
              <a:t>v)rebase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991600" cy="4524315"/>
          </a:xfrm>
          <a:prstGeom prst="rect">
            <a:avLst/>
          </a:prstGeom>
        </p:spPr>
        <p:txBody>
          <a:bodyPr wrap="square">
            <a:spAutoFit/>
          </a:bodyPr>
          <a:lstStyle/>
          <a:p>
            <a:endParaRPr lang="en-US" b="1" dirty="0">
              <a:solidFill>
                <a:schemeClr val="accent1"/>
              </a:solidFill>
            </a:endParaRPr>
          </a:p>
          <a:p>
            <a:r>
              <a:rPr lang="en-US" b="1" dirty="0">
                <a:solidFill>
                  <a:schemeClr val="accent1"/>
                </a:solidFill>
              </a:rPr>
              <a:t>Why version control tools:</a:t>
            </a:r>
            <a:endParaRPr lang="en-US" dirty="0">
              <a:solidFill>
                <a:schemeClr val="accent1"/>
              </a:solidFill>
            </a:endParaRPr>
          </a:p>
          <a:p>
            <a:r>
              <a:rPr lang="en-US" dirty="0">
                <a:sym typeface="Wingdings" panose="05000000000000000000" pitchFamily="2" charset="2"/>
              </a:rPr>
              <a:t></a:t>
            </a:r>
            <a:r>
              <a:rPr lang="en-US" dirty="0"/>
              <a:t>Version control system will have the capacity to track all the changes with date and time.</a:t>
            </a:r>
          </a:p>
          <a:p>
            <a:r>
              <a:rPr lang="en-US" dirty="0">
                <a:sym typeface="Wingdings" panose="05000000000000000000" pitchFamily="2" charset="2"/>
              </a:rPr>
              <a:t></a:t>
            </a:r>
            <a:r>
              <a:rPr lang="en-US" dirty="0"/>
              <a:t>For each commit it will give commit id. So that you can track file.</a:t>
            </a:r>
          </a:p>
          <a:p>
            <a:r>
              <a:rPr lang="en-US" dirty="0">
                <a:sym typeface="Wingdings" panose="05000000000000000000" pitchFamily="2" charset="2"/>
              </a:rPr>
              <a:t></a:t>
            </a:r>
            <a:r>
              <a:rPr lang="en-US" dirty="0"/>
              <a:t>It will create versions.</a:t>
            </a:r>
          </a:p>
          <a:p>
            <a:r>
              <a:rPr lang="en-US" dirty="0">
                <a:sym typeface="Wingdings" panose="05000000000000000000" pitchFamily="2" charset="2"/>
              </a:rPr>
              <a:t></a:t>
            </a:r>
            <a:r>
              <a:rPr lang="en-US" dirty="0"/>
              <a:t>By using version control system, we can get back to previous versions.</a:t>
            </a:r>
          </a:p>
          <a:p>
            <a:endParaRPr lang="en-US" dirty="0"/>
          </a:p>
          <a:p>
            <a:r>
              <a:rPr lang="en-US" b="1" dirty="0">
                <a:solidFill>
                  <a:schemeClr val="accent1"/>
                </a:solidFill>
              </a:rPr>
              <a:t>SCM tools:</a:t>
            </a:r>
            <a:endParaRPr lang="en-US" dirty="0">
              <a:solidFill>
                <a:schemeClr val="accent1"/>
              </a:solidFill>
            </a:endParaRPr>
          </a:p>
          <a:p>
            <a:r>
              <a:rPr lang="en-US" dirty="0"/>
              <a:t>1)Git</a:t>
            </a:r>
          </a:p>
          <a:p>
            <a:r>
              <a:rPr lang="en-US" dirty="0"/>
              <a:t>2)SVN</a:t>
            </a:r>
          </a:p>
          <a:p>
            <a:r>
              <a:rPr lang="en-US" dirty="0"/>
              <a:t>3)Perforce</a:t>
            </a:r>
          </a:p>
          <a:p>
            <a:endParaRPr lang="en-US" b="1" dirty="0">
              <a:solidFill>
                <a:schemeClr val="accent1"/>
              </a:solidFill>
            </a:endParaRPr>
          </a:p>
          <a:p>
            <a:r>
              <a:rPr lang="en-US" b="1" dirty="0">
                <a:solidFill>
                  <a:schemeClr val="accent1"/>
                </a:solidFill>
              </a:rPr>
              <a:t>Main problem with centralized version control:</a:t>
            </a:r>
            <a:endParaRPr lang="en-US" dirty="0">
              <a:solidFill>
                <a:schemeClr val="accent1"/>
              </a:solidFill>
            </a:endParaRPr>
          </a:p>
          <a:p>
            <a:r>
              <a:rPr lang="en-US" dirty="0">
                <a:sym typeface="Wingdings" panose="05000000000000000000" pitchFamily="2" charset="2"/>
              </a:rPr>
              <a:t></a:t>
            </a:r>
            <a:r>
              <a:rPr lang="en-US" dirty="0"/>
              <a:t>Single point of failure performance issues for complex and very large distributed project environment.</a:t>
            </a:r>
          </a:p>
        </p:txBody>
      </p:sp>
    </p:spTree>
    <p:extLst>
      <p:ext uri="{BB962C8B-B14F-4D97-AF65-F5344CB8AC3E}">
        <p14:creationId xmlns:p14="http://schemas.microsoft.com/office/powerpoint/2010/main" val="40570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763000" cy="5632311"/>
          </a:xfrm>
          <a:prstGeom prst="rect">
            <a:avLst/>
          </a:prstGeom>
        </p:spPr>
        <p:txBody>
          <a:bodyPr wrap="square">
            <a:spAutoFit/>
          </a:bodyPr>
          <a:lstStyle/>
          <a:p>
            <a:r>
              <a:rPr lang="en-US" b="1" dirty="0">
                <a:solidFill>
                  <a:schemeClr val="accent1"/>
                </a:solidFill>
              </a:rPr>
              <a:t>Introduction to Git:</a:t>
            </a:r>
            <a:endParaRPr lang="en-US" dirty="0">
              <a:solidFill>
                <a:schemeClr val="accent1"/>
              </a:solidFill>
            </a:endParaRPr>
          </a:p>
          <a:p>
            <a:r>
              <a:rPr lang="en-US" dirty="0">
                <a:sym typeface="Wingdings" panose="05000000000000000000" pitchFamily="2" charset="2"/>
              </a:rPr>
              <a:t></a:t>
            </a:r>
            <a:r>
              <a:rPr lang="en-US" dirty="0"/>
              <a:t>Git is a storage of code. That’ why we called it as repo.</a:t>
            </a:r>
          </a:p>
          <a:p>
            <a:r>
              <a:rPr lang="en-US" dirty="0">
                <a:sym typeface="Wingdings" panose="05000000000000000000" pitchFamily="2" charset="2"/>
              </a:rPr>
              <a:t></a:t>
            </a:r>
            <a:r>
              <a:rPr lang="en-US" dirty="0"/>
              <a:t>It stores developers code, Testing team code, and </a:t>
            </a:r>
            <a:r>
              <a:rPr lang="en-US" dirty="0" err="1"/>
              <a:t>Devops</a:t>
            </a:r>
            <a:r>
              <a:rPr lang="en-US" dirty="0"/>
              <a:t> scripts.</a:t>
            </a:r>
          </a:p>
          <a:p>
            <a:r>
              <a:rPr lang="en-US" dirty="0">
                <a:sym typeface="Wingdings" panose="05000000000000000000" pitchFamily="2" charset="2"/>
              </a:rPr>
              <a:t></a:t>
            </a:r>
            <a:r>
              <a:rPr lang="en-US" dirty="0"/>
              <a:t>Different people from different teams can store simultaneously.</a:t>
            </a:r>
          </a:p>
          <a:p>
            <a:r>
              <a:rPr lang="en-US" dirty="0">
                <a:sym typeface="Wingdings" panose="05000000000000000000" pitchFamily="2" charset="2"/>
              </a:rPr>
              <a:t></a:t>
            </a:r>
            <a:r>
              <a:rPr lang="en-US" dirty="0"/>
              <a:t>Pipeline between offshore and onsite teams.</a:t>
            </a:r>
          </a:p>
          <a:p>
            <a:r>
              <a:rPr lang="en-US" dirty="0">
                <a:sym typeface="Wingdings" panose="05000000000000000000" pitchFamily="2" charset="2"/>
              </a:rPr>
              <a:t></a:t>
            </a:r>
            <a:r>
              <a:rPr lang="en-US" dirty="0"/>
              <a:t>Helps in achieving teamwork.</a:t>
            </a:r>
          </a:p>
          <a:p>
            <a:r>
              <a:rPr lang="en-US" dirty="0">
                <a:sym typeface="Wingdings" panose="05000000000000000000" pitchFamily="2" charset="2"/>
              </a:rPr>
              <a:t></a:t>
            </a:r>
            <a:r>
              <a:rPr lang="en-US" dirty="0"/>
              <a:t>Git storages the code that’s why we called it as repo.</a:t>
            </a:r>
          </a:p>
          <a:p>
            <a:r>
              <a:rPr lang="en-US" dirty="0">
                <a:sym typeface="Wingdings" panose="05000000000000000000" pitchFamily="2" charset="2"/>
              </a:rPr>
              <a:t></a:t>
            </a:r>
            <a:r>
              <a:rPr lang="en-US" dirty="0"/>
              <a:t>It is secure.</a:t>
            </a:r>
          </a:p>
          <a:p>
            <a:r>
              <a:rPr lang="en-US" dirty="0">
                <a:sym typeface="Wingdings" panose="05000000000000000000" pitchFamily="2" charset="2"/>
              </a:rPr>
              <a:t></a:t>
            </a:r>
            <a:r>
              <a:rPr lang="en-US" dirty="0"/>
              <a:t>Track changes.</a:t>
            </a:r>
          </a:p>
          <a:p>
            <a:r>
              <a:rPr lang="en-US" dirty="0">
                <a:sym typeface="Wingdings" panose="05000000000000000000" pitchFamily="2" charset="2"/>
              </a:rPr>
              <a:t></a:t>
            </a:r>
            <a:r>
              <a:rPr lang="en-US" dirty="0"/>
              <a:t>Free and open source.</a:t>
            </a:r>
          </a:p>
          <a:p>
            <a:r>
              <a:rPr lang="en-US" dirty="0">
                <a:sym typeface="Wingdings" panose="05000000000000000000" pitchFamily="2" charset="2"/>
              </a:rPr>
              <a:t></a:t>
            </a:r>
            <a:r>
              <a:rPr lang="en-US" dirty="0"/>
              <a:t>Fast and small </a:t>
            </a:r>
          </a:p>
          <a:p>
            <a:r>
              <a:rPr lang="en-US" dirty="0">
                <a:sym typeface="Wingdings" panose="05000000000000000000" pitchFamily="2" charset="2"/>
              </a:rPr>
              <a:t></a:t>
            </a:r>
            <a:r>
              <a:rPr lang="en-US" dirty="0"/>
              <a:t>Implicit backup: Multiple copy of repos</a:t>
            </a:r>
          </a:p>
          <a:p>
            <a:r>
              <a:rPr lang="en-US" dirty="0">
                <a:sym typeface="Wingdings" panose="05000000000000000000" pitchFamily="2" charset="2"/>
              </a:rPr>
              <a:t></a:t>
            </a:r>
            <a:r>
              <a:rPr lang="en-US" dirty="0"/>
              <a:t>Efficiency branching model.</a:t>
            </a:r>
          </a:p>
          <a:p>
            <a:r>
              <a:rPr lang="en-US" dirty="0">
                <a:sym typeface="Wingdings" panose="05000000000000000000" pitchFamily="2" charset="2"/>
              </a:rPr>
              <a:t></a:t>
            </a:r>
            <a:r>
              <a:rPr lang="en-US" dirty="0"/>
              <a:t>Developers can clone any repo.</a:t>
            </a:r>
          </a:p>
          <a:p>
            <a:r>
              <a:rPr lang="en-US" dirty="0">
                <a:sym typeface="Wingdings" panose="05000000000000000000" pitchFamily="2" charset="2"/>
              </a:rPr>
              <a:t></a:t>
            </a:r>
            <a:r>
              <a:rPr lang="en-US" dirty="0"/>
              <a:t>A repository is a logical space where we have all the objects that needs to be versioned.</a:t>
            </a:r>
          </a:p>
          <a:p>
            <a:r>
              <a:rPr lang="en-US" dirty="0">
                <a:sym typeface="Wingdings" panose="05000000000000000000" pitchFamily="2" charset="2"/>
              </a:rPr>
              <a:t></a:t>
            </a:r>
            <a:r>
              <a:rPr lang="en-US" dirty="0"/>
              <a:t>Repo can be initialized by git </a:t>
            </a:r>
            <a:r>
              <a:rPr lang="en-US" dirty="0" err="1"/>
              <a:t>init</a:t>
            </a:r>
            <a:endParaRPr lang="en-US" dirty="0"/>
          </a:p>
          <a:p>
            <a:r>
              <a:rPr lang="en-US" dirty="0">
                <a:sym typeface="Wingdings" panose="05000000000000000000" pitchFamily="2" charset="2"/>
              </a:rPr>
              <a:t></a:t>
            </a:r>
            <a:r>
              <a:rPr lang="en-US" dirty="0"/>
              <a:t>There are two kinds of repos.</a:t>
            </a:r>
          </a:p>
          <a:p>
            <a:r>
              <a:rPr lang="en-US" dirty="0"/>
              <a:t>     1)Private repo</a:t>
            </a:r>
          </a:p>
          <a:p>
            <a:r>
              <a:rPr lang="en-US" dirty="0"/>
              <a:t>    2)Public repo</a:t>
            </a:r>
          </a:p>
        </p:txBody>
      </p:sp>
    </p:spTree>
    <p:extLst>
      <p:ext uri="{BB962C8B-B14F-4D97-AF65-F5344CB8AC3E}">
        <p14:creationId xmlns:p14="http://schemas.microsoft.com/office/powerpoint/2010/main" val="344789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74345"/>
            <a:ext cx="8610600" cy="5909310"/>
          </a:xfrm>
          <a:prstGeom prst="rect">
            <a:avLst/>
          </a:prstGeom>
        </p:spPr>
        <p:txBody>
          <a:bodyPr wrap="square">
            <a:spAutoFit/>
          </a:bodyPr>
          <a:lstStyle/>
          <a:p>
            <a:r>
              <a:rPr lang="en-US" b="1" dirty="0">
                <a:solidFill>
                  <a:schemeClr val="accent1"/>
                </a:solidFill>
              </a:rPr>
              <a:t>Why only Git:</a:t>
            </a:r>
          </a:p>
          <a:p>
            <a:endParaRPr lang="en-US" dirty="0">
              <a:solidFill>
                <a:schemeClr val="accent1"/>
              </a:solidFill>
            </a:endParaRPr>
          </a:p>
          <a:p>
            <a:r>
              <a:rPr lang="en-US" b="1" dirty="0">
                <a:solidFill>
                  <a:schemeClr val="accent1"/>
                </a:solidFill>
              </a:rPr>
              <a:t>1)Speed:</a:t>
            </a:r>
            <a:endParaRPr lang="en-US" dirty="0">
              <a:solidFill>
                <a:schemeClr val="accent1"/>
              </a:solidFill>
            </a:endParaRPr>
          </a:p>
          <a:p>
            <a:r>
              <a:rPr lang="en-US" dirty="0">
                <a:sym typeface="Wingdings" panose="05000000000000000000" pitchFamily="2" charset="2"/>
              </a:rPr>
              <a:t></a:t>
            </a:r>
            <a:r>
              <a:rPr lang="en-US" dirty="0"/>
              <a:t>it is using snapshot concept.</a:t>
            </a:r>
          </a:p>
          <a:p>
            <a:r>
              <a:rPr lang="en-US" dirty="0">
                <a:sym typeface="Wingdings" panose="05000000000000000000" pitchFamily="2" charset="2"/>
              </a:rPr>
              <a:t></a:t>
            </a:r>
            <a:r>
              <a:rPr lang="en-US" dirty="0"/>
              <a:t>snapshot is taking in staging area and snapshot stores the changes only not whole copy.</a:t>
            </a:r>
          </a:p>
          <a:p>
            <a:endParaRPr lang="en-US" dirty="0"/>
          </a:p>
          <a:p>
            <a:r>
              <a:rPr lang="en-US" b="1" dirty="0">
                <a:solidFill>
                  <a:schemeClr val="accent1"/>
                </a:solidFill>
              </a:rPr>
              <a:t>2)Fully distributed:</a:t>
            </a:r>
            <a:endParaRPr lang="en-US" dirty="0">
              <a:solidFill>
                <a:schemeClr val="accent1"/>
              </a:solidFill>
            </a:endParaRPr>
          </a:p>
          <a:p>
            <a:r>
              <a:rPr lang="en-US" dirty="0">
                <a:sym typeface="Wingdings" panose="05000000000000000000" pitchFamily="2" charset="2"/>
              </a:rPr>
              <a:t></a:t>
            </a:r>
            <a:r>
              <a:rPr lang="en-US" dirty="0"/>
              <a:t>Can share code without any central repo. That’s why we called GIT as DVCS.</a:t>
            </a:r>
          </a:p>
          <a:p>
            <a:endParaRPr lang="en-US" dirty="0">
              <a:solidFill>
                <a:schemeClr val="accent1"/>
              </a:solidFill>
            </a:endParaRPr>
          </a:p>
          <a:p>
            <a:r>
              <a:rPr lang="en-US" b="1" dirty="0">
                <a:solidFill>
                  <a:schemeClr val="accent1"/>
                </a:solidFill>
              </a:rPr>
              <a:t>3)Parallel Branching:</a:t>
            </a:r>
            <a:endParaRPr lang="en-US" dirty="0">
              <a:solidFill>
                <a:schemeClr val="accent1"/>
              </a:solidFill>
            </a:endParaRPr>
          </a:p>
          <a:p>
            <a:r>
              <a:rPr lang="en-US" dirty="0">
                <a:sym typeface="Wingdings" panose="05000000000000000000" pitchFamily="2" charset="2"/>
              </a:rPr>
              <a:t></a:t>
            </a:r>
            <a:r>
              <a:rPr lang="en-US" dirty="0"/>
              <a:t>We can create multiple branches at a time.</a:t>
            </a:r>
          </a:p>
          <a:p>
            <a:endParaRPr lang="en-US" dirty="0"/>
          </a:p>
          <a:p>
            <a:r>
              <a:rPr lang="en-US" b="1" dirty="0">
                <a:solidFill>
                  <a:schemeClr val="accent1"/>
                </a:solidFill>
              </a:rPr>
              <a:t>Important terminology:</a:t>
            </a:r>
            <a:endParaRPr lang="en-US" dirty="0">
              <a:solidFill>
                <a:schemeClr val="accent1"/>
              </a:solidFill>
            </a:endParaRPr>
          </a:p>
          <a:p>
            <a:r>
              <a:rPr lang="en-US" dirty="0"/>
              <a:t>1)Repository</a:t>
            </a:r>
          </a:p>
          <a:p>
            <a:r>
              <a:rPr lang="en-US" dirty="0"/>
              <a:t>2)Server</a:t>
            </a:r>
          </a:p>
          <a:p>
            <a:r>
              <a:rPr lang="en-US" dirty="0"/>
              <a:t>3)Workspace/</a:t>
            </a:r>
            <a:r>
              <a:rPr lang="en-US" dirty="0" err="1"/>
              <a:t>workdir</a:t>
            </a:r>
            <a:endParaRPr lang="en-US" dirty="0"/>
          </a:p>
          <a:p>
            <a:r>
              <a:rPr lang="en-US" dirty="0"/>
              <a:t>4)Branch/trunk/</a:t>
            </a:r>
            <a:r>
              <a:rPr lang="en-US" dirty="0" err="1"/>
              <a:t>codeline</a:t>
            </a:r>
            <a:endParaRPr lang="en-US" dirty="0"/>
          </a:p>
          <a:p>
            <a:r>
              <a:rPr lang="en-US" dirty="0"/>
              <a:t>5)Commit/</a:t>
            </a:r>
            <a:r>
              <a:rPr lang="en-US" dirty="0" err="1"/>
              <a:t>checkin</a:t>
            </a:r>
            <a:endParaRPr lang="en-US" dirty="0"/>
          </a:p>
          <a:p>
            <a:r>
              <a:rPr lang="en-US" dirty="0"/>
              <a:t>5)Version/versioned/</a:t>
            </a:r>
            <a:r>
              <a:rPr lang="en-US" dirty="0" err="1"/>
              <a:t>commitid</a:t>
            </a:r>
            <a:endParaRPr lang="en-US" dirty="0"/>
          </a:p>
        </p:txBody>
      </p:sp>
    </p:spTree>
    <p:extLst>
      <p:ext uri="{BB962C8B-B14F-4D97-AF65-F5344CB8AC3E}">
        <p14:creationId xmlns:p14="http://schemas.microsoft.com/office/powerpoint/2010/main" val="161298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7693"/>
            <a:ext cx="8763000" cy="6740307"/>
          </a:xfrm>
          <a:prstGeom prst="rect">
            <a:avLst/>
          </a:prstGeom>
        </p:spPr>
        <p:txBody>
          <a:bodyPr wrap="square">
            <a:spAutoFit/>
          </a:bodyPr>
          <a:lstStyle/>
          <a:p>
            <a:r>
              <a:rPr lang="en-US" b="1" dirty="0">
                <a:solidFill>
                  <a:schemeClr val="accent1"/>
                </a:solidFill>
              </a:rPr>
              <a:t>1)Repository:</a:t>
            </a:r>
            <a:endParaRPr lang="en-US" dirty="0">
              <a:solidFill>
                <a:schemeClr val="accent1"/>
              </a:solidFill>
            </a:endParaRPr>
          </a:p>
          <a:p>
            <a:r>
              <a:rPr lang="en-US" dirty="0">
                <a:sym typeface="Wingdings" panose="05000000000000000000" pitchFamily="2" charset="2"/>
              </a:rPr>
              <a:t></a:t>
            </a:r>
            <a:r>
              <a:rPr lang="en-US" dirty="0"/>
              <a:t>Storage related to one product.</a:t>
            </a:r>
          </a:p>
          <a:p>
            <a:r>
              <a:rPr lang="en-US" dirty="0">
                <a:sym typeface="Wingdings" panose="05000000000000000000" pitchFamily="2" charset="2"/>
              </a:rPr>
              <a:t></a:t>
            </a:r>
            <a:r>
              <a:rPr lang="en-US" dirty="0"/>
              <a:t>Changes are personal to that repository.</a:t>
            </a:r>
          </a:p>
          <a:p>
            <a:r>
              <a:rPr lang="en-US" b="1" dirty="0">
                <a:solidFill>
                  <a:schemeClr val="accent1"/>
                </a:solidFill>
              </a:rPr>
              <a:t>2)Server</a:t>
            </a:r>
            <a:endParaRPr lang="en-US" dirty="0">
              <a:solidFill>
                <a:schemeClr val="accent1"/>
              </a:solidFill>
            </a:endParaRPr>
          </a:p>
          <a:p>
            <a:r>
              <a:rPr lang="en-US" dirty="0">
                <a:sym typeface="Wingdings" panose="05000000000000000000" pitchFamily="2" charset="2"/>
              </a:rPr>
              <a:t></a:t>
            </a:r>
            <a:r>
              <a:rPr lang="en-US" dirty="0"/>
              <a:t>Stores all repos</a:t>
            </a:r>
          </a:p>
          <a:p>
            <a:r>
              <a:rPr lang="en-US" b="1" dirty="0">
                <a:solidFill>
                  <a:schemeClr val="accent1"/>
                </a:solidFill>
              </a:rPr>
              <a:t>3)Branch:</a:t>
            </a:r>
            <a:endParaRPr lang="en-US" dirty="0">
              <a:solidFill>
                <a:schemeClr val="accent1"/>
              </a:solidFill>
            </a:endParaRPr>
          </a:p>
          <a:p>
            <a:r>
              <a:rPr lang="en-US" dirty="0">
                <a:sym typeface="Wingdings" panose="05000000000000000000" pitchFamily="2" charset="2"/>
              </a:rPr>
              <a:t></a:t>
            </a:r>
            <a:r>
              <a:rPr lang="en-US" dirty="0"/>
              <a:t>Product is same, so one repo but different features.</a:t>
            </a:r>
          </a:p>
          <a:p>
            <a:r>
              <a:rPr lang="en-US" dirty="0">
                <a:sym typeface="Wingdings" panose="05000000000000000000" pitchFamily="2" charset="2"/>
              </a:rPr>
              <a:t></a:t>
            </a:r>
            <a:r>
              <a:rPr lang="en-US" dirty="0"/>
              <a:t>Each feature has one separate branch.</a:t>
            </a:r>
          </a:p>
          <a:p>
            <a:r>
              <a:rPr lang="en-US" dirty="0">
                <a:sym typeface="Wingdings" panose="05000000000000000000" pitchFamily="2" charset="2"/>
              </a:rPr>
              <a:t></a:t>
            </a:r>
            <a:r>
              <a:rPr lang="en-US" dirty="0"/>
              <a:t>Finally merge all branches</a:t>
            </a:r>
          </a:p>
          <a:p>
            <a:r>
              <a:rPr lang="en-US" dirty="0">
                <a:sym typeface="Wingdings" panose="05000000000000000000" pitchFamily="2" charset="2"/>
              </a:rPr>
              <a:t></a:t>
            </a:r>
            <a:r>
              <a:rPr lang="en-US" dirty="0"/>
              <a:t>Can create any number of branches.</a:t>
            </a:r>
          </a:p>
          <a:p>
            <a:r>
              <a:rPr lang="en-US" dirty="0">
                <a:sym typeface="Wingdings" panose="05000000000000000000" pitchFamily="2" charset="2"/>
              </a:rPr>
              <a:t></a:t>
            </a:r>
            <a:r>
              <a:rPr lang="en-US" dirty="0"/>
              <a:t>Can create one branch on the bases of another branch.</a:t>
            </a:r>
          </a:p>
          <a:p>
            <a:r>
              <a:rPr lang="en-US" dirty="0">
                <a:sym typeface="Wingdings" panose="05000000000000000000" pitchFamily="2" charset="2"/>
              </a:rPr>
              <a:t></a:t>
            </a:r>
            <a:r>
              <a:rPr lang="en-US" dirty="0"/>
              <a:t>Changes are personal to the particular repo.</a:t>
            </a:r>
          </a:p>
          <a:p>
            <a:r>
              <a:rPr lang="en-US" dirty="0">
                <a:sym typeface="Wingdings" panose="05000000000000000000" pitchFamily="2" charset="2"/>
              </a:rPr>
              <a:t></a:t>
            </a:r>
            <a:r>
              <a:rPr lang="en-US" dirty="0"/>
              <a:t>Can place only files on branches not in repo directly.</a:t>
            </a:r>
          </a:p>
          <a:p>
            <a:r>
              <a:rPr lang="en-US" dirty="0">
                <a:sym typeface="Wingdings" panose="05000000000000000000" pitchFamily="2" charset="2"/>
              </a:rPr>
              <a:t></a:t>
            </a:r>
            <a:r>
              <a:rPr lang="en-US" dirty="0"/>
              <a:t>Default branch is master</a:t>
            </a:r>
          </a:p>
          <a:p>
            <a:r>
              <a:rPr lang="en-US" dirty="0">
                <a:sym typeface="Wingdings" panose="05000000000000000000" pitchFamily="2" charset="2"/>
              </a:rPr>
              <a:t></a:t>
            </a:r>
            <a:r>
              <a:rPr lang="en-US" dirty="0"/>
              <a:t>Files created in workspace will be visible in any of the branch workspace until you commit. Once you commit then that files belongs to the particular branch.</a:t>
            </a:r>
          </a:p>
          <a:p>
            <a:r>
              <a:rPr lang="en-US" b="1" dirty="0">
                <a:solidFill>
                  <a:schemeClr val="accent1"/>
                </a:solidFill>
              </a:rPr>
              <a:t>Workspace/Working Directory:</a:t>
            </a:r>
            <a:endParaRPr lang="en-US" dirty="0">
              <a:solidFill>
                <a:schemeClr val="accent1"/>
              </a:solidFill>
            </a:endParaRPr>
          </a:p>
          <a:p>
            <a:r>
              <a:rPr lang="en-US" dirty="0">
                <a:sym typeface="Wingdings" panose="05000000000000000000" pitchFamily="2" charset="2"/>
              </a:rPr>
              <a:t></a:t>
            </a:r>
            <a:r>
              <a:rPr lang="en-US" dirty="0"/>
              <a:t>Where you work </a:t>
            </a:r>
          </a:p>
          <a:p>
            <a:r>
              <a:rPr lang="en-US" dirty="0">
                <a:sym typeface="Wingdings" panose="05000000000000000000" pitchFamily="2" charset="2"/>
              </a:rPr>
              <a:t></a:t>
            </a:r>
            <a:r>
              <a:rPr lang="en-US" dirty="0"/>
              <a:t>Where you see all the files physically and do modifications.</a:t>
            </a:r>
          </a:p>
          <a:p>
            <a:r>
              <a:rPr lang="en-US" b="1" dirty="0">
                <a:solidFill>
                  <a:schemeClr val="accent1"/>
                </a:solidFill>
              </a:rPr>
              <a:t>Version/Version id/Commit id/Revision Id:</a:t>
            </a:r>
          </a:p>
          <a:p>
            <a:r>
              <a:rPr lang="en-US" dirty="0">
                <a:sym typeface="Wingdings" panose="05000000000000000000" pitchFamily="2" charset="2"/>
              </a:rPr>
              <a:t></a:t>
            </a:r>
            <a:r>
              <a:rPr lang="en-US" dirty="0"/>
              <a:t>It is having 40 alphanumeric characters.</a:t>
            </a:r>
          </a:p>
          <a:p>
            <a:r>
              <a:rPr lang="en-US" dirty="0">
                <a:sym typeface="Wingdings" panose="05000000000000000000" pitchFamily="2" charset="2"/>
              </a:rPr>
              <a:t></a:t>
            </a:r>
            <a:r>
              <a:rPr lang="en-US" dirty="0"/>
              <a:t>It is used to identify each change and who did that change.</a:t>
            </a:r>
          </a:p>
          <a:p>
            <a:r>
              <a:rPr lang="en-US" dirty="0">
                <a:sym typeface="Wingdings" panose="05000000000000000000" pitchFamily="2" charset="2"/>
              </a:rPr>
              <a:t></a:t>
            </a:r>
            <a:r>
              <a:rPr lang="en-US" dirty="0"/>
              <a:t>Even if you change one dot also you will get commit id.</a:t>
            </a:r>
          </a:p>
        </p:txBody>
      </p:sp>
    </p:spTree>
    <p:extLst>
      <p:ext uri="{BB962C8B-B14F-4D97-AF65-F5344CB8AC3E}">
        <p14:creationId xmlns:p14="http://schemas.microsoft.com/office/powerpoint/2010/main" val="301344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3E3591E-6C9D-4055-BCFE-91444B6D53B2}"/>
              </a:ext>
            </a:extLst>
          </p:cNvPr>
          <p:cNvSpPr>
            <a:spLocks noChangeArrowheads="1"/>
          </p:cNvSpPr>
          <p:nvPr/>
        </p:nvSpPr>
        <p:spPr bwMode="auto">
          <a:xfrm>
            <a:off x="533400" y="381000"/>
            <a:ext cx="868680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b="1" dirty="0">
                <a:solidFill>
                  <a:schemeClr val="accent1"/>
                </a:solidFill>
              </a:rPr>
              <a:t>Git Stages:</a:t>
            </a:r>
            <a:endParaRPr lang="en-US" dirty="0">
              <a:solidFill>
                <a:schemeClr val="accent1"/>
              </a:solidFill>
            </a:endParaRPr>
          </a:p>
          <a:p>
            <a:r>
              <a:rPr lang="en-US" dirty="0"/>
              <a:t>1)Workspace-Physically see files and modify</a:t>
            </a:r>
          </a:p>
          <a:p>
            <a:r>
              <a:rPr lang="en-US" dirty="0"/>
              <a:t>2)Staging area-buffer area and we can take snapshots</a:t>
            </a:r>
          </a:p>
          <a:p>
            <a:r>
              <a:rPr lang="en-US" dirty="0"/>
              <a:t>3)Repository</a:t>
            </a:r>
          </a:p>
          <a:p>
            <a:r>
              <a:rPr lang="en-US" dirty="0"/>
              <a:t>      a) local-stores changes locally</a:t>
            </a:r>
          </a:p>
          <a:p>
            <a:r>
              <a:rPr lang="en-US" dirty="0"/>
              <a:t>      b) central-Stores changes centrally</a:t>
            </a:r>
          </a:p>
        </p:txBody>
      </p:sp>
      <p:pic>
        <p:nvPicPr>
          <p:cNvPr id="3" name="Picture 2" descr="Image result for git stages images">
            <a:extLst>
              <a:ext uri="{FF2B5EF4-FFF2-40B4-BE49-F238E27FC236}">
                <a16:creationId xmlns:a16="http://schemas.microsoft.com/office/drawing/2014/main" id="{82FB24E2-0C78-4EF4-9F14-09C83C649E2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99302"/>
            <a:ext cx="8382000" cy="4191000"/>
          </a:xfrm>
          <a:prstGeom prst="rect">
            <a:avLst/>
          </a:prstGeom>
          <a:noFill/>
          <a:ln>
            <a:noFill/>
          </a:ln>
        </p:spPr>
      </p:pic>
    </p:spTree>
    <p:extLst>
      <p:ext uri="{BB962C8B-B14F-4D97-AF65-F5344CB8AC3E}">
        <p14:creationId xmlns:p14="http://schemas.microsoft.com/office/powerpoint/2010/main" val="1061846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25470"/>
            <a:ext cx="8534400" cy="6186309"/>
          </a:xfrm>
          <a:prstGeom prst="rect">
            <a:avLst/>
          </a:prstGeom>
        </p:spPr>
        <p:txBody>
          <a:bodyPr wrap="square">
            <a:spAutoFit/>
          </a:bodyPr>
          <a:lstStyle/>
          <a:p>
            <a:r>
              <a:rPr lang="en-US" b="1" dirty="0">
                <a:solidFill>
                  <a:schemeClr val="accent1"/>
                </a:solidFill>
              </a:rPr>
              <a:t>Types of Repositories:</a:t>
            </a:r>
          </a:p>
          <a:p>
            <a:endParaRPr lang="en-US" dirty="0">
              <a:solidFill>
                <a:schemeClr val="accent1"/>
              </a:solidFill>
            </a:endParaRPr>
          </a:p>
          <a:p>
            <a:r>
              <a:rPr lang="en-US" b="1" dirty="0">
                <a:solidFill>
                  <a:schemeClr val="accent1"/>
                </a:solidFill>
              </a:rPr>
              <a:t>1)Bare Repository (Central): </a:t>
            </a:r>
            <a:endParaRPr lang="en-US" dirty="0">
              <a:solidFill>
                <a:schemeClr val="accent1"/>
              </a:solidFill>
            </a:endParaRPr>
          </a:p>
          <a:p>
            <a:r>
              <a:rPr lang="en-US" dirty="0">
                <a:sym typeface="Wingdings" panose="05000000000000000000" pitchFamily="2" charset="2"/>
              </a:rPr>
              <a:t></a:t>
            </a:r>
            <a:r>
              <a:rPr lang="en-US" dirty="0"/>
              <a:t>Stores and share only</a:t>
            </a:r>
          </a:p>
          <a:p>
            <a:r>
              <a:rPr lang="en-US" dirty="0">
                <a:sym typeface="Wingdings" panose="05000000000000000000" pitchFamily="2" charset="2"/>
              </a:rPr>
              <a:t></a:t>
            </a:r>
            <a:r>
              <a:rPr lang="en-US" dirty="0"/>
              <a:t>All central repositories are bare repos.</a:t>
            </a:r>
          </a:p>
          <a:p>
            <a:endParaRPr lang="en-US" dirty="0"/>
          </a:p>
          <a:p>
            <a:r>
              <a:rPr lang="en-US" b="1" dirty="0">
                <a:solidFill>
                  <a:schemeClr val="accent1"/>
                </a:solidFill>
              </a:rPr>
              <a:t>2)Non bare Repository (Local):</a:t>
            </a:r>
            <a:endParaRPr lang="en-US" dirty="0">
              <a:solidFill>
                <a:schemeClr val="accent1"/>
              </a:solidFill>
            </a:endParaRPr>
          </a:p>
          <a:p>
            <a:r>
              <a:rPr lang="en-US" dirty="0">
                <a:sym typeface="Wingdings" panose="05000000000000000000" pitchFamily="2" charset="2"/>
              </a:rPr>
              <a:t></a:t>
            </a:r>
            <a:r>
              <a:rPr lang="en-US" dirty="0"/>
              <a:t>Where you can modify the files.</a:t>
            </a:r>
          </a:p>
          <a:p>
            <a:r>
              <a:rPr lang="en-US" dirty="0">
                <a:sym typeface="Wingdings" panose="05000000000000000000" pitchFamily="2" charset="2"/>
              </a:rPr>
              <a:t></a:t>
            </a:r>
            <a:r>
              <a:rPr lang="en-US" dirty="0"/>
              <a:t>all local repos are non-bare repos.</a:t>
            </a:r>
          </a:p>
          <a:p>
            <a:endParaRPr lang="en-US" dirty="0"/>
          </a:p>
          <a:p>
            <a:r>
              <a:rPr lang="en-US" b="1" dirty="0">
                <a:solidFill>
                  <a:schemeClr val="accent1"/>
                </a:solidFill>
              </a:rPr>
              <a:t>Install and configure Git:</a:t>
            </a:r>
            <a:endParaRPr lang="en-US" dirty="0">
              <a:solidFill>
                <a:schemeClr val="accent1"/>
              </a:solidFill>
            </a:endParaRPr>
          </a:p>
          <a:p>
            <a:r>
              <a:rPr lang="en-US" dirty="0"/>
              <a:t>[] </a:t>
            </a:r>
            <a:r>
              <a:rPr lang="en-US" dirty="0" err="1"/>
              <a:t>sudo</a:t>
            </a:r>
            <a:r>
              <a:rPr lang="en-US" dirty="0"/>
              <a:t> </a:t>
            </a:r>
            <a:r>
              <a:rPr lang="en-US" dirty="0" err="1"/>
              <a:t>su</a:t>
            </a:r>
            <a:endParaRPr lang="en-US" dirty="0"/>
          </a:p>
          <a:p>
            <a:r>
              <a:rPr lang="en-US" dirty="0"/>
              <a:t>[] yum -y install git</a:t>
            </a:r>
          </a:p>
          <a:p>
            <a:r>
              <a:rPr lang="en-US" dirty="0"/>
              <a:t>[] git –version</a:t>
            </a:r>
          </a:p>
          <a:p>
            <a:endParaRPr lang="en-US" dirty="0"/>
          </a:p>
          <a:p>
            <a:r>
              <a:rPr lang="en-US" b="1" dirty="0">
                <a:solidFill>
                  <a:schemeClr val="accent1"/>
                </a:solidFill>
              </a:rPr>
              <a:t>Explanation of each command with Example:</a:t>
            </a:r>
            <a:endParaRPr lang="en-US" dirty="0">
              <a:solidFill>
                <a:schemeClr val="accent1"/>
              </a:solidFill>
            </a:endParaRPr>
          </a:p>
          <a:p>
            <a:r>
              <a:rPr lang="en-US" b="1" dirty="0">
                <a:solidFill>
                  <a:schemeClr val="accent1"/>
                </a:solidFill>
              </a:rPr>
              <a:t>1)git config</a:t>
            </a:r>
            <a:endParaRPr lang="en-US" dirty="0">
              <a:solidFill>
                <a:schemeClr val="accent1"/>
              </a:solidFill>
            </a:endParaRPr>
          </a:p>
          <a:p>
            <a:r>
              <a:rPr lang="en-US" dirty="0">
                <a:sym typeface="Wingdings" panose="05000000000000000000" pitchFamily="2" charset="2"/>
              </a:rPr>
              <a:t></a:t>
            </a:r>
            <a:r>
              <a:rPr lang="en-US" dirty="0"/>
              <a:t>Configuring username and email in git</a:t>
            </a:r>
          </a:p>
          <a:p>
            <a:r>
              <a:rPr lang="en-US" dirty="0"/>
              <a:t>We must configure username and email in git for tracking purpose</a:t>
            </a:r>
          </a:p>
          <a:p>
            <a:r>
              <a:rPr lang="en-US" dirty="0"/>
              <a:t>[]git config –list</a:t>
            </a:r>
          </a:p>
          <a:p>
            <a:r>
              <a:rPr lang="en-US" dirty="0"/>
              <a:t>[] git config –global user.name “</a:t>
            </a:r>
            <a:r>
              <a:rPr lang="en-US" dirty="0" err="1"/>
              <a:t>pavani</a:t>
            </a:r>
            <a:r>
              <a:rPr lang="en-US" dirty="0"/>
              <a:t>”</a:t>
            </a:r>
          </a:p>
          <a:p>
            <a:r>
              <a:rPr lang="en-US" dirty="0"/>
              <a:t>[]git config –global user.email</a:t>
            </a:r>
            <a:r>
              <a:rPr lang="en-US" u="sng" dirty="0">
                <a:hlinkClick r:id="rId2"/>
              </a:rPr>
              <a:t>pavani@gmail.com</a:t>
            </a:r>
            <a:endParaRPr lang="en-US" dirty="0"/>
          </a:p>
        </p:txBody>
      </p:sp>
    </p:spTree>
    <p:extLst>
      <p:ext uri="{BB962C8B-B14F-4D97-AF65-F5344CB8AC3E}">
        <p14:creationId xmlns:p14="http://schemas.microsoft.com/office/powerpoint/2010/main" val="3134584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33461</TotalTime>
  <Words>2090</Words>
  <Application>Microsoft Office PowerPoint</Application>
  <PresentationFormat>On-screen Show (4:3)</PresentationFormat>
  <Paragraphs>290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Gothic</vt:lpstr>
      <vt:lpstr>Verdana</vt:lpstr>
      <vt:lpstr>Wingdings 2</vt:lpstr>
      <vt:lpstr>Verve</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Office</dc:creator>
  <cp:lastModifiedBy>Pavani Nallam</cp:lastModifiedBy>
  <cp:revision>28</cp:revision>
  <dcterms:created xsi:type="dcterms:W3CDTF">2019-11-02T10:24:13Z</dcterms:created>
  <dcterms:modified xsi:type="dcterms:W3CDTF">2022-11-18T15:37:00Z</dcterms:modified>
</cp:coreProperties>
</file>