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9" r:id="rId2"/>
    <p:sldId id="310" r:id="rId3"/>
    <p:sldId id="311" r:id="rId4"/>
    <p:sldId id="312" r:id="rId5"/>
    <p:sldId id="313" r:id="rId6"/>
    <p:sldId id="314" r:id="rId7"/>
    <p:sldId id="352" r:id="rId8"/>
    <p:sldId id="353" r:id="rId9"/>
    <p:sldId id="315" r:id="rId10"/>
    <p:sldId id="316" r:id="rId11"/>
    <p:sldId id="317" r:id="rId12"/>
    <p:sldId id="340" r:id="rId13"/>
    <p:sldId id="341" r:id="rId14"/>
    <p:sldId id="342" r:id="rId15"/>
    <p:sldId id="361" r:id="rId16"/>
    <p:sldId id="354" r:id="rId17"/>
    <p:sldId id="362" r:id="rId18"/>
    <p:sldId id="355" r:id="rId19"/>
    <p:sldId id="363" r:id="rId20"/>
    <p:sldId id="356" r:id="rId21"/>
    <p:sldId id="364" r:id="rId22"/>
    <p:sldId id="357" r:id="rId23"/>
    <p:sldId id="365" r:id="rId24"/>
    <p:sldId id="358" r:id="rId25"/>
    <p:sldId id="366" r:id="rId26"/>
    <p:sldId id="359" r:id="rId27"/>
    <p:sldId id="360" r:id="rId28"/>
    <p:sldId id="367" r:id="rId29"/>
    <p:sldId id="343" r:id="rId30"/>
    <p:sldId id="368" r:id="rId31"/>
    <p:sldId id="344" r:id="rId32"/>
    <p:sldId id="369" r:id="rId33"/>
    <p:sldId id="345" r:id="rId34"/>
    <p:sldId id="370" r:id="rId35"/>
    <p:sldId id="346" r:id="rId36"/>
    <p:sldId id="371" r:id="rId37"/>
    <p:sldId id="347" r:id="rId38"/>
    <p:sldId id="372" r:id="rId39"/>
    <p:sldId id="348" r:id="rId40"/>
    <p:sldId id="349" r:id="rId41"/>
    <p:sldId id="350" r:id="rId42"/>
    <p:sldId id="35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31-05-2023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		        </a:t>
            </a:r>
            <a:r>
              <a:rPr lang="en-US" sz="4400" b="1" u="sng" dirty="0">
                <a:solidFill>
                  <a:srgbClr val="FF0000"/>
                </a:solidFill>
                <a:latin typeface="Arial Black" pitchFamily="34" charset="0"/>
              </a:rPr>
              <a:t>WELCOME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		</a:t>
            </a: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What this class is about !!!!!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47" y="4351093"/>
            <a:ext cx="3630966" cy="191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					Noun &amp; Number</a:t>
            </a:r>
          </a:p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			</a:t>
            </a:r>
            <a:r>
              <a:rPr lang="en-US" sz="4000" b="1" dirty="0">
                <a:solidFill>
                  <a:srgbClr val="002060"/>
                </a:solidFill>
              </a:rPr>
              <a:t>Singular</a:t>
            </a:r>
            <a:r>
              <a:rPr lang="en-US" sz="4000" b="1" dirty="0">
                <a:solidFill>
                  <a:srgbClr val="FF0000"/>
                </a:solidFill>
              </a:rPr>
              <a:t>			        </a:t>
            </a:r>
            <a:r>
              <a:rPr lang="en-US" sz="4000" b="1" dirty="0">
                <a:solidFill>
                  <a:srgbClr val="002060"/>
                </a:solidFill>
              </a:rPr>
              <a:t>Plural</a:t>
            </a:r>
          </a:p>
          <a:p>
            <a:pPr>
              <a:buNone/>
            </a:pPr>
            <a:r>
              <a:rPr lang="en-US" sz="4000" b="1" dirty="0">
                <a:solidFill>
                  <a:srgbClr val="002060"/>
                </a:solidFill>
              </a:rPr>
              <a:t>			</a:t>
            </a:r>
            <a:r>
              <a:rPr lang="en-US" sz="1600" b="1" dirty="0">
                <a:solidFill>
                  <a:srgbClr val="002060"/>
                </a:solidFill>
              </a:rPr>
              <a:t>Boy						Boys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</a:rPr>
              <a:t>			School						Schools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</a:rPr>
              <a:t>			City						Cities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</a:rPr>
              <a:t>			Mother in law					______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Zone of Caution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Some nouns look singular but Plural in use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Some nouns look Plural but Singular in use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Names of certain dress articles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Jeans, trousers, shorts.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Names of some Instruments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Tongs, scissors, spectacles.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Names of some diseases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Rickets, Measles, Diabetes.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Names of some Subjects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Mathematics, Economics, statistics.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6" y="1835534"/>
            <a:ext cx="3441704" cy="34910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/>
              <a:t>					     </a:t>
            </a: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NOUN &amp; CASE</a:t>
            </a: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Nominative Case</a:t>
            </a:r>
          </a:p>
          <a:p>
            <a:pPr lvl="1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Accusative Case</a:t>
            </a:r>
          </a:p>
          <a:p>
            <a:pPr lvl="1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lvl="1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Possessive Case</a:t>
            </a: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			When we say that something belongs to someone.</a:t>
            </a:r>
          </a:p>
          <a:p>
            <a:pPr lvl="1">
              <a:buNone/>
            </a:pPr>
            <a:r>
              <a:rPr lang="en-US" sz="28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					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Noun			Possession</a:t>
            </a:r>
          </a:p>
          <a:p>
            <a:pPr lvl="1">
              <a:buNone/>
            </a:pPr>
            <a:r>
              <a:rPr lang="en-US" sz="28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				</a:t>
            </a: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Boy				Toy</a:t>
            </a: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	Boys				College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81623"/>
            <a:ext cx="11684000" cy="671250"/>
          </a:xfrm>
        </p:spPr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How to form possessive nouns ?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Words ending with ‘s’ sound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Words not ending with ‘s’ sound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				  Exercise</a:t>
            </a:r>
          </a:p>
          <a:p>
            <a:pPr>
              <a:buNone/>
            </a:pPr>
            <a:r>
              <a:rPr lang="en-US" b="1" dirty="0"/>
              <a:t>I could not buy furnitures when I was in Chandigarh.</a:t>
            </a:r>
          </a:p>
          <a:p>
            <a:pPr>
              <a:buNone/>
            </a:pPr>
            <a:r>
              <a:rPr lang="en-US" b="1" dirty="0"/>
              <a:t>I receive many advices from my seniors.</a:t>
            </a:r>
          </a:p>
          <a:p>
            <a:pPr>
              <a:buNone/>
            </a:pPr>
            <a:r>
              <a:rPr lang="en-US" b="1" dirty="0"/>
              <a:t>There are many sheeps grazing in the field.</a:t>
            </a:r>
          </a:p>
          <a:p>
            <a:pPr>
              <a:buNone/>
            </a:pPr>
            <a:r>
              <a:rPr lang="en-US" b="1" dirty="0"/>
              <a:t>Is your scissors sharp ?</a:t>
            </a:r>
          </a:p>
          <a:p>
            <a:pPr>
              <a:buNone/>
            </a:pPr>
            <a:r>
              <a:rPr lang="en-US" b="1" dirty="0"/>
              <a:t>I received hundred hundred-rupees notes.</a:t>
            </a:r>
          </a:p>
          <a:p>
            <a:pPr>
              <a:buNone/>
            </a:pPr>
            <a:r>
              <a:rPr lang="en-US" b="1" dirty="0"/>
              <a:t>The sceneries of Masuri are heavenly.</a:t>
            </a:r>
          </a:p>
          <a:p>
            <a:pPr>
              <a:buNone/>
            </a:pPr>
            <a:r>
              <a:rPr lang="en-US" b="1" dirty="0"/>
              <a:t>I had two breads in breakfast.</a:t>
            </a:r>
          </a:p>
          <a:p>
            <a:pPr>
              <a:buNone/>
            </a:pPr>
            <a:r>
              <a:rPr lang="en-US" b="1" dirty="0"/>
              <a:t>I scored only passing marks in English.</a:t>
            </a:r>
          </a:p>
          <a:p>
            <a:pPr>
              <a:buNone/>
            </a:pPr>
            <a:r>
              <a:rPr lang="en-US" b="1" dirty="0"/>
              <a:t>A flock of lions is roaming in the jungle.</a:t>
            </a:r>
          </a:p>
          <a:p>
            <a:pPr>
              <a:buNone/>
            </a:pPr>
            <a:r>
              <a:rPr lang="en-US" b="1" dirty="0"/>
              <a:t>Last month, community center's wall fell down due to heavy rain.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				  Answers</a:t>
            </a:r>
          </a:p>
          <a:p>
            <a:pPr>
              <a:buNone/>
            </a:pPr>
            <a:r>
              <a:rPr lang="en-US" b="1" dirty="0"/>
              <a:t>I could not buy </a:t>
            </a:r>
            <a:r>
              <a:rPr lang="en-US" b="1" dirty="0">
                <a:solidFill>
                  <a:srgbClr val="FF0000"/>
                </a:solidFill>
              </a:rPr>
              <a:t>furnitures</a:t>
            </a:r>
            <a:r>
              <a:rPr lang="en-US" b="1" dirty="0"/>
              <a:t> when I was in Chandigarh.</a:t>
            </a:r>
          </a:p>
          <a:p>
            <a:pPr>
              <a:buNone/>
            </a:pPr>
            <a:r>
              <a:rPr lang="en-US" b="1" dirty="0"/>
              <a:t>I receive many </a:t>
            </a:r>
            <a:r>
              <a:rPr lang="en-US" b="1" dirty="0">
                <a:solidFill>
                  <a:srgbClr val="FF0000"/>
                </a:solidFill>
              </a:rPr>
              <a:t>advices </a:t>
            </a:r>
            <a:r>
              <a:rPr lang="en-US" b="1" dirty="0"/>
              <a:t>from my seniors.</a:t>
            </a:r>
          </a:p>
          <a:p>
            <a:pPr>
              <a:buNone/>
            </a:pPr>
            <a:r>
              <a:rPr lang="en-US" b="1" dirty="0"/>
              <a:t>There are many </a:t>
            </a:r>
            <a:r>
              <a:rPr lang="en-US" b="1" dirty="0">
                <a:solidFill>
                  <a:srgbClr val="FF0000"/>
                </a:solidFill>
              </a:rPr>
              <a:t>sheeps</a:t>
            </a:r>
            <a:r>
              <a:rPr lang="en-US" b="1" dirty="0"/>
              <a:t> grazing in the field.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Is</a:t>
            </a:r>
            <a:r>
              <a:rPr lang="en-US" b="1" dirty="0"/>
              <a:t> your scissors sharp ?</a:t>
            </a:r>
          </a:p>
          <a:p>
            <a:pPr>
              <a:buNone/>
            </a:pPr>
            <a:r>
              <a:rPr lang="en-US" b="1" dirty="0"/>
              <a:t>I received hundred hundred</a:t>
            </a:r>
            <a:r>
              <a:rPr lang="en-US" b="1" dirty="0">
                <a:solidFill>
                  <a:srgbClr val="FF0000"/>
                </a:solidFill>
              </a:rPr>
              <a:t>-rupees</a:t>
            </a:r>
            <a:r>
              <a:rPr lang="en-US" b="1" dirty="0"/>
              <a:t> notes.</a:t>
            </a:r>
          </a:p>
          <a:p>
            <a:pPr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sceneries</a:t>
            </a:r>
            <a:r>
              <a:rPr lang="en-US" b="1" dirty="0"/>
              <a:t> of Masuri are heavenly.</a:t>
            </a:r>
          </a:p>
          <a:p>
            <a:pPr>
              <a:buNone/>
            </a:pPr>
            <a:r>
              <a:rPr lang="en-US" b="1" dirty="0"/>
              <a:t>I had </a:t>
            </a:r>
            <a:r>
              <a:rPr lang="en-US" b="1" dirty="0">
                <a:solidFill>
                  <a:srgbClr val="FF0000"/>
                </a:solidFill>
              </a:rPr>
              <a:t>two breads </a:t>
            </a:r>
            <a:r>
              <a:rPr lang="en-US" b="1" dirty="0"/>
              <a:t>in breakfast.</a:t>
            </a:r>
          </a:p>
          <a:p>
            <a:pPr>
              <a:buNone/>
            </a:pPr>
            <a:r>
              <a:rPr lang="en-US" b="1" dirty="0"/>
              <a:t>I scored only </a:t>
            </a:r>
            <a:r>
              <a:rPr lang="en-US" b="1" dirty="0">
                <a:solidFill>
                  <a:srgbClr val="FF0000"/>
                </a:solidFill>
              </a:rPr>
              <a:t>passing marks </a:t>
            </a:r>
            <a:r>
              <a:rPr lang="en-US" b="1" dirty="0"/>
              <a:t>in English.</a:t>
            </a:r>
          </a:p>
          <a:p>
            <a:pPr>
              <a:buNone/>
            </a:pPr>
            <a:r>
              <a:rPr lang="en-US" b="1" dirty="0"/>
              <a:t>A </a:t>
            </a:r>
            <a:r>
              <a:rPr lang="en-US" b="1" dirty="0">
                <a:solidFill>
                  <a:srgbClr val="FF0000"/>
                </a:solidFill>
              </a:rPr>
              <a:t>flock </a:t>
            </a:r>
            <a:r>
              <a:rPr lang="en-US" b="1" dirty="0"/>
              <a:t>of lions is roaming in the jungle.</a:t>
            </a:r>
          </a:p>
          <a:p>
            <a:pPr>
              <a:buNone/>
            </a:pPr>
            <a:r>
              <a:rPr lang="en-US" b="1" dirty="0"/>
              <a:t>Last month, </a:t>
            </a:r>
            <a:r>
              <a:rPr lang="en-US" b="1" dirty="0">
                <a:solidFill>
                  <a:srgbClr val="FF0000"/>
                </a:solidFill>
              </a:rPr>
              <a:t>community center's wall </a:t>
            </a:r>
            <a:r>
              <a:rPr lang="en-US" b="1" dirty="0"/>
              <a:t>fell down due to heavy rain.</a:t>
            </a:r>
          </a:p>
        </p:txBody>
      </p:sp>
    </p:spTree>
    <p:extLst>
      <p:ext uri="{BB962C8B-B14F-4D97-AF65-F5344CB8AC3E}">
        <p14:creationId xmlns:p14="http://schemas.microsoft.com/office/powerpoint/2010/main" val="915412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How many eggs (A)/ and milk (B)/ do you need. (C)/ No error.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These news have (A)/ disturbed the (B)/ peace of my mind (C)/ No error.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All the girls students (A)/ of the college are advised (B)/ to sit in the(C)/ girls’ common room. (D)/ No Error (E)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Indian team (A)/ defeated the Australian (B)/ by an innings.(C)/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name of (A)/ Sudhakar’s and (B)/ Abhijeet’s father is Rai bahadur. (C)/ No error.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When they stole (A)/ the money and (B)/ Where did they hide it ? (C)/ No error.(D)</a:t>
            </a:r>
          </a:p>
        </p:txBody>
      </p:sp>
    </p:spTree>
    <p:extLst>
      <p:ext uri="{BB962C8B-B14F-4D97-AF65-F5344CB8AC3E}">
        <p14:creationId xmlns:p14="http://schemas.microsoft.com/office/powerpoint/2010/main" val="149731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How many eggs (A)/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and milk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(B)/ do you need. (C)/ No error.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These news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have (A)/ disturbed the (B)/ peace of my mind (C)/ No error.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All the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girls students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(A)/ of the college are advised (B)/ to sit in the(C)/ girls’ common room. (D)/ No Error (E)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Indian team (A)/ defeated the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Australian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(B)/ by an innings.(C)/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name of (A)/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Sudhakar’s and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(B)/ Abhijeet’s father is Rai bahadur. (C)/ No error.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When they stole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(A)/ the money and (B)/ Where did they hide it ? (C)/ No error.(D)</a:t>
            </a:r>
          </a:p>
        </p:txBody>
      </p:sp>
    </p:spTree>
    <p:extLst>
      <p:ext uri="{BB962C8B-B14F-4D97-AF65-F5344CB8AC3E}">
        <p14:creationId xmlns:p14="http://schemas.microsoft.com/office/powerpoint/2010/main" val="1386775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There are four alternatives of underlined part is given below. choose the correct the alternative to improve the sentence.  If sentence doesn’t need improvement select ‘no improvement’ option. 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Bachelor of Arts is a three-years degree course.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a three-years degree courses.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a three years degree course.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a three-year degree course.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No improvement.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39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There are four alternatives of underlined part is given below. choose the correct the alternative to improve the sentence.  If sentence doesn’t need improvement select ‘no improvement’ option. 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Bachelor of Arts is a three-years degree course.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a three-years degree courses.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a three years degree course.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(C) a three-year degree course.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No improvement.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1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1750"/>
            <a:ext cx="1191791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What is Verbal Ability?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Verbal Ability is defined as the capability of a person in expressing ideas using words in a clearly understandable manner.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For Verbal Ability, a good vocabulary and sentence-forming skills are vital.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Why are we reading Verbal Ability ?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Verbal Ability is an important component of various competitive exams &amp; assessment tests etc.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Somesh gifted his sister many furnitures.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Many furniture.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Many pieces of furniture.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Many pieces of furnitures.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No improvement.</a:t>
            </a:r>
          </a:p>
        </p:txBody>
      </p:sp>
    </p:spTree>
    <p:extLst>
      <p:ext uri="{BB962C8B-B14F-4D97-AF65-F5344CB8AC3E}">
        <p14:creationId xmlns:p14="http://schemas.microsoft.com/office/powerpoint/2010/main" val="83390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Somesh gifted his sister many furnitures.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Many furniture.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(B) Many pieces of furniture.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Many pieces of furnitures.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No improvement.</a:t>
            </a:r>
          </a:p>
        </p:txBody>
      </p:sp>
    </p:spTree>
    <p:extLst>
      <p:ext uri="{BB962C8B-B14F-4D97-AF65-F5344CB8AC3E}">
        <p14:creationId xmlns:p14="http://schemas.microsoft.com/office/powerpoint/2010/main" val="417880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Empire after Empire was destroyed by Alexander.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Empires after empires were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Empire after empires was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Empire after empire was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Empires after empire were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(E) No improvement.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1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Empire after Empire was destroyed by Alexander.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Empires after empires were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Empire after empires was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Empires after empire were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(D) No improvement.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400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Two-third of the member of parliament were agreed on this bill.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Two-thirds of the members of parliament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Two-thirds of the member of parliaments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Two-third of the members of parliament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Two-thirds of the member of parliament</a:t>
            </a:r>
          </a:p>
        </p:txBody>
      </p:sp>
    </p:spTree>
    <p:extLst>
      <p:ext uri="{BB962C8B-B14F-4D97-AF65-F5344CB8AC3E}">
        <p14:creationId xmlns:p14="http://schemas.microsoft.com/office/powerpoint/2010/main" val="94204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Two-third of the member of parliament were agreed on this bill.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Two-thirds of the members of parliament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Two-thirds of the member of parliaments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(C) Two-third of the members of parliament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Two-thirds of the member of parliament</a:t>
            </a:r>
          </a:p>
        </p:txBody>
      </p:sp>
    </p:spTree>
    <p:extLst>
      <p:ext uri="{BB962C8B-B14F-4D97-AF65-F5344CB8AC3E}">
        <p14:creationId xmlns:p14="http://schemas.microsoft.com/office/powerpoint/2010/main" val="3563779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He gave his friend a hundred-rupees note.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hundred-rupees notes.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hundred-rupee notes.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hundreds-rupee note.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hundred-rupee note.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(E) No improvement.</a:t>
            </a:r>
          </a:p>
        </p:txBody>
      </p:sp>
    </p:spTree>
    <p:extLst>
      <p:ext uri="{BB962C8B-B14F-4D97-AF65-F5344CB8AC3E}">
        <p14:creationId xmlns:p14="http://schemas.microsoft.com/office/powerpoint/2010/main" val="553494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Stealing is (a)/ a bad (b)/ custom. (c)/no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My uncle’s secretary’s wife (a)/ is (b)/ very charming.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 hundred miles (a)/ are a (b)/ long distance.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There were many (a)/ females (b)/ in the compartment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There was (a)/ no place (b)/ on the bench for you.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Please (a)/ put your (b)/sign here (c)/no errors (d)</a:t>
            </a:r>
          </a:p>
        </p:txBody>
      </p:sp>
    </p:spTree>
    <p:extLst>
      <p:ext uri="{BB962C8B-B14F-4D97-AF65-F5344CB8AC3E}">
        <p14:creationId xmlns:p14="http://schemas.microsoft.com/office/powerpoint/2010/main" val="1369733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Stealing is (a)/ a bad (b)/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custom.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(c)/no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My uncle’s secretary’s wife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(a)/ is (b)/ very charming.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 hundred mile (a)/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are a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(b)/ long distance.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There were many (a)/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females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(b)/ in the compartment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There was (a)/ 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no place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(b)/ on the bench for you.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Please (a)/ put your (b)/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sign here 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(c)/no errors (d)</a:t>
            </a:r>
          </a:p>
        </p:txBody>
      </p:sp>
    </p:spTree>
    <p:extLst>
      <p:ext uri="{BB962C8B-B14F-4D97-AF65-F5344CB8AC3E}">
        <p14:creationId xmlns:p14="http://schemas.microsoft.com/office/powerpoint/2010/main" val="3619792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				     </a:t>
            </a: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Vocabulary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 the following question, out of the four alternatives, choose the one which best expresses the meaning of the given word.</a:t>
            </a: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Ineffable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unintelligible</a:t>
            </a:r>
            <a:br>
              <a:rPr lang="en-US" dirty="0"/>
            </a:br>
            <a:r>
              <a:rPr lang="en-US" dirty="0"/>
              <a:t>2) illegible</a:t>
            </a:r>
            <a:br>
              <a:rPr lang="en-US" dirty="0"/>
            </a:br>
            <a:r>
              <a:rPr lang="en-US" dirty="0"/>
              <a:t>3) inexplicable</a:t>
            </a:r>
            <a:br>
              <a:rPr lang="en-US" dirty="0"/>
            </a:br>
            <a:r>
              <a:rPr lang="en-US" dirty="0"/>
              <a:t>4) inexpressible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Verbal Ability or English Aptitude comprises following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Reading Ability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Grammar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Vocabulary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31" y="1605347"/>
            <a:ext cx="4993227" cy="174556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				     </a:t>
            </a: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Vocabulary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 the following question, out of the four alternatives, choose the one which best expresses the meaning of the given word.</a:t>
            </a: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Ineffable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unintelligible</a:t>
            </a:r>
            <a:br>
              <a:rPr lang="en-US" dirty="0"/>
            </a:br>
            <a:r>
              <a:rPr lang="en-US" dirty="0"/>
              <a:t>2) illegible</a:t>
            </a:r>
            <a:br>
              <a:rPr lang="en-US" dirty="0"/>
            </a:br>
            <a:r>
              <a:rPr lang="en-US" dirty="0"/>
              <a:t>3) inexplicable</a:t>
            </a:r>
            <a:br>
              <a:rPr lang="en-US" dirty="0"/>
            </a:br>
            <a:r>
              <a:rPr lang="en-US" dirty="0"/>
              <a:t>4) </a:t>
            </a:r>
            <a:r>
              <a:rPr lang="en-US" dirty="0">
                <a:solidFill>
                  <a:srgbClr val="FF0000"/>
                </a:solidFill>
              </a:rPr>
              <a:t>inexpressible</a:t>
            </a:r>
          </a:p>
        </p:txBody>
      </p:sp>
    </p:spTree>
    <p:extLst>
      <p:ext uri="{BB962C8B-B14F-4D97-AF65-F5344CB8AC3E}">
        <p14:creationId xmlns:p14="http://schemas.microsoft.com/office/powerpoint/2010/main" val="618837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Vocabulary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 the following question, out of the four alternatives, choose the one which best expresses the meaning of the given word.</a:t>
            </a: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Espionage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hypnotism</a:t>
            </a:r>
            <a:br>
              <a:rPr lang="en-US" dirty="0"/>
            </a:br>
            <a:r>
              <a:rPr lang="en-US" dirty="0"/>
              <a:t>2) spying</a:t>
            </a:r>
            <a:br>
              <a:rPr lang="en-US" dirty="0"/>
            </a:br>
            <a:r>
              <a:rPr lang="en-US" dirty="0"/>
              <a:t>3) perception</a:t>
            </a:r>
            <a:br>
              <a:rPr lang="en-US" dirty="0"/>
            </a:br>
            <a:r>
              <a:rPr lang="en-US" dirty="0"/>
              <a:t>4) detente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Vocabulary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 the following question, out of the four alternatives, choose the one which best expresses the meaning of the given word.</a:t>
            </a: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Espionage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hypnotism</a:t>
            </a:r>
            <a:br>
              <a:rPr lang="en-US" dirty="0"/>
            </a:br>
            <a:r>
              <a:rPr lang="en-US" dirty="0"/>
              <a:t>2) </a:t>
            </a:r>
            <a:r>
              <a:rPr lang="en-US" dirty="0">
                <a:solidFill>
                  <a:srgbClr val="FF0000"/>
                </a:solidFill>
              </a:rPr>
              <a:t>spying</a:t>
            </a:r>
            <a:br>
              <a:rPr lang="en-US" dirty="0"/>
            </a:br>
            <a:r>
              <a:rPr lang="en-US" dirty="0"/>
              <a:t>3) perception</a:t>
            </a:r>
            <a:br>
              <a:rPr lang="en-US" dirty="0"/>
            </a:br>
            <a:r>
              <a:rPr lang="en-US" dirty="0"/>
              <a:t>4) detente</a:t>
            </a:r>
          </a:p>
        </p:txBody>
      </p:sp>
    </p:spTree>
    <p:extLst>
      <p:ext uri="{BB962C8B-B14F-4D97-AF65-F5344CB8AC3E}">
        <p14:creationId xmlns:p14="http://schemas.microsoft.com/office/powerpoint/2010/main" val="2367781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Vocabulary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 the following question, choose the word opposite in meaning to the given word.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Theoretical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punctual</a:t>
            </a:r>
            <a:br>
              <a:rPr lang="en-US" dirty="0"/>
            </a:br>
            <a:r>
              <a:rPr lang="en-US" dirty="0"/>
              <a:t>2) uncritical</a:t>
            </a:r>
            <a:br>
              <a:rPr lang="en-US" dirty="0"/>
            </a:br>
            <a:r>
              <a:rPr lang="en-US" dirty="0"/>
              <a:t>3) emotional</a:t>
            </a:r>
            <a:br>
              <a:rPr lang="en-US" dirty="0"/>
            </a:br>
            <a:r>
              <a:rPr lang="en-US" dirty="0"/>
              <a:t>4) practical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Vocabulary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 the following question, choose the word opposite in meaning to the given word.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Theoretical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punctual</a:t>
            </a:r>
            <a:br>
              <a:rPr lang="en-US" dirty="0"/>
            </a:br>
            <a:r>
              <a:rPr lang="en-US" dirty="0"/>
              <a:t>2) uncritical</a:t>
            </a:r>
            <a:br>
              <a:rPr lang="en-US" dirty="0"/>
            </a:br>
            <a:r>
              <a:rPr lang="en-US" dirty="0"/>
              <a:t>3) emotional</a:t>
            </a:r>
            <a:br>
              <a:rPr lang="en-US" dirty="0"/>
            </a:br>
            <a:r>
              <a:rPr lang="en-US" dirty="0"/>
              <a:t>4) </a:t>
            </a:r>
            <a:r>
              <a:rPr lang="en-US" dirty="0">
                <a:solidFill>
                  <a:srgbClr val="FF0000"/>
                </a:solidFill>
              </a:rPr>
              <a:t>practical</a:t>
            </a:r>
          </a:p>
        </p:txBody>
      </p:sp>
    </p:spTree>
    <p:extLst>
      <p:ext uri="{BB962C8B-B14F-4D97-AF65-F5344CB8AC3E}">
        <p14:creationId xmlns:p14="http://schemas.microsoft.com/office/powerpoint/2010/main" val="1393409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In the following question, choose the word opposite in meaning to the given word.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Mitigate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enlarge</a:t>
            </a:r>
            <a:br>
              <a:rPr lang="en-US" dirty="0"/>
            </a:br>
            <a:r>
              <a:rPr lang="en-US" dirty="0"/>
              <a:t>2) reduce</a:t>
            </a:r>
            <a:br>
              <a:rPr lang="en-US" dirty="0"/>
            </a:br>
            <a:r>
              <a:rPr lang="en-US" dirty="0"/>
              <a:t>3) increase</a:t>
            </a:r>
            <a:br>
              <a:rPr lang="en-US" dirty="0"/>
            </a:br>
            <a:r>
              <a:rPr lang="en-US" dirty="0"/>
              <a:t>4) multiply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In the following question, choose the word opposite in meaning to the given word.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Mitigate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enlarge</a:t>
            </a:r>
            <a:br>
              <a:rPr lang="en-US" dirty="0"/>
            </a:br>
            <a:r>
              <a:rPr lang="en-US" dirty="0"/>
              <a:t>2) </a:t>
            </a:r>
            <a:r>
              <a:rPr lang="en-US" dirty="0">
                <a:solidFill>
                  <a:srgbClr val="FF0000"/>
                </a:solidFill>
              </a:rPr>
              <a:t>reduce</a:t>
            </a:r>
            <a:br>
              <a:rPr lang="en-US" dirty="0"/>
            </a:br>
            <a:r>
              <a:rPr lang="en-US" dirty="0"/>
              <a:t>3) increase</a:t>
            </a:r>
            <a:br>
              <a:rPr lang="en-US" dirty="0"/>
            </a:br>
            <a:r>
              <a:rPr lang="en-US" dirty="0"/>
              <a:t>4) multiply</a:t>
            </a:r>
          </a:p>
        </p:txBody>
      </p:sp>
    </p:spTree>
    <p:extLst>
      <p:ext uri="{BB962C8B-B14F-4D97-AF65-F5344CB8AC3E}">
        <p14:creationId xmlns:p14="http://schemas.microsoft.com/office/powerpoint/2010/main" val="1214570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 the following question, choose the word opposite in meaning to the given word.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Elegance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vehemence</a:t>
            </a:r>
            <a:br>
              <a:rPr lang="en-US" dirty="0"/>
            </a:br>
            <a:r>
              <a:rPr lang="en-US" dirty="0"/>
              <a:t>2) fragrance</a:t>
            </a:r>
            <a:br>
              <a:rPr lang="en-US" dirty="0"/>
            </a:br>
            <a:r>
              <a:rPr lang="en-US" dirty="0"/>
              <a:t>3) graceless</a:t>
            </a:r>
            <a:br>
              <a:rPr lang="en-US" dirty="0"/>
            </a:br>
            <a:r>
              <a:rPr lang="en-US" dirty="0"/>
              <a:t>4) ostentatious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 the following question, choose the word opposite in meaning to the given word.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Elegance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vehemence</a:t>
            </a:r>
            <a:br>
              <a:rPr lang="en-US" dirty="0"/>
            </a:br>
            <a:r>
              <a:rPr lang="en-US" dirty="0"/>
              <a:t>2) fragrance</a:t>
            </a:r>
            <a:br>
              <a:rPr lang="en-US" dirty="0"/>
            </a:br>
            <a:r>
              <a:rPr lang="en-US" dirty="0"/>
              <a:t>3) </a:t>
            </a:r>
            <a:r>
              <a:rPr lang="en-US" dirty="0">
                <a:solidFill>
                  <a:srgbClr val="FF0000"/>
                </a:solidFill>
              </a:rPr>
              <a:t>graceless</a:t>
            </a:r>
            <a:br>
              <a:rPr lang="en-US" dirty="0"/>
            </a:br>
            <a:r>
              <a:rPr lang="en-US" dirty="0"/>
              <a:t>4) ostentatious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93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In the following question the 1st and the last part of the sentence/passage are numbered 1 and 6. The rest of the sentence/ passage is split into four parts and named P, Q, R and S. These four parts are not given in their proper order. Read the sentence/passage and find out which of the four combinations is correct.</a:t>
            </a:r>
            <a:endParaRPr lang="en-US" sz="1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1. Why should I tell you again and again?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P. They know what they have to do.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Q. Don't you know your duties?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R. Only you require to be told.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S. Other students need not be told.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6. I will not tolerate this anymore.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QSPR</a:t>
            </a:r>
            <a:br>
              <a:rPr lang="en-US" dirty="0"/>
            </a:br>
            <a:r>
              <a:rPr lang="en-US" dirty="0"/>
              <a:t>2) QRPS</a:t>
            </a:r>
            <a:br>
              <a:rPr lang="en-US" dirty="0"/>
            </a:br>
            <a:r>
              <a:rPr lang="en-US" dirty="0"/>
              <a:t>3) SPRQ</a:t>
            </a:r>
            <a:br>
              <a:rPr lang="en-US" dirty="0"/>
            </a:br>
            <a:r>
              <a:rPr lang="en-US" dirty="0"/>
              <a:t>4) QPSR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					</a:t>
            </a:r>
            <a:r>
              <a:rPr lang="en-US" b="1" dirty="0">
                <a:solidFill>
                  <a:srgbClr val="FF0000"/>
                </a:solidFill>
              </a:rPr>
              <a:t>GRAMMAR</a:t>
            </a:r>
          </a:p>
          <a:p>
            <a:pPr marL="0" lvl="7" indent="0">
              <a:spcBef>
                <a:spcPts val="1000"/>
              </a:spcBef>
              <a:buNone/>
            </a:pPr>
            <a:r>
              <a:rPr lang="en-US" sz="3600" b="1" dirty="0">
                <a:solidFill>
                  <a:srgbClr val="002060"/>
                </a:solidFill>
              </a:rPr>
              <a:t>				   Parts of Speech</a:t>
            </a:r>
          </a:p>
          <a:p>
            <a:pPr marL="0" lvl="7" indent="0">
              <a:spcBef>
                <a:spcPts val="1000"/>
              </a:spcBef>
              <a:buNone/>
            </a:pP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Noun	       Pronoun	 	    Adjective		 Verb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Adverb	      Preposition          Conjunction         Interjection</a:t>
            </a: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1. One evening he lit a large lamp in the bedroom and sat near his wife.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P. 'Why not?', was the answer.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Q. 'Whatever you like.'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R. 'Shall I read you something?', he asked.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S. 'What shall I read?', he continued.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6. He was somewhat taken aback by her answer.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RPSQ</a:t>
            </a:r>
            <a:br>
              <a:rPr lang="en-US" dirty="0"/>
            </a:br>
            <a:r>
              <a:rPr lang="en-US" dirty="0"/>
              <a:t>2) SRQP</a:t>
            </a:r>
            <a:br>
              <a:rPr lang="en-US" dirty="0"/>
            </a:br>
            <a:r>
              <a:rPr lang="en-US" dirty="0"/>
              <a:t>3) RQPS</a:t>
            </a:r>
            <a:br>
              <a:rPr lang="en-US" dirty="0"/>
            </a:br>
            <a:r>
              <a:rPr lang="en-US" dirty="0"/>
              <a:t>4) SQPR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1. Suddenly the man heard the low hum of an engine.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P. Instead, it grew louder and louder and seemed to be coming from above.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Q. At first he thought that it must be a car travelling along the road he had recently left.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R. He looked up quickly and saw an aeroplane cutting a crazy, zigzag path across the sky.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S. He expected the noise to fade away in the distance.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6. It disappeared for an instant behind some clouds, then emerged and plunged into the field.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QSPR</a:t>
            </a:r>
            <a:br>
              <a:rPr lang="en-US" dirty="0"/>
            </a:br>
            <a:r>
              <a:rPr lang="en-US" dirty="0"/>
              <a:t>2) SPRQ</a:t>
            </a:r>
            <a:br>
              <a:rPr lang="en-US" dirty="0"/>
            </a:br>
            <a:r>
              <a:rPr lang="en-US" dirty="0"/>
              <a:t>3) RPSQ</a:t>
            </a:r>
            <a:br>
              <a:rPr lang="en-US" dirty="0"/>
            </a:br>
            <a:r>
              <a:rPr lang="en-US" dirty="0"/>
              <a:t>4) QPRS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1. I got on a colourful bus filled with all kinds of strange people.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P. We arrived at a gate like the one in Salvador Dali's paintings.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Q. The bus rode across the dirty expanses without roads.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R. At first, I wasn't aware that the bus roof was loaded with drugs.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S. Everyone was filled with dust and often the wheels would sink into the soft soil.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6. It was a gate neither separated nor connected anything from or to anything.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QRSP</a:t>
            </a:r>
            <a:br>
              <a:rPr lang="en-US" dirty="0"/>
            </a:br>
            <a:r>
              <a:rPr lang="en-US" dirty="0"/>
              <a:t>2) SPQR</a:t>
            </a:r>
            <a:br>
              <a:rPr lang="en-US" dirty="0"/>
            </a:br>
            <a:r>
              <a:rPr lang="en-US" dirty="0"/>
              <a:t>3) RQSP</a:t>
            </a:r>
            <a:br>
              <a:rPr lang="en-US" dirty="0"/>
            </a:br>
            <a:r>
              <a:rPr lang="en-US" dirty="0"/>
              <a:t>4) RSPQ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921" y="1012054"/>
            <a:ext cx="111059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					</a:t>
            </a: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NOUN  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Noun is the name given to a person, place or thing.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</a:t>
            </a:r>
            <a:r>
              <a:rPr lang="en-US" sz="20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Eg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. </a:t>
            </a:r>
            <a:r>
              <a:rPr lang="en-US" sz="20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Kabir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 Chandigarh, Gold, Cricket etc.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98" y="2343706"/>
            <a:ext cx="5631402" cy="4099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Classification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Proper Noun	Common Noun      Collective Noun		Abstract Noun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train stopped at the station.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A pack of cards is kept on the table.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Taj Mahal is a beautiful building.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This necklace is made of gold.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fireman could not put out the fire.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My family is going to Lucknow.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Ganga is a holy river.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Many new plants have been planted in the garden.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shepherd took his flock of sheep to the grassland.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A crowd gathered around the injured man.</a:t>
            </a:r>
            <a:endParaRPr lang="en-US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0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Table, rain, box, mob, tiger, Delhi, car, gold, ground, bat, </a:t>
            </a: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football, soldier, Vishnu, England, Shakespeare, silver,</a:t>
            </a: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bed, bunch, flock, mountain, bangle, Ox, honesty,</a:t>
            </a: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intelligence, Mumbai</a:t>
            </a:r>
          </a:p>
          <a:p>
            <a:pPr>
              <a:buNone/>
            </a:pPr>
            <a:endParaRPr lang="en-US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5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Simplify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		</a:t>
            </a:r>
            <a:r>
              <a:rPr lang="en-US" sz="2800" b="1" dirty="0">
                <a:solidFill>
                  <a:srgbClr val="002060"/>
                </a:solidFill>
              </a:rPr>
              <a:t>Countable 					Uncountable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1515</TotalTime>
  <Words>2682</Words>
  <Application>Microsoft Office PowerPoint</Application>
  <PresentationFormat>Widescreen</PresentationFormat>
  <Paragraphs>355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Arial Unicode MS</vt:lpstr>
      <vt:lpstr>Bookman Old Style</vt:lpstr>
      <vt:lpstr>Calibri</vt:lpstr>
      <vt:lpstr>Calibri Light</vt:lpstr>
      <vt:lpstr>Office Theme</vt:lpstr>
      <vt:lpstr>        VERBAL ABILITY       v 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182</cp:revision>
  <dcterms:created xsi:type="dcterms:W3CDTF">2020-02-23T06:37:57Z</dcterms:created>
  <dcterms:modified xsi:type="dcterms:W3CDTF">2023-05-31T10:47:43Z</dcterms:modified>
</cp:coreProperties>
</file>