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309" r:id="rId2"/>
    <p:sldId id="437" r:id="rId3"/>
    <p:sldId id="438" r:id="rId4"/>
    <p:sldId id="439" r:id="rId5"/>
    <p:sldId id="407" r:id="rId6"/>
    <p:sldId id="414" r:id="rId7"/>
    <p:sldId id="413" r:id="rId8"/>
    <p:sldId id="412" r:id="rId9"/>
    <p:sldId id="411" r:id="rId10"/>
    <p:sldId id="410" r:id="rId11"/>
    <p:sldId id="409" r:id="rId12"/>
    <p:sldId id="408" r:id="rId13"/>
    <p:sldId id="415" r:id="rId14"/>
    <p:sldId id="367" r:id="rId15"/>
    <p:sldId id="403" r:id="rId16"/>
    <p:sldId id="420" r:id="rId17"/>
    <p:sldId id="419" r:id="rId18"/>
    <p:sldId id="418" r:id="rId19"/>
    <p:sldId id="417" r:id="rId20"/>
    <p:sldId id="416" r:id="rId21"/>
    <p:sldId id="422" r:id="rId22"/>
    <p:sldId id="421" r:id="rId23"/>
    <p:sldId id="423" r:id="rId24"/>
    <p:sldId id="424" r:id="rId25"/>
    <p:sldId id="425" r:id="rId26"/>
    <p:sldId id="426" r:id="rId27"/>
    <p:sldId id="427" r:id="rId28"/>
    <p:sldId id="428" r:id="rId29"/>
    <p:sldId id="429" r:id="rId30"/>
    <p:sldId id="430" r:id="rId31"/>
    <p:sldId id="431" r:id="rId32"/>
    <p:sldId id="432" r:id="rId33"/>
    <p:sldId id="433" r:id="rId34"/>
    <p:sldId id="434" r:id="rId35"/>
    <p:sldId id="435" r:id="rId36"/>
    <p:sldId id="436" r:id="rId37"/>
    <p:sldId id="39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8EFC"/>
    <a:srgbClr val="FE6400"/>
    <a:srgbClr val="B0D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4624" autoAdjust="0"/>
  </p:normalViewPr>
  <p:slideViewPr>
    <p:cSldViewPr snapToGrid="0">
      <p:cViewPr varScale="1">
        <p:scale>
          <a:sx n="68" d="100"/>
          <a:sy n="68" d="100"/>
        </p:scale>
        <p:origin x="492" y="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01EA01-0F0C-4DE8-B813-35A3FC47D733}" type="datetimeFigureOut">
              <a:rPr lang="en-US" smtClean="0"/>
              <a:pPr/>
              <a:t>6/13/2023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E163DC-F9C0-4AEA-8660-BBA8B69631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570C-91D9-4947-A6D9-7FF06034DC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A57714-93CD-4F1F-87AD-8D5BD536B3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B1CF67-9FF0-4DFC-BE0D-8D3336673D29}"/>
              </a:ext>
            </a:extLst>
          </p:cNvPr>
          <p:cNvSpPr>
            <a:spLocks noGrp="1"/>
          </p:cNvSpPr>
          <p:nvPr>
            <p:ph type="dt" sz="half" idx="10"/>
          </p:nvPr>
        </p:nvSpPr>
        <p:spPr/>
        <p:txBody>
          <a:bodyPr/>
          <a:lstStyle/>
          <a:p>
            <a:fld id="{E6F7824F-FEE6-4FA6-87FA-56806D70CA3A}" type="datetimeFigureOut">
              <a:rPr lang="en-IN" smtClean="0"/>
              <a:pPr/>
              <a:t>13-06-2023</a:t>
            </a:fld>
            <a:endParaRPr lang="en-IN"/>
          </a:p>
        </p:txBody>
      </p:sp>
      <p:sp>
        <p:nvSpPr>
          <p:cNvPr id="5" name="Footer Placeholder 4">
            <a:extLst>
              <a:ext uri="{FF2B5EF4-FFF2-40B4-BE49-F238E27FC236}">
                <a16:creationId xmlns:a16="http://schemas.microsoft.com/office/drawing/2014/main" id="{CC1B7A56-F93E-4F84-81A6-4D75C4E9C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C9BA34-E053-4950-ADF6-7B39A137036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61181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95D0-D535-4848-A630-2D6860813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DB14DE-3C99-46E6-9D3B-253632069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213A90A1-9292-4924-8F81-7ED09C923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10C8E3-27F1-4EDF-9DCD-8F49CDA6B2FC}"/>
              </a:ext>
            </a:extLst>
          </p:cNvPr>
          <p:cNvSpPr>
            <a:spLocks noGrp="1"/>
          </p:cNvSpPr>
          <p:nvPr>
            <p:ph type="dt" sz="half" idx="10"/>
          </p:nvPr>
        </p:nvSpPr>
        <p:spPr/>
        <p:txBody>
          <a:bodyPr/>
          <a:lstStyle/>
          <a:p>
            <a:fld id="{E6F7824F-FEE6-4FA6-87FA-56806D70CA3A}" type="datetimeFigureOut">
              <a:rPr lang="en-IN" smtClean="0"/>
              <a:pPr/>
              <a:t>13-06-2023</a:t>
            </a:fld>
            <a:endParaRPr lang="en-IN"/>
          </a:p>
        </p:txBody>
      </p:sp>
      <p:sp>
        <p:nvSpPr>
          <p:cNvPr id="6" name="Footer Placeholder 5">
            <a:extLst>
              <a:ext uri="{FF2B5EF4-FFF2-40B4-BE49-F238E27FC236}">
                <a16:creationId xmlns:a16="http://schemas.microsoft.com/office/drawing/2014/main" id="{768BB2F1-10A7-4167-841D-D77F9C8E5B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14DC5D-E540-47BE-BB01-FF0B11DD6461}"/>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54876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7CE4-4879-4194-ACD4-2DFD05CEEE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9DE788-C14D-4BFA-A909-E56F7B950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F1FB5C-888C-4B41-A7ED-BBAD2959954E}"/>
              </a:ext>
            </a:extLst>
          </p:cNvPr>
          <p:cNvSpPr>
            <a:spLocks noGrp="1"/>
          </p:cNvSpPr>
          <p:nvPr>
            <p:ph type="dt" sz="half" idx="10"/>
          </p:nvPr>
        </p:nvSpPr>
        <p:spPr/>
        <p:txBody>
          <a:bodyPr/>
          <a:lstStyle/>
          <a:p>
            <a:fld id="{E6F7824F-FEE6-4FA6-87FA-56806D70CA3A}" type="datetimeFigureOut">
              <a:rPr lang="en-IN" smtClean="0"/>
              <a:pPr/>
              <a:t>13-06-2023</a:t>
            </a:fld>
            <a:endParaRPr lang="en-IN"/>
          </a:p>
        </p:txBody>
      </p:sp>
      <p:sp>
        <p:nvSpPr>
          <p:cNvPr id="5" name="Footer Placeholder 4">
            <a:extLst>
              <a:ext uri="{FF2B5EF4-FFF2-40B4-BE49-F238E27FC236}">
                <a16:creationId xmlns:a16="http://schemas.microsoft.com/office/drawing/2014/main" id="{D3B5CDCF-5C71-4C4C-98F9-79760A9BE8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9B6551-B2C3-4B96-9C9D-F996D5F0751B}"/>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4213392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379290-6C46-497B-AB1E-8A27B8100A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74811A-877C-4411-B988-CA338C63CD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2A6BC7-DD99-4593-AB1F-3E58214B2995}"/>
              </a:ext>
            </a:extLst>
          </p:cNvPr>
          <p:cNvSpPr>
            <a:spLocks noGrp="1"/>
          </p:cNvSpPr>
          <p:nvPr>
            <p:ph type="dt" sz="half" idx="10"/>
          </p:nvPr>
        </p:nvSpPr>
        <p:spPr/>
        <p:txBody>
          <a:bodyPr/>
          <a:lstStyle/>
          <a:p>
            <a:fld id="{E6F7824F-FEE6-4FA6-87FA-56806D70CA3A}" type="datetimeFigureOut">
              <a:rPr lang="en-IN" smtClean="0"/>
              <a:pPr/>
              <a:t>13-06-2023</a:t>
            </a:fld>
            <a:endParaRPr lang="en-IN"/>
          </a:p>
        </p:txBody>
      </p:sp>
      <p:sp>
        <p:nvSpPr>
          <p:cNvPr id="5" name="Footer Placeholder 4">
            <a:extLst>
              <a:ext uri="{FF2B5EF4-FFF2-40B4-BE49-F238E27FC236}">
                <a16:creationId xmlns:a16="http://schemas.microsoft.com/office/drawing/2014/main" id="{FF49487C-19BB-435C-9BEC-F0A10E78A3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6C9521-C4F0-40F8-8192-C7A8261FE47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43231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18DE1E3-0244-4492-89B0-E666F4294E48}"/>
              </a:ext>
            </a:extLst>
          </p:cNvPr>
          <p:cNvSpPr/>
          <p:nvPr userDrawn="1"/>
        </p:nvSpPr>
        <p:spPr>
          <a:xfrm>
            <a:off x="4005792" y="1338792"/>
            <a:ext cx="4180416" cy="4180416"/>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reeform: Shape 24">
            <a:extLst>
              <a:ext uri="{FF2B5EF4-FFF2-40B4-BE49-F238E27FC236}">
                <a16:creationId xmlns:a16="http://schemas.microsoft.com/office/drawing/2014/main" id="{6FCA5F5E-D9F5-4744-B543-9AF39C52DBE3}"/>
              </a:ext>
            </a:extLst>
          </p:cNvPr>
          <p:cNvSpPr/>
          <p:nvPr userDrawn="1"/>
        </p:nvSpPr>
        <p:spPr>
          <a:xfrm rot="10800000" flipH="1">
            <a:off x="5191124" y="6439955"/>
            <a:ext cx="6997050" cy="420957"/>
          </a:xfrm>
          <a:custGeom>
            <a:avLst/>
            <a:gdLst>
              <a:gd name="connsiteX0" fmla="*/ 274746 w 6997050"/>
              <a:gd name="connsiteY0" fmla="*/ 474402 h 474402"/>
              <a:gd name="connsiteX1" fmla="*/ 5454000 w 6997050"/>
              <a:gd name="connsiteY1" fmla="*/ 474402 h 474402"/>
              <a:gd name="connsiteX2" fmla="*/ 5454000 w 6997050"/>
              <a:gd name="connsiteY2" fmla="*/ 473606 h 474402"/>
              <a:gd name="connsiteX3" fmla="*/ 6997050 w 6997050"/>
              <a:gd name="connsiteY3" fmla="*/ 473606 h 474402"/>
              <a:gd name="connsiteX4" fmla="*/ 6997050 w 6997050"/>
              <a:gd name="connsiteY4" fmla="*/ 0 h 474402"/>
              <a:gd name="connsiteX5" fmla="*/ 5454000 w 6997050"/>
              <a:gd name="connsiteY5" fmla="*/ 0 h 474402"/>
              <a:gd name="connsiteX6" fmla="*/ 5454000 w 6997050"/>
              <a:gd name="connsiteY6" fmla="*/ 797 h 474402"/>
              <a:gd name="connsiteX7" fmla="*/ 0 w 6997050"/>
              <a:gd name="connsiteY7" fmla="*/ 797 h 47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97050" h="474402">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B9CDCC60-433C-4D80-B046-60440ADA613D}"/>
              </a:ext>
            </a:extLst>
          </p:cNvPr>
          <p:cNvSpPr/>
          <p:nvPr userDrawn="1"/>
        </p:nvSpPr>
        <p:spPr>
          <a:xfrm>
            <a:off x="1" y="6439956"/>
            <a:ext cx="5490211" cy="418044"/>
          </a:xfrm>
          <a:custGeom>
            <a:avLst/>
            <a:gdLst>
              <a:gd name="connsiteX0" fmla="*/ 0 w 5490211"/>
              <a:gd name="connsiteY0" fmla="*/ 0 h 473605"/>
              <a:gd name="connsiteX1" fmla="*/ 5490211 w 5490211"/>
              <a:gd name="connsiteY1" fmla="*/ 0 h 473605"/>
              <a:gd name="connsiteX2" fmla="*/ 5215520 w 5490211"/>
              <a:gd name="connsiteY2" fmla="*/ 473605 h 473605"/>
              <a:gd name="connsiteX3" fmla="*/ 0 w 5490211"/>
              <a:gd name="connsiteY3" fmla="*/ 473605 h 473605"/>
            </a:gdLst>
            <a:ahLst/>
            <a:cxnLst>
              <a:cxn ang="0">
                <a:pos x="connsiteX0" y="connsiteY0"/>
              </a:cxn>
              <a:cxn ang="0">
                <a:pos x="connsiteX1" y="connsiteY1"/>
              </a:cxn>
              <a:cxn ang="0">
                <a:pos x="connsiteX2" y="connsiteY2"/>
              </a:cxn>
              <a:cxn ang="0">
                <a:pos x="connsiteX3" y="connsiteY3"/>
              </a:cxn>
            </a:cxnLst>
            <a:rect l="l" t="t" r="r" b="b"/>
            <a:pathLst>
              <a:path w="5490211" h="473605">
                <a:moveTo>
                  <a:pt x="0" y="0"/>
                </a:moveTo>
                <a:lnTo>
                  <a:pt x="5490211" y="0"/>
                </a:lnTo>
                <a:lnTo>
                  <a:pt x="5215520" y="473605"/>
                </a:lnTo>
                <a:lnTo>
                  <a:pt x="0" y="473605"/>
                </a:lnTo>
                <a:close/>
              </a:path>
            </a:pathLst>
          </a:custGeom>
          <a:solidFill>
            <a:srgbClr val="FE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CCEF4669-2972-4A62-937C-8770006AA351}"/>
              </a:ext>
            </a:extLst>
          </p:cNvPr>
          <p:cNvSpPr/>
          <p:nvPr userDrawn="1"/>
        </p:nvSpPr>
        <p:spPr>
          <a:xfrm>
            <a:off x="0" y="0"/>
            <a:ext cx="12192000" cy="1016000"/>
          </a:xfrm>
          <a:prstGeom prst="rect">
            <a:avLst/>
          </a:prstGeom>
          <a:gradFill flip="none" rotWithShape="1">
            <a:gsLst>
              <a:gs pos="0">
                <a:srgbClr val="FE6400"/>
              </a:gs>
              <a:gs pos="100000">
                <a:srgbClr val="108E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254000" y="190500"/>
            <a:ext cx="11684000" cy="671250"/>
          </a:xfrm>
        </p:spPr>
        <p:txBody>
          <a:bodyPr>
            <a:normAutofit/>
          </a:bodyPr>
          <a:lstStyle>
            <a:lvl1pPr algn="ctr">
              <a:tabLst>
                <a:tab pos="1790700" algn="l"/>
              </a:tabLst>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14" name="Footer Placeholder 4">
            <a:extLst>
              <a:ext uri="{FF2B5EF4-FFF2-40B4-BE49-F238E27FC236}">
                <a16:creationId xmlns:a16="http://schemas.microsoft.com/office/drawing/2014/main" id="{EF38C1C8-344A-4ACE-B6A4-2BA3E602ECB5}"/>
              </a:ext>
            </a:extLst>
          </p:cNvPr>
          <p:cNvSpPr txBox="1">
            <a:spLocks/>
          </p:cNvSpPr>
          <p:nvPr userDrawn="1"/>
        </p:nvSpPr>
        <p:spPr>
          <a:xfrm>
            <a:off x="355600" y="5683515"/>
            <a:ext cx="115824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27" name="TextBox 26">
            <a:extLst>
              <a:ext uri="{FF2B5EF4-FFF2-40B4-BE49-F238E27FC236}">
                <a16:creationId xmlns:a16="http://schemas.microsoft.com/office/drawing/2014/main" id="{EFF9B3D1-7DD8-405D-A925-20FEB2EA51F2}"/>
              </a:ext>
            </a:extLst>
          </p:cNvPr>
          <p:cNvSpPr txBox="1"/>
          <p:nvPr userDrawn="1"/>
        </p:nvSpPr>
        <p:spPr>
          <a:xfrm>
            <a:off x="1118954" y="6464312"/>
            <a:ext cx="3394904"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Aptitude Classes by Anuj Sir </a:t>
            </a:r>
          </a:p>
        </p:txBody>
      </p:sp>
      <p:sp>
        <p:nvSpPr>
          <p:cNvPr id="28" name="TextBox 27">
            <a:extLst>
              <a:ext uri="{FF2B5EF4-FFF2-40B4-BE49-F238E27FC236}">
                <a16:creationId xmlns:a16="http://schemas.microsoft.com/office/drawing/2014/main" id="{C26DA40F-1448-4E04-A4CC-A0C240DC53FB}"/>
              </a:ext>
            </a:extLst>
          </p:cNvPr>
          <p:cNvSpPr txBox="1"/>
          <p:nvPr userDrawn="1"/>
        </p:nvSpPr>
        <p:spPr>
          <a:xfrm>
            <a:off x="6252259" y="6464312"/>
            <a:ext cx="5634941"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For more tutorials Visit now www.testurprep.com</a:t>
            </a:r>
          </a:p>
        </p:txBody>
      </p:sp>
      <p:sp>
        <p:nvSpPr>
          <p:cNvPr id="33" name="Oval 32">
            <a:extLst>
              <a:ext uri="{FF2B5EF4-FFF2-40B4-BE49-F238E27FC236}">
                <a16:creationId xmlns:a16="http://schemas.microsoft.com/office/drawing/2014/main" id="{AC4A5B36-9C81-4DC5-AB3E-D53D3DF8AA5F}"/>
              </a:ext>
            </a:extLst>
          </p:cNvPr>
          <p:cNvSpPr/>
          <p:nvPr userDrawn="1"/>
        </p:nvSpPr>
        <p:spPr>
          <a:xfrm>
            <a:off x="158099"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D126FFB0-7B36-4783-8239-761E300FA624}"/>
              </a:ext>
            </a:extLst>
          </p:cNvPr>
          <p:cNvSpPr/>
          <p:nvPr userDrawn="1"/>
        </p:nvSpPr>
        <p:spPr>
          <a:xfrm>
            <a:off x="11311874"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254000" y="1199620"/>
            <a:ext cx="11684000" cy="4991630"/>
          </a:xfrm>
        </p:spPr>
        <p:txBody>
          <a:bodyPr>
            <a:normAutofit/>
          </a:bodyPr>
          <a:lstStyle>
            <a:lvl1pPr>
              <a:defRPr lang="en-IN" sz="2400" dirty="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p:txBody>
      </p:sp>
    </p:spTree>
    <p:extLst>
      <p:ext uri="{BB962C8B-B14F-4D97-AF65-F5344CB8AC3E}">
        <p14:creationId xmlns:p14="http://schemas.microsoft.com/office/powerpoint/2010/main" val="160121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304800" y="270933"/>
            <a:ext cx="11582400" cy="745067"/>
          </a:xfrm>
        </p:spPr>
        <p:txBody>
          <a:bodyPr>
            <a:normAutofit/>
          </a:bodyPr>
          <a:lstStyle>
            <a:lvl1pPr algn="ctr">
              <a:defRPr sz="3600" b="1">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304800" y="1185333"/>
            <a:ext cx="11582400" cy="499163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a16="http://schemas.microsoft.com/office/drawing/2014/main" id="{7F82684C-423C-4765-A4B6-5C4E8DC754FB}"/>
              </a:ext>
            </a:extLst>
          </p:cNvPr>
          <p:cNvSpPr>
            <a:spLocks noGrp="1"/>
          </p:cNvSpPr>
          <p:nvPr>
            <p:ph type="dt" sz="half" idx="10"/>
          </p:nvPr>
        </p:nvSpPr>
        <p:spPr>
          <a:xfrm>
            <a:off x="304800" y="6380692"/>
            <a:ext cx="3276600" cy="365125"/>
          </a:xfrm>
        </p:spPr>
        <p:txBody>
          <a:bodyPr/>
          <a:lstStyle/>
          <a:p>
            <a:fld id="{E6F7824F-FEE6-4FA6-87FA-56806D70CA3A}" type="datetimeFigureOut">
              <a:rPr lang="en-IN" smtClean="0"/>
              <a:pPr/>
              <a:t>13-06-2023</a:t>
            </a:fld>
            <a:endParaRPr lang="en-IN"/>
          </a:p>
        </p:txBody>
      </p:sp>
      <p:sp>
        <p:nvSpPr>
          <p:cNvPr id="5" name="Footer Placeholder 4">
            <a:extLst>
              <a:ext uri="{FF2B5EF4-FFF2-40B4-BE49-F238E27FC236}">
                <a16:creationId xmlns:a16="http://schemas.microsoft.com/office/drawing/2014/main" id="{C02794CF-57E8-4BE6-9B7F-7F59CE9F7302}"/>
              </a:ext>
            </a:extLst>
          </p:cNvPr>
          <p:cNvSpPr>
            <a:spLocks noGrp="1"/>
          </p:cNvSpPr>
          <p:nvPr>
            <p:ph type="ftr" sz="quarter" idx="11"/>
          </p:nvPr>
        </p:nvSpPr>
        <p:spPr>
          <a:xfrm>
            <a:off x="4038600" y="6380691"/>
            <a:ext cx="4114800" cy="365125"/>
          </a:xfrm>
        </p:spPr>
        <p:txBody>
          <a:bodyPr/>
          <a:lstStyle/>
          <a:p>
            <a:endParaRPr lang="en-IN" dirty="0"/>
          </a:p>
        </p:txBody>
      </p:sp>
      <p:sp>
        <p:nvSpPr>
          <p:cNvPr id="6" name="Slide Number Placeholder 5">
            <a:extLst>
              <a:ext uri="{FF2B5EF4-FFF2-40B4-BE49-F238E27FC236}">
                <a16:creationId xmlns:a16="http://schemas.microsoft.com/office/drawing/2014/main" id="{3A8311BD-0829-4E1F-8609-52006F00A5F6}"/>
              </a:ext>
            </a:extLst>
          </p:cNvPr>
          <p:cNvSpPr>
            <a:spLocks noGrp="1"/>
          </p:cNvSpPr>
          <p:nvPr>
            <p:ph type="sldNum" sz="quarter" idx="12"/>
          </p:nvPr>
        </p:nvSpPr>
        <p:spPr>
          <a:xfrm>
            <a:off x="8610599" y="6356350"/>
            <a:ext cx="3276599" cy="365125"/>
          </a:xfrm>
        </p:spPr>
        <p:txBody>
          <a:bodyPr/>
          <a:lstStyle/>
          <a:p>
            <a:fld id="{4113C1E7-9431-4A64-94FC-1D172EC0AB5A}" type="slidenum">
              <a:rPr lang="en-IN" smtClean="0"/>
              <a:pPr/>
              <a:t>‹#›</a:t>
            </a:fld>
            <a:endParaRPr lang="en-IN"/>
          </a:p>
        </p:txBody>
      </p:sp>
      <p:sp>
        <p:nvSpPr>
          <p:cNvPr id="11" name="Rectangle 10">
            <a:extLst>
              <a:ext uri="{FF2B5EF4-FFF2-40B4-BE49-F238E27FC236}">
                <a16:creationId xmlns:a16="http://schemas.microsoft.com/office/drawing/2014/main" id="{918DE1E3-0244-4492-89B0-E666F4294E48}"/>
              </a:ext>
            </a:extLst>
          </p:cNvPr>
          <p:cNvSpPr/>
          <p:nvPr userDrawn="1"/>
        </p:nvSpPr>
        <p:spPr>
          <a:xfrm>
            <a:off x="3706812" y="981604"/>
            <a:ext cx="4879976" cy="4879976"/>
          </a:xfrm>
          <a:prstGeom prst="rect">
            <a:avLst/>
          </a:prstGeom>
          <a:blipFill dpi="0" rotWithShape="1">
            <a:blip r:embed="rId2">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4707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DAC04-157F-4E75-A1D1-608BB6A458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EEF63E-A7CD-4490-94C6-AEB7AAD1B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9BACE1-7062-406F-BF0A-2C8447CFAE78}"/>
              </a:ext>
            </a:extLst>
          </p:cNvPr>
          <p:cNvSpPr>
            <a:spLocks noGrp="1"/>
          </p:cNvSpPr>
          <p:nvPr>
            <p:ph type="dt" sz="half" idx="10"/>
          </p:nvPr>
        </p:nvSpPr>
        <p:spPr/>
        <p:txBody>
          <a:bodyPr/>
          <a:lstStyle/>
          <a:p>
            <a:fld id="{E6F7824F-FEE6-4FA6-87FA-56806D70CA3A}" type="datetimeFigureOut">
              <a:rPr lang="en-IN" smtClean="0"/>
              <a:pPr/>
              <a:t>13-06-2023</a:t>
            </a:fld>
            <a:endParaRPr lang="en-IN"/>
          </a:p>
        </p:txBody>
      </p:sp>
      <p:sp>
        <p:nvSpPr>
          <p:cNvPr id="5" name="Footer Placeholder 4">
            <a:extLst>
              <a:ext uri="{FF2B5EF4-FFF2-40B4-BE49-F238E27FC236}">
                <a16:creationId xmlns:a16="http://schemas.microsoft.com/office/drawing/2014/main" id="{6632EBEB-1EEC-4E59-8235-46F33B9CE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6F9D22-36EF-42CE-B503-C1BF182ECDE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56422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2340-6366-4615-8DFE-2032C089BB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CE8ADD-6026-4405-9B1A-DC1A4E8E9C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6CB263-B7A6-4EE6-AD11-928CE3CCDA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281AA1-B6F3-49F8-9075-131D0D8F3C6A}"/>
              </a:ext>
            </a:extLst>
          </p:cNvPr>
          <p:cNvSpPr>
            <a:spLocks noGrp="1"/>
          </p:cNvSpPr>
          <p:nvPr>
            <p:ph type="dt" sz="half" idx="10"/>
          </p:nvPr>
        </p:nvSpPr>
        <p:spPr/>
        <p:txBody>
          <a:bodyPr/>
          <a:lstStyle/>
          <a:p>
            <a:fld id="{E6F7824F-FEE6-4FA6-87FA-56806D70CA3A}" type="datetimeFigureOut">
              <a:rPr lang="en-IN" smtClean="0"/>
              <a:pPr/>
              <a:t>13-06-2023</a:t>
            </a:fld>
            <a:endParaRPr lang="en-IN"/>
          </a:p>
        </p:txBody>
      </p:sp>
      <p:sp>
        <p:nvSpPr>
          <p:cNvPr id="6" name="Footer Placeholder 5">
            <a:extLst>
              <a:ext uri="{FF2B5EF4-FFF2-40B4-BE49-F238E27FC236}">
                <a16:creationId xmlns:a16="http://schemas.microsoft.com/office/drawing/2014/main" id="{7DEF3FA6-1E5C-47CD-B247-F515761031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BB52BF-3F99-4B16-A3D9-0678B7555DDE}"/>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3836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DB32-2174-4376-9076-2632E8F8EE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9C407C-1D12-4D0A-A030-524BE0968A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71F0A9-77EE-4263-A67C-C16BE1477C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871FB3-AC11-4741-B1C4-DE03A7E6A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0ECBBDE-9050-4133-9844-54AB486662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15ABDF-CF3A-439F-B397-95AC73FB9257}"/>
              </a:ext>
            </a:extLst>
          </p:cNvPr>
          <p:cNvSpPr>
            <a:spLocks noGrp="1"/>
          </p:cNvSpPr>
          <p:nvPr>
            <p:ph type="dt" sz="half" idx="10"/>
          </p:nvPr>
        </p:nvSpPr>
        <p:spPr/>
        <p:txBody>
          <a:bodyPr/>
          <a:lstStyle/>
          <a:p>
            <a:fld id="{E6F7824F-FEE6-4FA6-87FA-56806D70CA3A}" type="datetimeFigureOut">
              <a:rPr lang="en-IN" smtClean="0"/>
              <a:pPr/>
              <a:t>13-06-2023</a:t>
            </a:fld>
            <a:endParaRPr lang="en-IN"/>
          </a:p>
        </p:txBody>
      </p:sp>
      <p:sp>
        <p:nvSpPr>
          <p:cNvPr id="8" name="Footer Placeholder 7">
            <a:extLst>
              <a:ext uri="{FF2B5EF4-FFF2-40B4-BE49-F238E27FC236}">
                <a16:creationId xmlns:a16="http://schemas.microsoft.com/office/drawing/2014/main" id="{35DB57C0-0EC2-4978-AEAD-7284450CDF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E9A207-153C-4FB7-89E6-D60D56800EA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98409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69E1-C2D7-469B-B685-5760A0E1E6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407BAE-D44B-45AB-A0B4-DD09062FCEBE}"/>
              </a:ext>
            </a:extLst>
          </p:cNvPr>
          <p:cNvSpPr>
            <a:spLocks noGrp="1"/>
          </p:cNvSpPr>
          <p:nvPr>
            <p:ph type="dt" sz="half" idx="10"/>
          </p:nvPr>
        </p:nvSpPr>
        <p:spPr/>
        <p:txBody>
          <a:bodyPr/>
          <a:lstStyle/>
          <a:p>
            <a:fld id="{E6F7824F-FEE6-4FA6-87FA-56806D70CA3A}" type="datetimeFigureOut">
              <a:rPr lang="en-IN" smtClean="0"/>
              <a:pPr/>
              <a:t>13-06-2023</a:t>
            </a:fld>
            <a:endParaRPr lang="en-IN"/>
          </a:p>
        </p:txBody>
      </p:sp>
      <p:sp>
        <p:nvSpPr>
          <p:cNvPr id="4" name="Footer Placeholder 3">
            <a:extLst>
              <a:ext uri="{FF2B5EF4-FFF2-40B4-BE49-F238E27FC236}">
                <a16:creationId xmlns:a16="http://schemas.microsoft.com/office/drawing/2014/main" id="{577F0041-930D-486E-B87C-35013F3E02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0610B2-BC3A-443A-B9FB-C8EA2F3584F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19301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5BEFB7-3B9C-4B2B-95B4-92DD054CBC2A}"/>
              </a:ext>
            </a:extLst>
          </p:cNvPr>
          <p:cNvSpPr>
            <a:spLocks noGrp="1"/>
          </p:cNvSpPr>
          <p:nvPr>
            <p:ph type="dt" sz="half" idx="10"/>
          </p:nvPr>
        </p:nvSpPr>
        <p:spPr/>
        <p:txBody>
          <a:bodyPr/>
          <a:lstStyle/>
          <a:p>
            <a:fld id="{E6F7824F-FEE6-4FA6-87FA-56806D70CA3A}" type="datetimeFigureOut">
              <a:rPr lang="en-IN" smtClean="0"/>
              <a:pPr/>
              <a:t>13-06-2023</a:t>
            </a:fld>
            <a:endParaRPr lang="en-IN"/>
          </a:p>
        </p:txBody>
      </p:sp>
      <p:sp>
        <p:nvSpPr>
          <p:cNvPr id="3" name="Footer Placeholder 2">
            <a:extLst>
              <a:ext uri="{FF2B5EF4-FFF2-40B4-BE49-F238E27FC236}">
                <a16:creationId xmlns:a16="http://schemas.microsoft.com/office/drawing/2014/main" id="{8BAF9ABC-339A-4386-8967-389520926E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75CBE5-69F1-4976-9D60-7F316C1EDB17}"/>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02267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AF17B-D2C9-40B9-8753-8BDCF691A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607120-E547-4935-95D5-4A8C8B267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7049DD-1391-4431-A734-4A3EEF73A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DA9439-D32A-4CA5-A1FB-743F92303F16}"/>
              </a:ext>
            </a:extLst>
          </p:cNvPr>
          <p:cNvSpPr>
            <a:spLocks noGrp="1"/>
          </p:cNvSpPr>
          <p:nvPr>
            <p:ph type="dt" sz="half" idx="10"/>
          </p:nvPr>
        </p:nvSpPr>
        <p:spPr/>
        <p:txBody>
          <a:bodyPr/>
          <a:lstStyle/>
          <a:p>
            <a:fld id="{E6F7824F-FEE6-4FA6-87FA-56806D70CA3A}" type="datetimeFigureOut">
              <a:rPr lang="en-IN" smtClean="0"/>
              <a:pPr/>
              <a:t>13-06-2023</a:t>
            </a:fld>
            <a:endParaRPr lang="en-IN"/>
          </a:p>
        </p:txBody>
      </p:sp>
      <p:sp>
        <p:nvSpPr>
          <p:cNvPr id="6" name="Footer Placeholder 5">
            <a:extLst>
              <a:ext uri="{FF2B5EF4-FFF2-40B4-BE49-F238E27FC236}">
                <a16:creationId xmlns:a16="http://schemas.microsoft.com/office/drawing/2014/main" id="{81F7D6D9-F57C-438C-8949-80113A39B8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3E0FAB-A3DF-4A5C-B3B2-F612BBFE353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1459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35F695-DEC3-4A3B-BC13-7CC4F5D1D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C168CC-6B45-4123-88A6-EF2DF64057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D7EFBD-4160-41DF-A314-BD6A64AB49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824F-FEE6-4FA6-87FA-56806D70CA3A}" type="datetimeFigureOut">
              <a:rPr lang="en-IN" smtClean="0"/>
              <a:pPr/>
              <a:t>13-06-2023</a:t>
            </a:fld>
            <a:endParaRPr lang="en-IN"/>
          </a:p>
        </p:txBody>
      </p:sp>
      <p:sp>
        <p:nvSpPr>
          <p:cNvPr id="5" name="Footer Placeholder 4">
            <a:extLst>
              <a:ext uri="{FF2B5EF4-FFF2-40B4-BE49-F238E27FC236}">
                <a16:creationId xmlns:a16="http://schemas.microsoft.com/office/drawing/2014/main" id="{518098CC-0E82-4F6E-B3C7-BBF562C23B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E83DAE-AED6-4530-8BC5-C76C7338E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3C1E7-9431-4A64-94FC-1D172EC0AB5A}" type="slidenum">
              <a:rPr lang="en-IN" smtClean="0"/>
              <a:pPr/>
              <a:t>‹#›</a:t>
            </a:fld>
            <a:endParaRPr lang="en-IN"/>
          </a:p>
        </p:txBody>
      </p:sp>
    </p:spTree>
    <p:extLst>
      <p:ext uri="{BB962C8B-B14F-4D97-AF65-F5344CB8AC3E}">
        <p14:creationId xmlns:p14="http://schemas.microsoft.com/office/powerpoint/2010/main" val="1762507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138964" y="784255"/>
            <a:ext cx="11848084" cy="2585323"/>
          </a:xfrm>
          <a:prstGeom prst="rect">
            <a:avLst/>
          </a:prstGeom>
          <a:noFill/>
        </p:spPr>
        <p:txBody>
          <a:bodyPr wrap="square">
            <a:spAutoFit/>
          </a:bodyPr>
          <a:lstStyle/>
          <a:p>
            <a:r>
              <a:rPr lang="en-GB" dirty="0"/>
              <a:t>				</a:t>
            </a:r>
            <a:endParaRPr lang="en-GB" sz="7200" b="1" dirty="0">
              <a:solidFill>
                <a:srgbClr val="002060"/>
              </a:solidFill>
            </a:endParaRPr>
          </a:p>
          <a:p>
            <a:r>
              <a:rPr lang="en-GB" sz="7200" b="1" dirty="0">
                <a:solidFill>
                  <a:srgbClr val="002060"/>
                </a:solidFill>
              </a:rPr>
              <a:t>				 </a:t>
            </a:r>
          </a:p>
          <a:p>
            <a:r>
              <a:rPr lang="en-GB" sz="7200" b="1" dirty="0">
                <a:solidFill>
                  <a:srgbClr val="002060"/>
                </a:solidFill>
              </a:rPr>
              <a:t>	 </a:t>
            </a:r>
            <a:r>
              <a:rPr lang="en-GB" sz="7200" b="1" dirty="0">
                <a:solidFill>
                  <a:srgbClr val="FF0000"/>
                </a:solidFill>
              </a:rPr>
              <a:t>Reading Comprehension</a:t>
            </a:r>
            <a:endParaRPr lang="en-GB"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138964" y="784255"/>
            <a:ext cx="11848084" cy="5509200"/>
          </a:xfrm>
          <a:prstGeom prst="rect">
            <a:avLst/>
          </a:prstGeom>
          <a:noFill/>
        </p:spPr>
        <p:txBody>
          <a:bodyPr wrap="square">
            <a:spAutoFit/>
          </a:bodyPr>
          <a:lstStyle/>
          <a:p>
            <a:r>
              <a:rPr lang="en-US" sz="1600" b="1" dirty="0">
                <a:solidFill>
                  <a:srgbClr val="002060"/>
                </a:solidFill>
              </a:rPr>
              <a:t>Read the following passage carefully and answer the questions given below it. Certain words are given in bold to help you to locate them while answering some of the questions.</a:t>
            </a:r>
          </a:p>
          <a:p>
            <a:endParaRPr lang="en-US" sz="1600" dirty="0">
              <a:solidFill>
                <a:srgbClr val="002060"/>
              </a:solidFill>
            </a:endParaRPr>
          </a:p>
          <a:p>
            <a:r>
              <a:rPr lang="en-US" sz="1600" dirty="0">
                <a:solidFill>
                  <a:srgbClr val="002060"/>
                </a:solidFill>
              </a:rPr>
              <a:t>Recent advances in science and technology have made it possible for geneticists to find out abnormalities in the unborn </a:t>
            </a:r>
            <a:r>
              <a:rPr lang="en-US" sz="1600" dirty="0" err="1">
                <a:solidFill>
                  <a:srgbClr val="002060"/>
                </a:solidFill>
              </a:rPr>
              <a:t>foetus</a:t>
            </a:r>
            <a:r>
              <a:rPr lang="en-US" sz="1600" dirty="0">
                <a:solidFill>
                  <a:srgbClr val="002060"/>
                </a:solidFill>
              </a:rPr>
              <a:t> and take remedial action to rectify some defects which would otherwise prove to be fatal to the child. Though genetic engineering is still at its infancy, scientists can now predict with greater accuracy a genetic disorder. It is not yet an exact science since they are not in a position to predict when exactly a genetic disorder will set in. While they have not yet been able to change the genetic order of the gene in germs, they are optimistic and are holding out that in the near future they might be successful in achieving this feat. They have, however, acquired the ability in manipulating tissue cells. However, genetic misinformation can sometimes be damaging for it may adversely affect people psychologically. Genetic information may lead to a tendency to brand some people as inferiors. Genetic information can therefore be abused and its application in deciding the sex of the </a:t>
            </a:r>
            <a:r>
              <a:rPr lang="en-US" sz="1600" dirty="0" err="1">
                <a:solidFill>
                  <a:srgbClr val="002060"/>
                </a:solidFill>
              </a:rPr>
              <a:t>foetus</a:t>
            </a:r>
            <a:r>
              <a:rPr lang="en-US" sz="1600" dirty="0">
                <a:solidFill>
                  <a:srgbClr val="002060"/>
                </a:solidFill>
              </a:rPr>
              <a:t> and its subsequent abortion is now hotly debated on ethical lines. But on this issue geneticists cannot be squarely blamed though this charge has often been levelled at them. It is mainly a societal problem. At present genetic engineering is a costly process of detecting disorders but scientists hope to reduce the costs when technology becomes more advanced. This is why much progress in this area has been possible in scientifically advanced and rich countries like the USA, UK and Japan. It remains to be seen if in the future this science will lead to the development of a race of supermen or will be able to obliterate disease from this world.</a:t>
            </a:r>
          </a:p>
          <a:p>
            <a:endParaRPr lang="en-US" sz="1600" dirty="0">
              <a:solidFill>
                <a:srgbClr val="002060"/>
              </a:solidFill>
            </a:endParaRPr>
          </a:p>
          <a:p>
            <a:r>
              <a:rPr lang="en-US" sz="1600" dirty="0">
                <a:solidFill>
                  <a:srgbClr val="002060"/>
                </a:solidFill>
              </a:rPr>
              <a:t>Which of the following is not true of the genetic engineering movement?</a:t>
            </a:r>
          </a:p>
          <a:p>
            <a:endParaRPr lang="en-US" sz="1600" dirty="0">
              <a:solidFill>
                <a:srgbClr val="002060"/>
              </a:solidFill>
            </a:endParaRPr>
          </a:p>
          <a:p>
            <a:r>
              <a:rPr lang="en-US" sz="1600" dirty="0">
                <a:solidFill>
                  <a:srgbClr val="002060"/>
                </a:solidFill>
              </a:rPr>
              <a:t>(a) Possibility of abuse</a:t>
            </a:r>
          </a:p>
          <a:p>
            <a:r>
              <a:rPr lang="en-US" sz="1600" dirty="0">
                <a:solidFill>
                  <a:srgbClr val="002060"/>
                </a:solidFill>
              </a:rPr>
              <a:t>(b) It is confronted by ethical problems.</a:t>
            </a:r>
          </a:p>
          <a:p>
            <a:r>
              <a:rPr lang="en-US" sz="1600" dirty="0">
                <a:solidFill>
                  <a:srgbClr val="002060"/>
                </a:solidFill>
              </a:rPr>
              <a:t>(c) Increased tendency to manipulate gene cells.</a:t>
            </a:r>
          </a:p>
          <a:p>
            <a:r>
              <a:rPr lang="en-US" sz="1600" dirty="0">
                <a:solidFill>
                  <a:srgbClr val="002060"/>
                </a:solidFill>
              </a:rPr>
              <a:t>(d) Acquired ability to detect genetics disorders in unborn babies.</a:t>
            </a:r>
          </a:p>
        </p:txBody>
      </p:sp>
    </p:spTree>
    <p:extLst>
      <p:ext uri="{BB962C8B-B14F-4D97-AF65-F5344CB8AC3E}">
        <p14:creationId xmlns:p14="http://schemas.microsoft.com/office/powerpoint/2010/main" val="3517518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138964" y="784255"/>
            <a:ext cx="11848084" cy="5509200"/>
          </a:xfrm>
          <a:prstGeom prst="rect">
            <a:avLst/>
          </a:prstGeom>
          <a:noFill/>
        </p:spPr>
        <p:txBody>
          <a:bodyPr wrap="square">
            <a:spAutoFit/>
          </a:bodyPr>
          <a:lstStyle/>
          <a:p>
            <a:r>
              <a:rPr lang="en-US" sz="1600" b="1" dirty="0">
                <a:solidFill>
                  <a:srgbClr val="002060"/>
                </a:solidFill>
              </a:rPr>
              <a:t>Read the following passage carefully and answer the questions given below it. Certain words are given in bold to help you to locate them while answering some of the questions.</a:t>
            </a:r>
          </a:p>
          <a:p>
            <a:endParaRPr lang="en-US" sz="1600" dirty="0">
              <a:solidFill>
                <a:srgbClr val="002060"/>
              </a:solidFill>
            </a:endParaRPr>
          </a:p>
          <a:p>
            <a:r>
              <a:rPr lang="en-US" sz="1600" dirty="0">
                <a:solidFill>
                  <a:srgbClr val="002060"/>
                </a:solidFill>
              </a:rPr>
              <a:t>Recent advances in science and technology have made it possible for geneticists to find out abnormalities in the unborn </a:t>
            </a:r>
            <a:r>
              <a:rPr lang="en-US" sz="1600" dirty="0" err="1">
                <a:solidFill>
                  <a:srgbClr val="002060"/>
                </a:solidFill>
              </a:rPr>
              <a:t>foetus</a:t>
            </a:r>
            <a:r>
              <a:rPr lang="en-US" sz="1600" dirty="0">
                <a:solidFill>
                  <a:srgbClr val="002060"/>
                </a:solidFill>
              </a:rPr>
              <a:t> and take remedial action to rectify some defects which would otherwise prove to be fatal to the child. Though genetic engineering is still at its infancy, scientists can now predict with greater accuracy a genetic disorder. It is not yet an exact science since they are not in a position to predict when exactly a genetic disorder will set in. While they have not yet been able to change the genetic order of the gene in germs, they are optimistic and are holding out that in the near future they might be successful in achieving this </a:t>
            </a:r>
            <a:r>
              <a:rPr lang="en-US" sz="1600" b="1" dirty="0">
                <a:solidFill>
                  <a:srgbClr val="002060"/>
                </a:solidFill>
              </a:rPr>
              <a:t>feat</a:t>
            </a:r>
            <a:r>
              <a:rPr lang="en-US" sz="1600" dirty="0">
                <a:solidFill>
                  <a:srgbClr val="002060"/>
                </a:solidFill>
              </a:rPr>
              <a:t>. They have, however, acquired the ability in manipulating tissue cells. However, genetic misinformation can sometimes be damaging for it may adversely affect people psychologically. Genetic information may lead to a tendency to brand some people as inferiors. Genetic information can therefore be abused and its application in deciding the sex of the </a:t>
            </a:r>
            <a:r>
              <a:rPr lang="en-US" sz="1600" dirty="0" err="1">
                <a:solidFill>
                  <a:srgbClr val="002060"/>
                </a:solidFill>
              </a:rPr>
              <a:t>foetus</a:t>
            </a:r>
            <a:r>
              <a:rPr lang="en-US" sz="1600" dirty="0">
                <a:solidFill>
                  <a:srgbClr val="002060"/>
                </a:solidFill>
              </a:rPr>
              <a:t> and its subsequent abortion is now hotly debated on ethical lines. But on this issue geneticists cannot be squarely blamed though this charge has often been levelled at them. It is mainly a societal problem. At present genetic engineering is a costly process of detecting disorders but scientists hope to reduce the costs when technology becomes more advanced. This is why much progress in this area has been possible in scientifically advanced and rich countries like the USA, UK and Japan. It remains to be seen if in the future this science will lead to the development of a race of supermen or will be able to obliterate disease from this world.</a:t>
            </a:r>
          </a:p>
          <a:p>
            <a:endParaRPr lang="en-US" sz="1600" dirty="0">
              <a:solidFill>
                <a:srgbClr val="002060"/>
              </a:solidFill>
            </a:endParaRPr>
          </a:p>
          <a:p>
            <a:r>
              <a:rPr lang="en-US" sz="1600" dirty="0">
                <a:solidFill>
                  <a:srgbClr val="002060"/>
                </a:solidFill>
              </a:rPr>
              <a:t>Which of the following is the same in meaning as the word ‘feat’ as used in the passage?</a:t>
            </a:r>
          </a:p>
          <a:p>
            <a:endParaRPr lang="en-US" sz="1600" dirty="0">
              <a:solidFill>
                <a:srgbClr val="002060"/>
              </a:solidFill>
            </a:endParaRPr>
          </a:p>
          <a:p>
            <a:r>
              <a:rPr lang="en-US" sz="1600" dirty="0">
                <a:solidFill>
                  <a:srgbClr val="002060"/>
                </a:solidFill>
              </a:rPr>
              <a:t>(a) process</a:t>
            </a:r>
          </a:p>
          <a:p>
            <a:r>
              <a:rPr lang="en-US" sz="1600" dirty="0">
                <a:solidFill>
                  <a:srgbClr val="002060"/>
                </a:solidFill>
              </a:rPr>
              <a:t>(b) focus</a:t>
            </a:r>
          </a:p>
          <a:p>
            <a:r>
              <a:rPr lang="en-US" sz="1600" dirty="0">
                <a:solidFill>
                  <a:srgbClr val="002060"/>
                </a:solidFill>
              </a:rPr>
              <a:t>(c) fact</a:t>
            </a:r>
          </a:p>
          <a:p>
            <a:r>
              <a:rPr lang="en-US" sz="1600" dirty="0">
                <a:solidFill>
                  <a:srgbClr val="002060"/>
                </a:solidFill>
              </a:rPr>
              <a:t>(d) goal</a:t>
            </a:r>
          </a:p>
        </p:txBody>
      </p:sp>
    </p:spTree>
    <p:extLst>
      <p:ext uri="{BB962C8B-B14F-4D97-AF65-F5344CB8AC3E}">
        <p14:creationId xmlns:p14="http://schemas.microsoft.com/office/powerpoint/2010/main" val="823422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138964" y="784255"/>
            <a:ext cx="11848084" cy="5755422"/>
          </a:xfrm>
          <a:prstGeom prst="rect">
            <a:avLst/>
          </a:prstGeom>
          <a:noFill/>
        </p:spPr>
        <p:txBody>
          <a:bodyPr wrap="square">
            <a:spAutoFit/>
          </a:bodyPr>
          <a:lstStyle/>
          <a:p>
            <a:r>
              <a:rPr lang="en-US" sz="1600" b="1" dirty="0">
                <a:solidFill>
                  <a:srgbClr val="002060"/>
                </a:solidFill>
              </a:rPr>
              <a:t>Read the following passage carefully and answer the questions given below it. Certain words are given in bold to help you to locate them while answering some of the questions.</a:t>
            </a:r>
          </a:p>
          <a:p>
            <a:endParaRPr lang="en-US" sz="1600" dirty="0">
              <a:solidFill>
                <a:srgbClr val="002060"/>
              </a:solidFill>
            </a:endParaRPr>
          </a:p>
          <a:p>
            <a:r>
              <a:rPr lang="en-US" sz="1600" dirty="0">
                <a:solidFill>
                  <a:srgbClr val="002060"/>
                </a:solidFill>
              </a:rPr>
              <a:t>Recent advances in science and technology have made it possible for geneticists to find out abnormalities in the unborn </a:t>
            </a:r>
            <a:r>
              <a:rPr lang="en-US" sz="1600" dirty="0" err="1">
                <a:solidFill>
                  <a:srgbClr val="002060"/>
                </a:solidFill>
              </a:rPr>
              <a:t>foetus</a:t>
            </a:r>
            <a:r>
              <a:rPr lang="en-US" sz="1600" dirty="0">
                <a:solidFill>
                  <a:srgbClr val="002060"/>
                </a:solidFill>
              </a:rPr>
              <a:t> and take remedial action to rectify some defects which would otherwise prove to be fatal to the child. Though genetic engineering is still at its infancy, scientists can now predict with greater accuracy a genetic disorder. It is not yet an exact science since they are not in a position to predict when exactly a genetic disorder will set in. While they have not yet been able to change the genetic order of the gene in germs, they are optimistic and are holding out that in the near future they might be successful in achieving this feat. They have, however, acquired the ability in manipulating tissue cells. However, genetic misinformation can sometimes be damaging for it may adversely affect people psychologically. Genetic information may lead to a tendency to brand some people as inferiors. Genetic information can therefore be abused and its application in deciding the sex of the </a:t>
            </a:r>
            <a:r>
              <a:rPr lang="en-US" sz="1600" dirty="0" err="1">
                <a:solidFill>
                  <a:srgbClr val="002060"/>
                </a:solidFill>
              </a:rPr>
              <a:t>foetus</a:t>
            </a:r>
            <a:r>
              <a:rPr lang="en-US" sz="1600" dirty="0">
                <a:solidFill>
                  <a:srgbClr val="002060"/>
                </a:solidFill>
              </a:rPr>
              <a:t> and its subsequent abortion is now hotly debated on ethical lines. But on this issue geneticists cannot be squarely blamed though this charge has often been levelled at them. It is mainly a societal problem. At present genetic engineering is a costly process of detecting disorders but scientists hope to reduce the costs when technology becomes more advanced. This is why much progress in this area has been possible in scientifically advanced and rich countries like the USA, UK and Japan. It remains to be seen if in the future this science will lead to the development of a race of supermen or will be able to obliterate disease from this world.</a:t>
            </a:r>
          </a:p>
          <a:p>
            <a:endParaRPr lang="en-US" sz="1600" dirty="0">
              <a:solidFill>
                <a:srgbClr val="002060"/>
              </a:solidFill>
            </a:endParaRPr>
          </a:p>
          <a:p>
            <a:r>
              <a:rPr lang="en-US" sz="1600" dirty="0">
                <a:solidFill>
                  <a:srgbClr val="002060"/>
                </a:solidFill>
              </a:rPr>
              <a:t>Why, according to the author, is genetic misinformation severely damaging.</a:t>
            </a:r>
          </a:p>
          <a:p>
            <a:endParaRPr lang="en-US" sz="1600" dirty="0">
              <a:solidFill>
                <a:srgbClr val="002060"/>
              </a:solidFill>
            </a:endParaRPr>
          </a:p>
          <a:p>
            <a:r>
              <a:rPr lang="en-US" sz="1600" dirty="0">
                <a:solidFill>
                  <a:srgbClr val="002060"/>
                </a:solidFill>
              </a:rPr>
              <a:t>(A) The cost involved is very high.</a:t>
            </a:r>
          </a:p>
          <a:p>
            <a:r>
              <a:rPr lang="en-US" sz="1600" dirty="0">
                <a:solidFill>
                  <a:srgbClr val="002060"/>
                </a:solidFill>
              </a:rPr>
              <a:t>(B) Some people are unjustly branded as inferior.</a:t>
            </a:r>
          </a:p>
          <a:p>
            <a:endParaRPr lang="en-US" sz="1600" dirty="0">
              <a:solidFill>
                <a:srgbClr val="002060"/>
              </a:solidFill>
            </a:endParaRPr>
          </a:p>
          <a:p>
            <a:r>
              <a:rPr lang="en-US" sz="1600" dirty="0">
                <a:solidFill>
                  <a:srgbClr val="002060"/>
                </a:solidFill>
              </a:rPr>
              <a:t>(a) A only			 (b) B only</a:t>
            </a:r>
          </a:p>
          <a:p>
            <a:r>
              <a:rPr lang="en-US" sz="1600" dirty="0">
                <a:solidFill>
                  <a:srgbClr val="002060"/>
                </a:solidFill>
              </a:rPr>
              <a:t>(c) Both A and B		(d) Neither A nor B</a:t>
            </a:r>
          </a:p>
        </p:txBody>
      </p:sp>
    </p:spTree>
    <p:extLst>
      <p:ext uri="{BB962C8B-B14F-4D97-AF65-F5344CB8AC3E}">
        <p14:creationId xmlns:p14="http://schemas.microsoft.com/office/powerpoint/2010/main" val="109395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138964" y="784255"/>
            <a:ext cx="11848084" cy="5509200"/>
          </a:xfrm>
          <a:prstGeom prst="rect">
            <a:avLst/>
          </a:prstGeom>
          <a:noFill/>
        </p:spPr>
        <p:txBody>
          <a:bodyPr wrap="square">
            <a:spAutoFit/>
          </a:bodyPr>
          <a:lstStyle/>
          <a:p>
            <a:r>
              <a:rPr lang="en-US" sz="1600" b="1" dirty="0">
                <a:solidFill>
                  <a:srgbClr val="002060"/>
                </a:solidFill>
              </a:rPr>
              <a:t>Read the following passage carefully and answer the questions given below it. Certain words are given in bold to help you to locate them while answering some of the questions.</a:t>
            </a:r>
          </a:p>
          <a:p>
            <a:endParaRPr lang="en-US" sz="1600" dirty="0">
              <a:solidFill>
                <a:srgbClr val="002060"/>
              </a:solidFill>
            </a:endParaRPr>
          </a:p>
          <a:p>
            <a:r>
              <a:rPr lang="en-US" sz="1600" dirty="0">
                <a:solidFill>
                  <a:srgbClr val="002060"/>
                </a:solidFill>
              </a:rPr>
              <a:t>Recent advances in science and technology have made it possible for geneticists to find out abnormalities in the unborn </a:t>
            </a:r>
            <a:r>
              <a:rPr lang="en-US" sz="1600" dirty="0" err="1">
                <a:solidFill>
                  <a:srgbClr val="002060"/>
                </a:solidFill>
              </a:rPr>
              <a:t>foetus</a:t>
            </a:r>
            <a:r>
              <a:rPr lang="en-US" sz="1600" dirty="0">
                <a:solidFill>
                  <a:srgbClr val="002060"/>
                </a:solidFill>
              </a:rPr>
              <a:t> and take remedial action to rectify some defects which would otherwise prove to be fatal to the child. Though genetic engineering is still at its infancy, scientists can now predict with greater accuracy a genetic disorder. It is not yet an exact science since they are not in a position to predict when exactly a genetic disorder will set in. While they have not yet been able to change the genetic order of the gene in germs, they are optimistic and are holding out that in the near future they might be successful in achieving this feat. They have, however, acquired the ability in manipulating tissue cells. However, genetic misinformation can sometimes be damaging for it may adversely affect people psychologically. Genetic information may lead to a tendency to brand some people as inferiors. Genetic information can therefore be abused and its application in deciding the sex of the </a:t>
            </a:r>
            <a:r>
              <a:rPr lang="en-US" sz="1600" dirty="0" err="1">
                <a:solidFill>
                  <a:srgbClr val="002060"/>
                </a:solidFill>
              </a:rPr>
              <a:t>foetus</a:t>
            </a:r>
            <a:r>
              <a:rPr lang="en-US" sz="1600" dirty="0">
                <a:solidFill>
                  <a:srgbClr val="002060"/>
                </a:solidFill>
              </a:rPr>
              <a:t> and its subsequent abortion is now hotly debated on ethical lines. But on this issue geneticists cannot be squarely blamed though this charge has often been levelled at them. It is mainly a societal problem. At present genetic engineering is a costly process of detecting disorders but scientists hope to reduce the costs when technology becomes more advanced. This is why much progress in this area has been possible in scientifically advanced and rich countries like the USA, UK and Japan. It remains to be seen if in the future this science will lead to the development of a race of supermen or will be able to obliterate disease from this world.</a:t>
            </a:r>
          </a:p>
          <a:p>
            <a:endParaRPr lang="en-US" sz="1600" dirty="0">
              <a:solidFill>
                <a:srgbClr val="002060"/>
              </a:solidFill>
            </a:endParaRPr>
          </a:p>
          <a:p>
            <a:r>
              <a:rPr lang="en-US" sz="1600" dirty="0">
                <a:solidFill>
                  <a:srgbClr val="002060"/>
                </a:solidFill>
              </a:rPr>
              <a:t>In the passage, ‘abused’ means</a:t>
            </a:r>
          </a:p>
          <a:p>
            <a:endParaRPr lang="en-US" sz="1600" dirty="0">
              <a:solidFill>
                <a:srgbClr val="002060"/>
              </a:solidFill>
            </a:endParaRPr>
          </a:p>
          <a:p>
            <a:r>
              <a:rPr lang="en-US" sz="1600" dirty="0">
                <a:solidFill>
                  <a:srgbClr val="002060"/>
                </a:solidFill>
              </a:rPr>
              <a:t>(a) insulted</a:t>
            </a:r>
          </a:p>
          <a:p>
            <a:r>
              <a:rPr lang="en-US" sz="1600" dirty="0">
                <a:solidFill>
                  <a:srgbClr val="002060"/>
                </a:solidFill>
              </a:rPr>
              <a:t>(b) talked about</a:t>
            </a:r>
          </a:p>
          <a:p>
            <a:r>
              <a:rPr lang="en-US" sz="1600" dirty="0">
                <a:solidFill>
                  <a:srgbClr val="002060"/>
                </a:solidFill>
              </a:rPr>
              <a:t>(c) killed</a:t>
            </a:r>
          </a:p>
          <a:p>
            <a:r>
              <a:rPr lang="en-US" sz="1600" dirty="0">
                <a:solidFill>
                  <a:srgbClr val="002060"/>
                </a:solidFill>
              </a:rPr>
              <a:t>(d) misused</a:t>
            </a:r>
          </a:p>
        </p:txBody>
      </p:sp>
    </p:spTree>
    <p:extLst>
      <p:ext uri="{BB962C8B-B14F-4D97-AF65-F5344CB8AC3E}">
        <p14:creationId xmlns:p14="http://schemas.microsoft.com/office/powerpoint/2010/main" val="3869573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138964" y="784255"/>
            <a:ext cx="11848084" cy="5416868"/>
          </a:xfrm>
          <a:prstGeom prst="rect">
            <a:avLst/>
          </a:prstGeom>
          <a:noFill/>
        </p:spPr>
        <p:txBody>
          <a:bodyPr wrap="square">
            <a:spAutoFit/>
          </a:bodyPr>
          <a:lstStyle/>
          <a:p>
            <a:r>
              <a:rPr lang="en-US" sz="4000" b="1" dirty="0">
                <a:solidFill>
                  <a:srgbClr val="FF0000"/>
                </a:solidFill>
              </a:rPr>
              <a:t>Answers</a:t>
            </a:r>
          </a:p>
          <a:p>
            <a:pPr marL="457200" indent="-457200">
              <a:buFont typeface="+mj-lt"/>
              <a:buAutoNum type="arabicParenR"/>
            </a:pPr>
            <a:r>
              <a:rPr lang="en-US" sz="2400" b="1" dirty="0">
                <a:solidFill>
                  <a:srgbClr val="FF0000"/>
                </a:solidFill>
              </a:rPr>
              <a:t>C</a:t>
            </a:r>
          </a:p>
          <a:p>
            <a:pPr marL="457200" indent="-457200">
              <a:buFont typeface="+mj-lt"/>
              <a:buAutoNum type="arabicParenR"/>
            </a:pPr>
            <a:r>
              <a:rPr lang="en-US" sz="2400" b="1" dirty="0">
                <a:solidFill>
                  <a:srgbClr val="FF0000"/>
                </a:solidFill>
              </a:rPr>
              <a:t>C</a:t>
            </a:r>
          </a:p>
          <a:p>
            <a:pPr marL="457200" indent="-457200">
              <a:buFont typeface="+mj-lt"/>
              <a:buAutoNum type="arabicParenR"/>
            </a:pPr>
            <a:r>
              <a:rPr lang="en-US" sz="2400" b="1" dirty="0">
                <a:solidFill>
                  <a:srgbClr val="FF0000"/>
                </a:solidFill>
              </a:rPr>
              <a:t>A</a:t>
            </a:r>
          </a:p>
          <a:p>
            <a:pPr marL="457200" indent="-457200">
              <a:buFont typeface="+mj-lt"/>
              <a:buAutoNum type="arabicParenR"/>
            </a:pPr>
            <a:r>
              <a:rPr lang="en-US" sz="2400" b="1" dirty="0">
                <a:solidFill>
                  <a:srgbClr val="FF0000"/>
                </a:solidFill>
              </a:rPr>
              <a:t>D</a:t>
            </a:r>
          </a:p>
          <a:p>
            <a:pPr marL="457200" indent="-457200">
              <a:buFont typeface="+mj-lt"/>
              <a:buAutoNum type="arabicParenR"/>
            </a:pPr>
            <a:r>
              <a:rPr lang="en-US" sz="2400" b="1" dirty="0">
                <a:solidFill>
                  <a:srgbClr val="FF0000"/>
                </a:solidFill>
              </a:rPr>
              <a:t>B</a:t>
            </a:r>
          </a:p>
          <a:p>
            <a:pPr marL="457200" indent="-457200">
              <a:buFont typeface="+mj-lt"/>
              <a:buAutoNum type="arabicParenR"/>
            </a:pPr>
            <a:r>
              <a:rPr lang="en-US" sz="2400" b="1" dirty="0">
                <a:solidFill>
                  <a:srgbClr val="FF0000"/>
                </a:solidFill>
              </a:rPr>
              <a:t>C</a:t>
            </a:r>
          </a:p>
          <a:p>
            <a:pPr marL="457200" indent="-457200">
              <a:buFont typeface="+mj-lt"/>
              <a:buAutoNum type="arabicParenR"/>
            </a:pPr>
            <a:r>
              <a:rPr lang="en-US" sz="2400" b="1" dirty="0">
                <a:solidFill>
                  <a:srgbClr val="FF0000"/>
                </a:solidFill>
              </a:rPr>
              <a:t>D</a:t>
            </a:r>
          </a:p>
          <a:p>
            <a:pPr marL="457200" indent="-457200">
              <a:buFont typeface="+mj-lt"/>
              <a:buAutoNum type="arabicParenR"/>
            </a:pPr>
            <a:r>
              <a:rPr lang="en-US" sz="2400" b="1" dirty="0">
                <a:solidFill>
                  <a:srgbClr val="FF0000"/>
                </a:solidFill>
              </a:rPr>
              <a:t>B</a:t>
            </a:r>
          </a:p>
          <a:p>
            <a:pPr marL="457200" indent="-457200">
              <a:buFont typeface="+mj-lt"/>
              <a:buAutoNum type="arabicParenR"/>
            </a:pPr>
            <a:r>
              <a:rPr lang="en-US" sz="2400" b="1" dirty="0">
                <a:solidFill>
                  <a:srgbClr val="FF0000"/>
                </a:solidFill>
              </a:rPr>
              <a:t>D</a:t>
            </a:r>
          </a:p>
          <a:p>
            <a:pPr marL="457200" indent="-457200">
              <a:buFont typeface="+mj-lt"/>
              <a:buAutoNum type="arabicParenR"/>
            </a:pPr>
            <a:r>
              <a:rPr lang="en-US" sz="2400" b="1" dirty="0">
                <a:solidFill>
                  <a:srgbClr val="FF0000"/>
                </a:solidFill>
              </a:rPr>
              <a:t>D</a:t>
            </a:r>
          </a:p>
          <a:p>
            <a:endParaRPr lang="en-US" sz="2400" b="1" dirty="0">
              <a:solidFill>
                <a:srgbClr val="FF0000"/>
              </a:solidFill>
            </a:endParaRPr>
          </a:p>
          <a:p>
            <a:endParaRPr lang="en-US" sz="2400" b="1" dirty="0">
              <a:solidFill>
                <a:srgbClr val="FF0000"/>
              </a:solidFill>
            </a:endParaRPr>
          </a:p>
          <a:p>
            <a:endParaRPr lang="en-US" b="1" dirty="0">
              <a:solidFill>
                <a:srgbClr val="FF0000"/>
              </a:solidFill>
            </a:endParaRPr>
          </a:p>
        </p:txBody>
      </p:sp>
    </p:spTree>
    <p:extLst>
      <p:ext uri="{BB962C8B-B14F-4D97-AF65-F5344CB8AC3E}">
        <p14:creationId xmlns:p14="http://schemas.microsoft.com/office/powerpoint/2010/main" val="3557477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138964" y="784255"/>
            <a:ext cx="11848084" cy="5909310"/>
          </a:xfrm>
          <a:prstGeom prst="rect">
            <a:avLst/>
          </a:prstGeom>
          <a:noFill/>
        </p:spPr>
        <p:txBody>
          <a:bodyPr wrap="square">
            <a:spAutoFit/>
          </a:bodyPr>
          <a:lstStyle/>
          <a:p>
            <a:r>
              <a:rPr lang="en-US" sz="1400" b="1" dirty="0">
                <a:solidFill>
                  <a:srgbClr val="002060"/>
                </a:solidFill>
              </a:rPr>
              <a:t>Read the following passage carefully and answer the questions given below it. Certain words have been printed in bold to help you locate them while answering some of the questions.</a:t>
            </a:r>
          </a:p>
          <a:p>
            <a:endParaRPr lang="en-US" sz="1400" dirty="0">
              <a:solidFill>
                <a:srgbClr val="002060"/>
              </a:solidFill>
            </a:endParaRPr>
          </a:p>
          <a:p>
            <a:r>
              <a:rPr lang="en-US" sz="1400" dirty="0">
                <a:solidFill>
                  <a:srgbClr val="002060"/>
                </a:solidFill>
              </a:rPr>
              <a:t>Govind’s father was a rich landlord, who was loved and respected by all his tenants. When he died, he left large tracts of land to Govind. But Govind did not spend a single day looking after his land. He had a funny idea, that there existed a magic potion which, if it was poured on any object would turn it into gold. He spent all his time trying to learn about this potion. People took advantage of him and cheated him. His wife grew anxious. Given the amount of money Govind was spending, she was sure that they would soon be paupers.</a:t>
            </a:r>
          </a:p>
          <a:p>
            <a:r>
              <a:rPr lang="en-US" sz="1400" dirty="0">
                <a:solidFill>
                  <a:srgbClr val="002060"/>
                </a:solidFill>
              </a:rPr>
              <a:t>One day, a widely respected sage who had been to the Himalayas came to their town. Govind asked him about the potion. To his surprise the sage answered, “I have learnt how to brew such a potion. But it is a difficult process.” “Tell me!” insisted Govind, hardly able to believe his luck. “You have to collect the dew which settles on the leaves of a banana tree every morning during winter. There is a condition though. The tree should be planted and watered regularly with your own hands. Store the collected dew in an earthen vessel and when you have five </a:t>
            </a:r>
            <a:r>
              <a:rPr lang="en-US" sz="1400" dirty="0" err="1">
                <a:solidFill>
                  <a:srgbClr val="002060"/>
                </a:solidFill>
              </a:rPr>
              <a:t>litres</a:t>
            </a:r>
            <a:r>
              <a:rPr lang="en-US" sz="1400" dirty="0">
                <a:solidFill>
                  <a:srgbClr val="002060"/>
                </a:solidFill>
              </a:rPr>
              <a:t>, bring it to me. I will recite a sacred mantra to transform the dew into the potion. A drop of the potion will be sufficient to change any object into gold.” </a:t>
            </a:r>
          </a:p>
          <a:p>
            <a:r>
              <a:rPr lang="en-US" sz="1400" dirty="0">
                <a:solidFill>
                  <a:srgbClr val="002060"/>
                </a:solidFill>
              </a:rPr>
              <a:t>Govind was worried. “Winter is only for a few months in the year. It will take me years to collect the dew.” “You can plant as many trees as you want,” replied the sage., Govind went home and after talking to his wife, began clearing the large fields which has been lying vacant for years. He planted rows of banana saplings. He tended them with great care. His wife helped him too. She would take the banana crop to market and get a good price. Over the years the plantation grew and finally after six years Govind had five </a:t>
            </a:r>
            <a:r>
              <a:rPr lang="en-US" sz="1400" dirty="0" err="1">
                <a:solidFill>
                  <a:srgbClr val="002060"/>
                </a:solidFill>
              </a:rPr>
              <a:t>litres</a:t>
            </a:r>
            <a:r>
              <a:rPr lang="en-US" sz="1400" dirty="0">
                <a:solidFill>
                  <a:srgbClr val="002060"/>
                </a:solidFill>
              </a:rPr>
              <a:t> of dew. He went to the sage who smiled, uttered a mantra and sprinkled a few drops of dew on a copper vessel. To Govind’s dismay, nothing happened. “You have cheated me!” he shouted at the sage. The sage, however, smiled. Govind’s wife then came forward with a box. The sage opened it and revealed stacks of gold coins inside. Turning to Govind he said, “You worked hard on your land and created a plantation. Your wife sold the produce in the market. It was your hard work which created this wealth, not magic. If I had told you this earlier, you would not have listened.” Govind understood the wisdom behind the sage’s words and worked even harder from that day on.</a:t>
            </a:r>
          </a:p>
          <a:p>
            <a:endParaRPr lang="en-US" sz="1400" dirty="0">
              <a:solidFill>
                <a:srgbClr val="002060"/>
              </a:solidFill>
            </a:endParaRPr>
          </a:p>
          <a:p>
            <a:r>
              <a:rPr lang="en-US" sz="1400" b="1" dirty="0">
                <a:solidFill>
                  <a:srgbClr val="002060"/>
                </a:solidFill>
              </a:rPr>
              <a:t>1. Why did Govind decide to cultivate a banana crop?</a:t>
            </a:r>
          </a:p>
          <a:p>
            <a:r>
              <a:rPr lang="en-US" sz="1400" dirty="0">
                <a:solidFill>
                  <a:srgbClr val="002060"/>
                </a:solidFill>
              </a:rPr>
              <a:t>(a) The soil of his land was suitable only for cultivating bananas</a:t>
            </a:r>
          </a:p>
          <a:p>
            <a:r>
              <a:rPr lang="en-US" sz="1400" dirty="0">
                <a:solidFill>
                  <a:srgbClr val="002060"/>
                </a:solidFill>
              </a:rPr>
              <a:t>(b) It was the most highly priced commodity in the region</a:t>
            </a:r>
          </a:p>
          <a:p>
            <a:r>
              <a:rPr lang="en-US" sz="1400" dirty="0">
                <a:solidFill>
                  <a:srgbClr val="002060"/>
                </a:solidFill>
              </a:rPr>
              <a:t>(c) It could be grown at any time of the year including winter</a:t>
            </a:r>
          </a:p>
          <a:p>
            <a:r>
              <a:rPr lang="en-US" sz="1400" dirty="0">
                <a:solidFill>
                  <a:srgbClr val="002060"/>
                </a:solidFill>
              </a:rPr>
              <a:t>(d) The ingredient for the magic potion could only be obtained from a banana tree.</a:t>
            </a:r>
          </a:p>
        </p:txBody>
      </p:sp>
    </p:spTree>
    <p:extLst>
      <p:ext uri="{BB962C8B-B14F-4D97-AF65-F5344CB8AC3E}">
        <p14:creationId xmlns:p14="http://schemas.microsoft.com/office/powerpoint/2010/main" val="1048059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138964" y="784255"/>
            <a:ext cx="11848084" cy="5909310"/>
          </a:xfrm>
          <a:prstGeom prst="rect">
            <a:avLst/>
          </a:prstGeom>
          <a:noFill/>
        </p:spPr>
        <p:txBody>
          <a:bodyPr wrap="square">
            <a:spAutoFit/>
          </a:bodyPr>
          <a:lstStyle/>
          <a:p>
            <a:r>
              <a:rPr lang="en-US" sz="1400" b="1" dirty="0">
                <a:solidFill>
                  <a:srgbClr val="002060"/>
                </a:solidFill>
              </a:rPr>
              <a:t>Read the following passage carefully and answer the questions given below it. Certain words have been printed in bold to help you locate them while answering some of the questions.</a:t>
            </a:r>
          </a:p>
          <a:p>
            <a:endParaRPr lang="en-US" sz="1400" dirty="0">
              <a:solidFill>
                <a:srgbClr val="002060"/>
              </a:solidFill>
            </a:endParaRPr>
          </a:p>
          <a:p>
            <a:r>
              <a:rPr lang="en-US" sz="1400" dirty="0">
                <a:solidFill>
                  <a:srgbClr val="002060"/>
                </a:solidFill>
              </a:rPr>
              <a:t>Govind’s father was a rich landlord, who was loved and respected by all his tenants. When he died, he left large tracts of land to Govind. But Govind did not spend a single day looking after his land. He had a funny idea, that there existed a magic potion which, if it was poured on any object would turn it into gold. He spent all his time trying to learn about this potion. People took advantage of him and cheated him. His wife grew anxious. Given the amount of money Govind was spending, she was sure that they would soon be paupers.</a:t>
            </a:r>
          </a:p>
          <a:p>
            <a:r>
              <a:rPr lang="en-US" sz="1400" dirty="0">
                <a:solidFill>
                  <a:srgbClr val="002060"/>
                </a:solidFill>
              </a:rPr>
              <a:t>One day, a widely respected sage who had been to the Himalayas came to their town. Govind asked him about the potion. To his surprise the sage answered, “I have learnt how to brew such a potion. But it is a difficult process.” “Tell me!” insisted Govind, hardly able to believe his luck. “You have to collect the dew which settles on the leaves of a banana tree every morning during winter. There is a condition though. The tree should be planted and watered regularly with your own hands. Store the collected dew in an earthen vessel and when you have five </a:t>
            </a:r>
            <a:r>
              <a:rPr lang="en-US" sz="1400" dirty="0" err="1">
                <a:solidFill>
                  <a:srgbClr val="002060"/>
                </a:solidFill>
              </a:rPr>
              <a:t>litres</a:t>
            </a:r>
            <a:r>
              <a:rPr lang="en-US" sz="1400" dirty="0">
                <a:solidFill>
                  <a:srgbClr val="002060"/>
                </a:solidFill>
              </a:rPr>
              <a:t>, bring it to me. I will recite a sacred mantra to transform the dew into the potion. A drop of the potion will be sufficient to change any object into gold.” </a:t>
            </a:r>
          </a:p>
          <a:p>
            <a:r>
              <a:rPr lang="en-US" sz="1400" dirty="0">
                <a:solidFill>
                  <a:srgbClr val="002060"/>
                </a:solidFill>
              </a:rPr>
              <a:t>Govind was worried. “Winter is only for a few months in the year. It will take me years to collect the dew.” “You can plant as many trees as you want,” replied the sage., Govind went home and after talking to his wife, began clearing the large fields which has been lying vacant for years. He planted rows of banana saplings. He tended them with great care. His wife helped him too. She would take the banana crop to market and get a good price. Over the years the plantation grew and finally after six years Govind had five </a:t>
            </a:r>
            <a:r>
              <a:rPr lang="en-US" sz="1400" dirty="0" err="1">
                <a:solidFill>
                  <a:srgbClr val="002060"/>
                </a:solidFill>
              </a:rPr>
              <a:t>litres</a:t>
            </a:r>
            <a:r>
              <a:rPr lang="en-US" sz="1400" dirty="0">
                <a:solidFill>
                  <a:srgbClr val="002060"/>
                </a:solidFill>
              </a:rPr>
              <a:t> of dew. He went to the sage who smiled, uttered a mantra and sprinkled a few drops of dew on a copper vessel. To Govind’s dismay, nothing happened. “You have cheated me!” he shouted at the sage. The sage, however, smiled. Govind’s wife then came forward with a box. The sage opened it and revealed stacks of gold coins inside. Turning to Govind he said, “You worked hard on your land and created a plantation. Your wife sold the produce in the market. It was your hard work which created this wealth, not magic. If I had told you this earlier, you would not have listened.” Govind understood the wisdom behind the sage’s words and worked even harder from that day on.</a:t>
            </a:r>
          </a:p>
          <a:p>
            <a:endParaRPr lang="en-US" sz="1400" dirty="0">
              <a:solidFill>
                <a:srgbClr val="002060"/>
              </a:solidFill>
            </a:endParaRPr>
          </a:p>
          <a:p>
            <a:r>
              <a:rPr lang="en-US" sz="1400" b="1" dirty="0">
                <a:solidFill>
                  <a:srgbClr val="002060"/>
                </a:solidFill>
              </a:rPr>
              <a:t>2. What made Govind angry with the sage?</a:t>
            </a:r>
          </a:p>
          <a:p>
            <a:r>
              <a:rPr lang="en-US" sz="1400" dirty="0">
                <a:solidFill>
                  <a:srgbClr val="002060"/>
                </a:solidFill>
              </a:rPr>
              <a:t>(a) The sage had conspired with Govind’s wife against him</a:t>
            </a:r>
          </a:p>
          <a:p>
            <a:r>
              <a:rPr lang="en-US" sz="1400" dirty="0">
                <a:solidFill>
                  <a:srgbClr val="002060"/>
                </a:solidFill>
              </a:rPr>
              <a:t>(b) He had forgotten the magic spell and all Govind’s hard work was in vain</a:t>
            </a:r>
          </a:p>
          <a:p>
            <a:r>
              <a:rPr lang="en-US" sz="1400" dirty="0">
                <a:solidFill>
                  <a:srgbClr val="002060"/>
                </a:solidFill>
              </a:rPr>
              <a:t>(c) He had lost a good deal of money in cultivating bananas</a:t>
            </a:r>
          </a:p>
          <a:p>
            <a:r>
              <a:rPr lang="en-US" sz="1400" dirty="0">
                <a:solidFill>
                  <a:srgbClr val="002060"/>
                </a:solidFill>
              </a:rPr>
              <a:t>(d) None of these.</a:t>
            </a:r>
          </a:p>
        </p:txBody>
      </p:sp>
    </p:spTree>
    <p:extLst>
      <p:ext uri="{BB962C8B-B14F-4D97-AF65-F5344CB8AC3E}">
        <p14:creationId xmlns:p14="http://schemas.microsoft.com/office/powerpoint/2010/main" val="2511799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138964" y="784255"/>
            <a:ext cx="11848084" cy="5909310"/>
          </a:xfrm>
          <a:prstGeom prst="rect">
            <a:avLst/>
          </a:prstGeom>
          <a:noFill/>
        </p:spPr>
        <p:txBody>
          <a:bodyPr wrap="square">
            <a:spAutoFit/>
          </a:bodyPr>
          <a:lstStyle/>
          <a:p>
            <a:r>
              <a:rPr lang="en-US" sz="1400" b="1" dirty="0">
                <a:solidFill>
                  <a:srgbClr val="002060"/>
                </a:solidFill>
              </a:rPr>
              <a:t>Read the following passage carefully and answer the questions given below it. Certain words have been printed in bold to help you locate them while answering some of the questions.</a:t>
            </a:r>
          </a:p>
          <a:p>
            <a:endParaRPr lang="en-US" sz="1400" dirty="0">
              <a:solidFill>
                <a:srgbClr val="002060"/>
              </a:solidFill>
            </a:endParaRPr>
          </a:p>
          <a:p>
            <a:r>
              <a:rPr lang="en-US" sz="1400" dirty="0">
                <a:solidFill>
                  <a:srgbClr val="002060"/>
                </a:solidFill>
              </a:rPr>
              <a:t>Govind’s father was a rich landlord, who was loved and respected by all his tenants. When he died, he left large tracts of land to Govind. But Govind did not spend a single day looking after his land. He had a funny idea, that there existed a magic potion which, if it was poured on any object would turn it into gold. He spent all his time trying to learn about this potion. People took advantage of him and cheated him. His wife grew anxious. Given the amount of money Govind was spending, she was sure that they would soon be paupers.</a:t>
            </a:r>
          </a:p>
          <a:p>
            <a:r>
              <a:rPr lang="en-US" sz="1400" dirty="0">
                <a:solidFill>
                  <a:srgbClr val="002060"/>
                </a:solidFill>
              </a:rPr>
              <a:t>One day, a widely respected sage who had been to the Himalayas came to their town. Govind asked him about the potion. To his surprise the sage answered, “I have learnt how to brew such a potion. But it is a difficult process.” “Tell me!” insisted Govind, hardly able to believe his luck. “You have to collect the dew which settles on the leaves of a banana tree every morning during winter. There is a condition though. The tree should be planted and watered regularly with your own hands. Store the collected dew in an earthen vessel and when you have five </a:t>
            </a:r>
            <a:r>
              <a:rPr lang="en-US" sz="1400" dirty="0" err="1">
                <a:solidFill>
                  <a:srgbClr val="002060"/>
                </a:solidFill>
              </a:rPr>
              <a:t>litres</a:t>
            </a:r>
            <a:r>
              <a:rPr lang="en-US" sz="1400" dirty="0">
                <a:solidFill>
                  <a:srgbClr val="002060"/>
                </a:solidFill>
              </a:rPr>
              <a:t>, bring it to me. I will recite a sacred mantra to transform the dew into the potion. A drop of the potion will be sufficient to change any object into gold.” </a:t>
            </a:r>
          </a:p>
          <a:p>
            <a:r>
              <a:rPr lang="en-US" sz="1400" dirty="0">
                <a:solidFill>
                  <a:srgbClr val="002060"/>
                </a:solidFill>
              </a:rPr>
              <a:t>Govind was worried. “Winter is only for a few months in the year. It will take me years to collect the dew.” “You can plant as many trees as you want,” replied the sage., Govind went home and after talking to his wife, began clearing the large fields which has been lying vacant for years. He planted rows of banana saplings. He tended them with great care. His wife helped him too. She would take the banana crop to market and get a good price. Over the years the plantation grew and finally after six years Govind had five </a:t>
            </a:r>
            <a:r>
              <a:rPr lang="en-US" sz="1400" dirty="0" err="1">
                <a:solidFill>
                  <a:srgbClr val="002060"/>
                </a:solidFill>
              </a:rPr>
              <a:t>litres</a:t>
            </a:r>
            <a:r>
              <a:rPr lang="en-US" sz="1400" dirty="0">
                <a:solidFill>
                  <a:srgbClr val="002060"/>
                </a:solidFill>
              </a:rPr>
              <a:t> of dew. He went to the sage who smiled, uttered a mantra and sprinkled a few drops of dew on a copper vessel. To Govind’s dismay, nothing happened. “You have cheated me!” he shouted at the sage. The sage, however, smiled. Govind’s wife then came forward with a box. The sage opened it and revealed stacks of gold coins inside. Turning to Govind he said, “You worked hard on your land and created a plantation. Your wife sold the produce in the market. It was your hard work which created this wealth, not magic. If I had told you this earlier, you would not have listened.” Govind understood the wisdom behind the sage’s words and worked even harder from that day on.</a:t>
            </a:r>
          </a:p>
          <a:p>
            <a:endParaRPr lang="en-US" sz="1400" dirty="0">
              <a:solidFill>
                <a:srgbClr val="002060"/>
              </a:solidFill>
            </a:endParaRPr>
          </a:p>
          <a:p>
            <a:r>
              <a:rPr lang="en-US" sz="1400" b="1" dirty="0">
                <a:solidFill>
                  <a:srgbClr val="002060"/>
                </a:solidFill>
              </a:rPr>
              <a:t>3. How did Govind acquire his dream of gold finally?</a:t>
            </a:r>
          </a:p>
          <a:p>
            <a:r>
              <a:rPr lang="en-US" sz="1400" dirty="0">
                <a:solidFill>
                  <a:srgbClr val="002060"/>
                </a:solidFill>
              </a:rPr>
              <a:t>(a) The sage gave him gold as a reward for his hard work was in vain</a:t>
            </a:r>
          </a:p>
          <a:p>
            <a:r>
              <a:rPr lang="en-US" sz="1400" dirty="0">
                <a:solidFill>
                  <a:srgbClr val="002060"/>
                </a:solidFill>
              </a:rPr>
              <a:t>(b) His wife diligently saved the gold he had received from his father</a:t>
            </a:r>
          </a:p>
          <a:p>
            <a:r>
              <a:rPr lang="en-US" sz="1400" dirty="0">
                <a:solidFill>
                  <a:srgbClr val="002060"/>
                </a:solidFill>
              </a:rPr>
              <a:t>(c) By selling the banana plantation</a:t>
            </a:r>
          </a:p>
          <a:p>
            <a:r>
              <a:rPr lang="en-US" sz="1400" dirty="0">
                <a:solidFill>
                  <a:srgbClr val="002060"/>
                </a:solidFill>
              </a:rPr>
              <a:t>(d) None of these.</a:t>
            </a:r>
          </a:p>
        </p:txBody>
      </p:sp>
    </p:spTree>
    <p:extLst>
      <p:ext uri="{BB962C8B-B14F-4D97-AF65-F5344CB8AC3E}">
        <p14:creationId xmlns:p14="http://schemas.microsoft.com/office/powerpoint/2010/main" val="3073667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138964" y="784255"/>
            <a:ext cx="11848084" cy="5693866"/>
          </a:xfrm>
          <a:prstGeom prst="rect">
            <a:avLst/>
          </a:prstGeom>
          <a:noFill/>
        </p:spPr>
        <p:txBody>
          <a:bodyPr wrap="square">
            <a:spAutoFit/>
          </a:bodyPr>
          <a:lstStyle/>
          <a:p>
            <a:r>
              <a:rPr lang="en-US" sz="1400" b="1" dirty="0">
                <a:solidFill>
                  <a:srgbClr val="002060"/>
                </a:solidFill>
              </a:rPr>
              <a:t>Read the following passage carefully and answer the questions given below it. Certain words have been printed in bold to help you locate them while answering some of the questions.</a:t>
            </a:r>
          </a:p>
          <a:p>
            <a:endParaRPr lang="en-US" sz="1400" dirty="0">
              <a:solidFill>
                <a:srgbClr val="002060"/>
              </a:solidFill>
            </a:endParaRPr>
          </a:p>
          <a:p>
            <a:r>
              <a:rPr lang="en-US" sz="1400" dirty="0">
                <a:solidFill>
                  <a:srgbClr val="002060"/>
                </a:solidFill>
              </a:rPr>
              <a:t>Govind’s father was a rich landlord, who was loved and respected by all his tenants. When he died, he left large tracts of land to Govind. But Govind did not spend a single day looking after his land. He had a funny idea, that there existed a magic potion which, if it was poured on any object would turn it into gold. He spent all his time trying to learn about this potion. People took advantage of him and cheated him. His wife grew anxious. Given the amount of money Govind was spending, she was sure that they would soon be paupers.</a:t>
            </a:r>
          </a:p>
          <a:p>
            <a:r>
              <a:rPr lang="en-US" sz="1400" dirty="0">
                <a:solidFill>
                  <a:srgbClr val="002060"/>
                </a:solidFill>
              </a:rPr>
              <a:t>One day, a widely respected sage who had been to the Himalayas came to their town. Govind asked him about the potion. To his surprise the sage answered, “I have learnt how to brew such a potion. But it is a difficult process.” “Tell me!” insisted Govind, hardly able to believe his luck. “You have to collect the dew which settles on the leaves of a banana tree every morning during winter. There is a condition though. The tree should be planted and watered regularly with your own hands. Store the collected dew in an earthen vessel and when you have five </a:t>
            </a:r>
            <a:r>
              <a:rPr lang="en-US" sz="1400" dirty="0" err="1">
                <a:solidFill>
                  <a:srgbClr val="002060"/>
                </a:solidFill>
              </a:rPr>
              <a:t>litres</a:t>
            </a:r>
            <a:r>
              <a:rPr lang="en-US" sz="1400" dirty="0">
                <a:solidFill>
                  <a:srgbClr val="002060"/>
                </a:solidFill>
              </a:rPr>
              <a:t>, bring it to me. I will recite a sacred mantra to transform the dew into the potion. A drop of the potion will be sufficient to change any object into gold.” </a:t>
            </a:r>
          </a:p>
          <a:p>
            <a:r>
              <a:rPr lang="en-US" sz="1400" dirty="0">
                <a:solidFill>
                  <a:srgbClr val="002060"/>
                </a:solidFill>
              </a:rPr>
              <a:t>Govind was worried. “Winter is only for a few months in the year. It will take me years to collect the dew.” “You can plant as many trees as you want,” replied the sage., Govind went home and after talking to his wife, began clearing the large fields which has been lying vacant for years. He planted rows of banana saplings. He tended them with great care. His wife helped him too. She would take the banana crop to market and get a good price. Over the years the plantation grew and finally after six years Govind had five </a:t>
            </a:r>
            <a:r>
              <a:rPr lang="en-US" sz="1400" dirty="0" err="1">
                <a:solidFill>
                  <a:srgbClr val="002060"/>
                </a:solidFill>
              </a:rPr>
              <a:t>litres</a:t>
            </a:r>
            <a:r>
              <a:rPr lang="en-US" sz="1400" dirty="0">
                <a:solidFill>
                  <a:srgbClr val="002060"/>
                </a:solidFill>
              </a:rPr>
              <a:t> of dew. He went to the sage who smiled, uttered a mantra and sprinkled a few drops of dew on a copper vessel. To Govind’s dismay, nothing happened. “You have cheated me!” he shouted at the sage. The sage, however, smiled. Govind’s wife then came forward with a box. The sage opened it and revealed stacks of gold coins inside. Turning to Govind he said, “You worked hard on your land and created a plantation. Your wife sold the produce in the market. It was your hard work which created this wealth, not magic. If I had told you this earlier, you would not have listened.” Govind understood the wisdom behind the sage’s words and worked even harder from that day on.</a:t>
            </a:r>
          </a:p>
          <a:p>
            <a:r>
              <a:rPr lang="en-US" sz="1400" b="1" dirty="0">
                <a:solidFill>
                  <a:srgbClr val="002060"/>
                </a:solidFill>
              </a:rPr>
              <a:t>4. Which of the following is TRUE in the context of the passage?</a:t>
            </a:r>
          </a:p>
          <a:p>
            <a:r>
              <a:rPr lang="en-US" sz="1400" dirty="0">
                <a:solidFill>
                  <a:srgbClr val="002060"/>
                </a:solidFill>
              </a:rPr>
              <a:t>A. Govind was easily fooled by people.</a:t>
            </a:r>
          </a:p>
          <a:p>
            <a:r>
              <a:rPr lang="en-US" sz="1400" dirty="0">
                <a:solidFill>
                  <a:srgbClr val="002060"/>
                </a:solidFill>
              </a:rPr>
              <a:t>B. Govind was preserving by nature.</a:t>
            </a:r>
          </a:p>
          <a:p>
            <a:r>
              <a:rPr lang="en-US" sz="1400" dirty="0">
                <a:solidFill>
                  <a:srgbClr val="002060"/>
                </a:solidFill>
              </a:rPr>
              <a:t>C. The sage had never actually been to the Himalayas.</a:t>
            </a:r>
          </a:p>
          <a:p>
            <a:r>
              <a:rPr lang="en-US" sz="1400" dirty="0">
                <a:solidFill>
                  <a:srgbClr val="002060"/>
                </a:solidFill>
              </a:rPr>
              <a:t>(a) Only A		(b) Both A and B</a:t>
            </a:r>
          </a:p>
          <a:p>
            <a:r>
              <a:rPr lang="en-US" sz="1400" dirty="0">
                <a:solidFill>
                  <a:srgbClr val="002060"/>
                </a:solidFill>
              </a:rPr>
              <a:t>(c) Only B		(d) Both A and C</a:t>
            </a:r>
          </a:p>
        </p:txBody>
      </p:sp>
    </p:spTree>
    <p:extLst>
      <p:ext uri="{BB962C8B-B14F-4D97-AF65-F5344CB8AC3E}">
        <p14:creationId xmlns:p14="http://schemas.microsoft.com/office/powerpoint/2010/main" val="3156939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138964" y="784255"/>
            <a:ext cx="11848084" cy="5693866"/>
          </a:xfrm>
          <a:prstGeom prst="rect">
            <a:avLst/>
          </a:prstGeom>
          <a:noFill/>
        </p:spPr>
        <p:txBody>
          <a:bodyPr wrap="square">
            <a:spAutoFit/>
          </a:bodyPr>
          <a:lstStyle/>
          <a:p>
            <a:r>
              <a:rPr lang="en-US" sz="1400" b="1" dirty="0">
                <a:solidFill>
                  <a:srgbClr val="002060"/>
                </a:solidFill>
              </a:rPr>
              <a:t>Read the following passage carefully and answer the questions given below it. Certain words have been printed in bold to help you locate them while answering some of the questions.</a:t>
            </a:r>
          </a:p>
          <a:p>
            <a:endParaRPr lang="en-US" sz="1400" dirty="0">
              <a:solidFill>
                <a:srgbClr val="002060"/>
              </a:solidFill>
            </a:endParaRPr>
          </a:p>
          <a:p>
            <a:r>
              <a:rPr lang="en-US" sz="1400" dirty="0">
                <a:solidFill>
                  <a:srgbClr val="002060"/>
                </a:solidFill>
              </a:rPr>
              <a:t>Govind’s father was a rich landlord, who was loved and respected by all his tenants. When he died, he left large tracts of land to Govind. But Govind did not spend a single day looking after his land. He had a funny idea, that there existed a magic potion which, if it was poured on any object would turn it into gold. He spent all his time trying to learn about this potion. People took advantage of him and cheated him. His wife grew anxious. Given the amount of money Govind was spending, she was sure that they would soon be paupers.</a:t>
            </a:r>
          </a:p>
          <a:p>
            <a:r>
              <a:rPr lang="en-US" sz="1400" dirty="0">
                <a:solidFill>
                  <a:srgbClr val="002060"/>
                </a:solidFill>
              </a:rPr>
              <a:t>One day, a widely respected sage who had been to the Himalayas came to their town. Govind asked him about the potion. To his surprise the sage answered, “I have learnt how to brew such a potion. But it is a difficult process.” “Tell me!” insisted Govind, hardly able to believe his luck. “You have to collect the dew which settles on the leaves of a banana tree every morning during winter. There is a condition though. The tree should be planted and watered regularly with your own hands. Store the collected dew in an earthen vessel and when you have five </a:t>
            </a:r>
            <a:r>
              <a:rPr lang="en-US" sz="1400" dirty="0" err="1">
                <a:solidFill>
                  <a:srgbClr val="002060"/>
                </a:solidFill>
              </a:rPr>
              <a:t>litres</a:t>
            </a:r>
            <a:r>
              <a:rPr lang="en-US" sz="1400" dirty="0">
                <a:solidFill>
                  <a:srgbClr val="002060"/>
                </a:solidFill>
              </a:rPr>
              <a:t>, bring it to me. I will recite a sacred mantra to transform the dew into the potion. A drop of the potion will be sufficient to change any object into gold.” </a:t>
            </a:r>
          </a:p>
          <a:p>
            <a:r>
              <a:rPr lang="en-US" sz="1400" dirty="0">
                <a:solidFill>
                  <a:srgbClr val="002060"/>
                </a:solidFill>
              </a:rPr>
              <a:t>Govind was worried. “Winter is only for a few months in the year. It will take me years to collect the dew.” “You can plant as many trees as you want,” replied the sage., Govind went home and after talking to his wife, began clearing the large fields which has been lying vacant for years. He planted rows of banana saplings. He tended them with great care. His wife helped him too. She would take the banana crop to market and get a good price. Over the years the plantation grew and finally after six years Govind had five </a:t>
            </a:r>
            <a:r>
              <a:rPr lang="en-US" sz="1400" dirty="0" err="1">
                <a:solidFill>
                  <a:srgbClr val="002060"/>
                </a:solidFill>
              </a:rPr>
              <a:t>litres</a:t>
            </a:r>
            <a:r>
              <a:rPr lang="en-US" sz="1400" dirty="0">
                <a:solidFill>
                  <a:srgbClr val="002060"/>
                </a:solidFill>
              </a:rPr>
              <a:t> of dew. He went to the sage who smiled, uttered a mantra and sprinkled a few drops of dew on a copper vessel. To Govind’s dismay, nothing happened. “You have cheated me!” he shouted at the sage. The sage, however, smiled. Govind’s wife then came forward with a box. The sage opened it and revealed stacks of gold coins inside. Turning to Govind he said, “You worked hard on your land and created a plantation. Your wife sold the produce in the market. It was your hard work which created this wealth, not magic. If I had told you this earlier, you would not have listened.” Govind understood the wisdom behind the sage’s words and worked even harder from that day on.</a:t>
            </a:r>
          </a:p>
          <a:p>
            <a:endParaRPr lang="en-US" sz="1400" dirty="0">
              <a:solidFill>
                <a:srgbClr val="002060"/>
              </a:solidFill>
            </a:endParaRPr>
          </a:p>
          <a:p>
            <a:r>
              <a:rPr lang="en-US" sz="1400" b="1" dirty="0">
                <a:solidFill>
                  <a:srgbClr val="002060"/>
                </a:solidFill>
              </a:rPr>
              <a:t>5. Why did Govind’s father give him large plots of land?</a:t>
            </a:r>
          </a:p>
          <a:p>
            <a:r>
              <a:rPr lang="en-US" sz="1400" dirty="0">
                <a:solidFill>
                  <a:srgbClr val="002060"/>
                </a:solidFill>
              </a:rPr>
              <a:t>(a) It was his way of instilling a sense of responsibility in his son</a:t>
            </a:r>
          </a:p>
          <a:p>
            <a:r>
              <a:rPr lang="en-US" sz="1400" dirty="0">
                <a:solidFill>
                  <a:srgbClr val="002060"/>
                </a:solidFill>
              </a:rPr>
              <a:t>(b) Govind was his only son and sole heir</a:t>
            </a:r>
          </a:p>
          <a:p>
            <a:r>
              <a:rPr lang="en-US" sz="1400" dirty="0">
                <a:solidFill>
                  <a:srgbClr val="002060"/>
                </a:solidFill>
              </a:rPr>
              <a:t>(c) To provide Govind with sufficient funds to pursue his interest of discovering a magic potion</a:t>
            </a:r>
          </a:p>
          <a:p>
            <a:r>
              <a:rPr lang="en-US" sz="1400" dirty="0">
                <a:solidFill>
                  <a:srgbClr val="002060"/>
                </a:solidFill>
              </a:rPr>
              <a:t>(d) He wanted Govind to continue to look after the tenants</a:t>
            </a:r>
          </a:p>
        </p:txBody>
      </p:sp>
    </p:spTree>
    <p:extLst>
      <p:ext uri="{BB962C8B-B14F-4D97-AF65-F5344CB8AC3E}">
        <p14:creationId xmlns:p14="http://schemas.microsoft.com/office/powerpoint/2010/main" val="1521994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0" y="906803"/>
            <a:ext cx="11848084" cy="4985980"/>
          </a:xfrm>
          <a:prstGeom prst="rect">
            <a:avLst/>
          </a:prstGeom>
          <a:noFill/>
        </p:spPr>
        <p:txBody>
          <a:bodyPr wrap="square">
            <a:spAutoFit/>
          </a:bodyPr>
          <a:lstStyle/>
          <a:p>
            <a:r>
              <a:rPr lang="en-GB" sz="3600" b="1" dirty="0">
                <a:solidFill>
                  <a:srgbClr val="FF0000"/>
                </a:solidFill>
                <a:latin typeface="Bookman Old Style" panose="02050604050505020204" pitchFamily="18" charset="0"/>
              </a:rPr>
              <a:t>		</a:t>
            </a:r>
            <a:r>
              <a:rPr lang="en-GB" sz="5400" b="1" dirty="0">
                <a:solidFill>
                  <a:srgbClr val="FF0000"/>
                </a:solidFill>
                <a:latin typeface="Bookman Old Style" panose="02050604050505020204" pitchFamily="18" charset="0"/>
              </a:rPr>
              <a:t>Reading Comprehension </a:t>
            </a:r>
            <a:endParaRPr lang="en-GB" sz="3600" b="1" dirty="0">
              <a:solidFill>
                <a:srgbClr val="FF0000"/>
              </a:solidFill>
              <a:latin typeface="Bookman Old Style" panose="02050604050505020204" pitchFamily="18" charset="0"/>
            </a:endParaRPr>
          </a:p>
          <a:p>
            <a:endParaRPr lang="en-GB" sz="3600" b="1" dirty="0">
              <a:solidFill>
                <a:srgbClr val="FF0000"/>
              </a:solidFill>
              <a:latin typeface="Bookman Old Style" panose="02050604050505020204" pitchFamily="18" charset="0"/>
            </a:endParaRPr>
          </a:p>
          <a:p>
            <a:endParaRPr lang="en-GB" sz="3600" b="1" dirty="0">
              <a:solidFill>
                <a:srgbClr val="FF0000"/>
              </a:solidFill>
              <a:latin typeface="Bookman Old Style" panose="02050604050505020204" pitchFamily="18" charset="0"/>
            </a:endParaRPr>
          </a:p>
          <a:p>
            <a:r>
              <a:rPr lang="en-GB" sz="3600" b="1" dirty="0">
                <a:solidFill>
                  <a:srgbClr val="FF0000"/>
                </a:solidFill>
                <a:latin typeface="Bookman Old Style" panose="02050604050505020204" pitchFamily="18" charset="0"/>
              </a:rPr>
              <a:t>				</a:t>
            </a:r>
            <a:r>
              <a:rPr lang="en-GB" sz="4400" b="1" dirty="0">
                <a:solidFill>
                  <a:srgbClr val="002060"/>
                </a:solidFill>
                <a:latin typeface="Bookman Old Style" panose="02050604050505020204" pitchFamily="18" charset="0"/>
              </a:rPr>
              <a:t>Tips &amp; Tricks</a:t>
            </a:r>
          </a:p>
          <a:p>
            <a:endParaRPr lang="en-GB" sz="4400" b="1" dirty="0">
              <a:solidFill>
                <a:srgbClr val="002060"/>
              </a:solidFill>
              <a:latin typeface="Bookman Old Style" panose="02050604050505020204" pitchFamily="18" charset="0"/>
            </a:endParaRPr>
          </a:p>
          <a:p>
            <a:endParaRPr lang="en-GB" sz="2600" dirty="0">
              <a:solidFill>
                <a:srgbClr val="002060"/>
              </a:solidFill>
              <a:latin typeface="Bookman Old Style" panose="02050604050505020204" pitchFamily="18" charset="0"/>
            </a:endParaRPr>
          </a:p>
          <a:p>
            <a:r>
              <a:rPr lang="en-US" sz="2600" dirty="0" err="1">
                <a:solidFill>
                  <a:srgbClr val="002060"/>
                </a:solidFill>
                <a:latin typeface="Bookman Old Style" panose="02050604050505020204" pitchFamily="18" charset="0"/>
              </a:rPr>
              <a:t>Practise</a:t>
            </a:r>
            <a:r>
              <a:rPr lang="en-US" sz="2600" dirty="0">
                <a:solidFill>
                  <a:srgbClr val="002060"/>
                </a:solidFill>
                <a:latin typeface="Bookman Old Style" panose="02050604050505020204" pitchFamily="18" charset="0"/>
              </a:rPr>
              <a:t> reading different kinds of texts in English to develop the habit of reading quickly.</a:t>
            </a:r>
            <a:endParaRPr lang="en-GB" sz="2600" dirty="0">
              <a:solidFill>
                <a:srgbClr val="002060"/>
              </a:solidFill>
              <a:latin typeface="Bookman Old Style" panose="02050604050505020204" pitchFamily="18" charset="0"/>
            </a:endParaRPr>
          </a:p>
          <a:p>
            <a:r>
              <a:rPr lang="en-GB" sz="2600" dirty="0">
                <a:solidFill>
                  <a:srgbClr val="002060"/>
                </a:solidFill>
                <a:latin typeface="Bookman Old Style" panose="02050604050505020204" pitchFamily="18" charset="0"/>
              </a:rPr>
              <a:t>	</a:t>
            </a:r>
          </a:p>
        </p:txBody>
      </p:sp>
    </p:spTree>
    <p:extLst>
      <p:ext uri="{BB962C8B-B14F-4D97-AF65-F5344CB8AC3E}">
        <p14:creationId xmlns:p14="http://schemas.microsoft.com/office/powerpoint/2010/main" val="3953845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138964" y="784255"/>
            <a:ext cx="11848084" cy="5909310"/>
          </a:xfrm>
          <a:prstGeom prst="rect">
            <a:avLst/>
          </a:prstGeom>
          <a:noFill/>
        </p:spPr>
        <p:txBody>
          <a:bodyPr wrap="square">
            <a:spAutoFit/>
          </a:bodyPr>
          <a:lstStyle/>
          <a:p>
            <a:r>
              <a:rPr lang="en-US" sz="1400" b="1" dirty="0">
                <a:solidFill>
                  <a:srgbClr val="002060"/>
                </a:solidFill>
              </a:rPr>
              <a:t>Read the following passage carefully and answer the questions given below it. Certain words have been printed in bold to help you locate them while answering some of the questions.</a:t>
            </a:r>
          </a:p>
          <a:p>
            <a:endParaRPr lang="en-US" sz="1400" dirty="0">
              <a:solidFill>
                <a:srgbClr val="002060"/>
              </a:solidFill>
            </a:endParaRPr>
          </a:p>
          <a:p>
            <a:r>
              <a:rPr lang="en-US" sz="1400" dirty="0">
                <a:solidFill>
                  <a:srgbClr val="002060"/>
                </a:solidFill>
              </a:rPr>
              <a:t>Govind’s father was a rich landlord, who was loved and respected by all his tenants. When he died, he left large tracts of land to Govind. But Govind did not spend a single day looking after his land. He had a funny idea, that there existed a magic potion which, if it was poured on any object would turn it into gold. He spent all his time trying to learn about this potion. People took advantage of him and cheated him. His wife grew anxious. Given the amount of money Govind was spending, she was sure that they would soon be paupers.</a:t>
            </a:r>
          </a:p>
          <a:p>
            <a:r>
              <a:rPr lang="en-US" sz="1400" dirty="0">
                <a:solidFill>
                  <a:srgbClr val="002060"/>
                </a:solidFill>
              </a:rPr>
              <a:t>One day, a widely respected sage who had been to the Himalayas came to their town. Govind asked him about the potion. To his surprise the sage answered, “I have learnt how to brew such a potion. But it is a difficult process.” “Tell me!” insisted Govind, hardly able to believe his luck. “You have to collect the dew which settles on the leaves of a banana tree every morning during winter. There is a condition though. The tree should be planted and watered regularly with your own hands. Store the collected dew in an earthen vessel and when you have five </a:t>
            </a:r>
            <a:r>
              <a:rPr lang="en-US" sz="1400" dirty="0" err="1">
                <a:solidFill>
                  <a:srgbClr val="002060"/>
                </a:solidFill>
              </a:rPr>
              <a:t>litres</a:t>
            </a:r>
            <a:r>
              <a:rPr lang="en-US" sz="1400" dirty="0">
                <a:solidFill>
                  <a:srgbClr val="002060"/>
                </a:solidFill>
              </a:rPr>
              <a:t>, bring it to me. I will recite a sacred mantra to transform the dew into the potion. A drop of the potion will be sufficient to change any object into gold.” </a:t>
            </a:r>
          </a:p>
          <a:p>
            <a:r>
              <a:rPr lang="en-US" sz="1400" dirty="0">
                <a:solidFill>
                  <a:srgbClr val="002060"/>
                </a:solidFill>
              </a:rPr>
              <a:t>Govind was worried. “Winter is only for a few months in the year. It will take me years to collect the dew.” “You can plant as many trees as you want,” replied the sage., Govind went home and after talking to his wife, began clearing the large fields which has been lying vacant for years. He planted rows of banana saplings. He tended them with great care. His wife helped him too. She would take the banana crop to market and get a good price. Over the years the plantation grew and finally after six years Govind had five </a:t>
            </a:r>
            <a:r>
              <a:rPr lang="en-US" sz="1400" dirty="0" err="1">
                <a:solidFill>
                  <a:srgbClr val="002060"/>
                </a:solidFill>
              </a:rPr>
              <a:t>litres</a:t>
            </a:r>
            <a:r>
              <a:rPr lang="en-US" sz="1400" dirty="0">
                <a:solidFill>
                  <a:srgbClr val="002060"/>
                </a:solidFill>
              </a:rPr>
              <a:t> of dew. He went to the sage who smiled, uttered a mantra and sprinkled a few drops of dew on a copper vessel. To Govind’s dismay, nothing happened. “You have cheated me!” he shouted at the sage. The sage, however, smiled. Govind’s wife then came forward with a box. The sage opened it and revealed stacks of gold coins inside. Turning to Govind he said, “You worked hard on your land and created a plantation. Your wife sold the produce in the market. It was your hard work which created this wealth, not magic. If I had told you this earlier, you would not have listened.” Govind understood the wisdom behind the sage’s words and worked even harder from that day on.</a:t>
            </a:r>
          </a:p>
          <a:p>
            <a:endParaRPr lang="en-US" sz="1400" dirty="0">
              <a:solidFill>
                <a:srgbClr val="002060"/>
              </a:solidFill>
            </a:endParaRPr>
          </a:p>
          <a:p>
            <a:r>
              <a:rPr lang="en-US" sz="1400" b="1" dirty="0">
                <a:solidFill>
                  <a:srgbClr val="002060"/>
                </a:solidFill>
              </a:rPr>
              <a:t>6. Which of the following can be said about the sage?</a:t>
            </a:r>
          </a:p>
          <a:p>
            <a:r>
              <a:rPr lang="en-US" sz="1400" dirty="0">
                <a:solidFill>
                  <a:srgbClr val="002060"/>
                </a:solidFill>
              </a:rPr>
              <a:t>(a) He was cunning and plotted with Govind’s wife to cheat him</a:t>
            </a:r>
          </a:p>
          <a:p>
            <a:r>
              <a:rPr lang="en-US" sz="1400" dirty="0">
                <a:solidFill>
                  <a:srgbClr val="002060"/>
                </a:solidFill>
              </a:rPr>
              <a:t>(b) He had no magical powers as such and used to swindle people</a:t>
            </a:r>
          </a:p>
          <a:p>
            <a:r>
              <a:rPr lang="en-US" sz="1400" dirty="0">
                <a:solidFill>
                  <a:srgbClr val="002060"/>
                </a:solidFill>
              </a:rPr>
              <a:t>(c) He was a good judge of people</a:t>
            </a:r>
          </a:p>
          <a:p>
            <a:r>
              <a:rPr lang="en-US" sz="1400" dirty="0">
                <a:solidFill>
                  <a:srgbClr val="002060"/>
                </a:solidFill>
              </a:rPr>
              <a:t>(d) He did not deserve his good reputation</a:t>
            </a:r>
          </a:p>
        </p:txBody>
      </p:sp>
    </p:spTree>
    <p:extLst>
      <p:ext uri="{BB962C8B-B14F-4D97-AF65-F5344CB8AC3E}">
        <p14:creationId xmlns:p14="http://schemas.microsoft.com/office/powerpoint/2010/main" val="1211457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138964" y="784255"/>
            <a:ext cx="11848084" cy="5909310"/>
          </a:xfrm>
          <a:prstGeom prst="rect">
            <a:avLst/>
          </a:prstGeom>
          <a:noFill/>
        </p:spPr>
        <p:txBody>
          <a:bodyPr wrap="square">
            <a:spAutoFit/>
          </a:bodyPr>
          <a:lstStyle/>
          <a:p>
            <a:r>
              <a:rPr lang="en-US" sz="1400" b="1" dirty="0">
                <a:solidFill>
                  <a:srgbClr val="002060"/>
                </a:solidFill>
              </a:rPr>
              <a:t>Read the following passage carefully and answer the questions given below it. Certain words have been printed in bold to help you locate them while answering some of the questions.</a:t>
            </a:r>
          </a:p>
          <a:p>
            <a:endParaRPr lang="en-US" sz="1400" dirty="0">
              <a:solidFill>
                <a:srgbClr val="002060"/>
              </a:solidFill>
            </a:endParaRPr>
          </a:p>
          <a:p>
            <a:r>
              <a:rPr lang="en-US" sz="1400" dirty="0">
                <a:solidFill>
                  <a:srgbClr val="002060"/>
                </a:solidFill>
              </a:rPr>
              <a:t>Govind’s father was a rich landlord, who was loved and respected by all his tenants. When he died, he left large tracts of land to Govind. But Govind did not spend a single day looking after his land. He had a funny idea, that there existed a magic potion which, if it was poured on any object would turn it into gold. He spent all his time trying to learn about this potion. People took advantage of him and cheated him. His wife grew anxious. Given the amount of money Govind was spending, she was sure that they would soon be paupers.</a:t>
            </a:r>
          </a:p>
          <a:p>
            <a:r>
              <a:rPr lang="en-US" sz="1400" dirty="0">
                <a:solidFill>
                  <a:srgbClr val="002060"/>
                </a:solidFill>
              </a:rPr>
              <a:t>One day, a widely respected sage who had been to the Himalayas came to their town. Govind asked him about the potion. To his surprise the sage answered, “I have learnt how to brew such a potion. But it is a difficult process.” “Tell me!” insisted Govind, hardly able to believe his luck. “You have to collect the dew which settles on the leaves of a banana tree every morning during winter. There is a condition though. The tree should be planted and watered regularly with your own hands. Store the collected dew in an earthen vessel and when you have five </a:t>
            </a:r>
            <a:r>
              <a:rPr lang="en-US" sz="1400" dirty="0" err="1">
                <a:solidFill>
                  <a:srgbClr val="002060"/>
                </a:solidFill>
              </a:rPr>
              <a:t>litres</a:t>
            </a:r>
            <a:r>
              <a:rPr lang="en-US" sz="1400" dirty="0">
                <a:solidFill>
                  <a:srgbClr val="002060"/>
                </a:solidFill>
              </a:rPr>
              <a:t>, bring it to me. I will recite a sacred mantra to transform the dew into the potion. A drop of the potion will be sufficient to change any object into gold.” </a:t>
            </a:r>
          </a:p>
          <a:p>
            <a:r>
              <a:rPr lang="en-US" sz="1400" dirty="0">
                <a:solidFill>
                  <a:srgbClr val="002060"/>
                </a:solidFill>
              </a:rPr>
              <a:t>Govind was worried. “Winter is only for a few months in the year. It will take me years to collect the dew.” “You can plant as many trees as you want,” replied the sage., Govind went home and after talking to his wife, began clearing the large fields which has been lying vacant for years. He planted rows of banana saplings. He tended them with great care. His wife helped him too. She would take the banana crop to market and get a good price. Over the years the plantation grew and finally after six years Govind had five </a:t>
            </a:r>
            <a:r>
              <a:rPr lang="en-US" sz="1400" dirty="0" err="1">
                <a:solidFill>
                  <a:srgbClr val="002060"/>
                </a:solidFill>
              </a:rPr>
              <a:t>litres</a:t>
            </a:r>
            <a:r>
              <a:rPr lang="en-US" sz="1400" dirty="0">
                <a:solidFill>
                  <a:srgbClr val="002060"/>
                </a:solidFill>
              </a:rPr>
              <a:t> of dew. He went to the sage who smiled, uttered a mantra and sprinkled a few drops of dew on a copper vessel. To Govind’s dismay, nothing happened. “You have cheated me!” he shouted at the sage. The sage, however, smiled. Govind’s wife then came forward with a box. The sage opened it and revealed stacks of gold coins inside. Turning to Govind he said, “You worked hard on your land and created a plantation. Your wife sold the produce in the market. It was your hard work which created this wealth, not magic. If I had told you this earlier, you would not have listened.” Govind understood the wisdom behind the sage’s words and worked even harder from that day on.</a:t>
            </a:r>
          </a:p>
          <a:p>
            <a:endParaRPr lang="en-US" sz="1400" dirty="0">
              <a:solidFill>
                <a:srgbClr val="002060"/>
              </a:solidFill>
            </a:endParaRPr>
          </a:p>
          <a:p>
            <a:r>
              <a:rPr lang="en-US" sz="1400" b="1" dirty="0">
                <a:solidFill>
                  <a:srgbClr val="002060"/>
                </a:solidFill>
              </a:rPr>
              <a:t>7. Why was Govind’s wife worried?</a:t>
            </a:r>
          </a:p>
          <a:p>
            <a:r>
              <a:rPr lang="en-US" sz="1400" dirty="0">
                <a:solidFill>
                  <a:srgbClr val="002060"/>
                </a:solidFill>
              </a:rPr>
              <a:t>(a) Govind had no knowledge of farming and could not cultivate the land he had inherited from his father</a:t>
            </a:r>
          </a:p>
          <a:p>
            <a:r>
              <a:rPr lang="en-US" sz="1400" dirty="0">
                <a:solidFill>
                  <a:srgbClr val="002060"/>
                </a:solidFill>
              </a:rPr>
              <a:t>(b) Govind had not friends because he was obsessed with finding a potion which would turn anything into gold</a:t>
            </a:r>
          </a:p>
          <a:p>
            <a:r>
              <a:rPr lang="en-US" sz="1400" dirty="0">
                <a:solidFill>
                  <a:srgbClr val="002060"/>
                </a:solidFill>
              </a:rPr>
              <a:t>(c) Govind was only interested in studying under different sages and neglected his family duties</a:t>
            </a:r>
          </a:p>
          <a:p>
            <a:r>
              <a:rPr lang="en-US" sz="1400" dirty="0">
                <a:solidFill>
                  <a:srgbClr val="002060"/>
                </a:solidFill>
              </a:rPr>
              <a:t>(d) Since Govind had devoted all his time and wealth to finding a magic potion they would soon be poor</a:t>
            </a:r>
          </a:p>
        </p:txBody>
      </p:sp>
    </p:spTree>
    <p:extLst>
      <p:ext uri="{BB962C8B-B14F-4D97-AF65-F5344CB8AC3E}">
        <p14:creationId xmlns:p14="http://schemas.microsoft.com/office/powerpoint/2010/main" val="116116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138964" y="784255"/>
            <a:ext cx="11848084" cy="5909310"/>
          </a:xfrm>
          <a:prstGeom prst="rect">
            <a:avLst/>
          </a:prstGeom>
          <a:noFill/>
        </p:spPr>
        <p:txBody>
          <a:bodyPr wrap="square">
            <a:spAutoFit/>
          </a:bodyPr>
          <a:lstStyle/>
          <a:p>
            <a:r>
              <a:rPr lang="en-US" sz="1400" b="1" dirty="0">
                <a:solidFill>
                  <a:srgbClr val="002060"/>
                </a:solidFill>
              </a:rPr>
              <a:t>Read the following passage carefully and answer the questions given below it. Certain words have been printed in bold to help you locate them while answering some of the questions.</a:t>
            </a:r>
          </a:p>
          <a:p>
            <a:endParaRPr lang="en-US" sz="1400" dirty="0">
              <a:solidFill>
                <a:srgbClr val="002060"/>
              </a:solidFill>
            </a:endParaRPr>
          </a:p>
          <a:p>
            <a:r>
              <a:rPr lang="en-US" sz="1400" dirty="0">
                <a:solidFill>
                  <a:srgbClr val="002060"/>
                </a:solidFill>
              </a:rPr>
              <a:t>Govind’s father was a rich landlord, who was loved and respected by all his tenants. When he died, he left large tracts of land to Govind. But Govind did not spend a single day looking after his land. He had a funny idea, that there existed a magic potion which, if it was poured on any object would turn it into gold. He spent all his time trying to learn about this potion. People took advantage of him and cheated him. His wife grew anxious. Given the amount of money Govind was spending, she was sure that they would soon be paupers.</a:t>
            </a:r>
          </a:p>
          <a:p>
            <a:r>
              <a:rPr lang="en-US" sz="1400" dirty="0">
                <a:solidFill>
                  <a:srgbClr val="002060"/>
                </a:solidFill>
              </a:rPr>
              <a:t>One day, a widely respected sage who had been to the Himalayas came to their town. Govind asked him about the potion. To his surprise the sage answered, “I have learnt how to brew such a potion. But it is a difficult process.” “Tell me!” insisted Govind, hardly able to believe his luck. “You have to collect the dew which settles on the leaves of a banana tree every morning during winter. There is a condition though. The tree should be planted and watered regularly with your own hands. Store the collected dew in an earthen vessel and when you have five </a:t>
            </a:r>
            <a:r>
              <a:rPr lang="en-US" sz="1400" dirty="0" err="1">
                <a:solidFill>
                  <a:srgbClr val="002060"/>
                </a:solidFill>
              </a:rPr>
              <a:t>litres</a:t>
            </a:r>
            <a:r>
              <a:rPr lang="en-US" sz="1400" dirty="0">
                <a:solidFill>
                  <a:srgbClr val="002060"/>
                </a:solidFill>
              </a:rPr>
              <a:t>, bring it to me. I will recite a sacred mantra to transform the dew into the potion. A drop of the potion will be sufficient to change any object into gold.” </a:t>
            </a:r>
          </a:p>
          <a:p>
            <a:r>
              <a:rPr lang="en-US" sz="1400" dirty="0">
                <a:solidFill>
                  <a:srgbClr val="002060"/>
                </a:solidFill>
              </a:rPr>
              <a:t>Govind was worried. “Winter is only for a few months in the year. It will take me years to collect the dew.” “You can plant as many trees as you want,” replied the sage., Govind went home and after talking to his wife, began clearing the large fields which has been lying vacant for years. He planted rows of banana saplings. He tended them with great care. His wife helped him too. She would take the banana crop to market and get a good price. Over the years the plantation grew and finally after six years Govind had five </a:t>
            </a:r>
            <a:r>
              <a:rPr lang="en-US" sz="1400" dirty="0" err="1">
                <a:solidFill>
                  <a:srgbClr val="002060"/>
                </a:solidFill>
              </a:rPr>
              <a:t>litres</a:t>
            </a:r>
            <a:r>
              <a:rPr lang="en-US" sz="1400" dirty="0">
                <a:solidFill>
                  <a:srgbClr val="002060"/>
                </a:solidFill>
              </a:rPr>
              <a:t> of dew. He went to the sage who smiled, uttered a mantra and sprinkled a few drops of dew on a copper vessel. To Govind’s dismay, nothing happened. “You have cheated me!” he shouted at the sage. The sage, however, smiled. Govind’s wife then came forward with a box. The sage opened it and revealed stacks of gold coins inside. Turning to Govind he said, “You worked hard on your land and created a plantation. Your wife sold the produce in the market. It was your hard work which created this wealth, not magic. If I had told you this earlier, you would not have listened.” Govind understood the wisdom behind the sage’s words and worked even harder from that day on.</a:t>
            </a:r>
          </a:p>
          <a:p>
            <a:r>
              <a:rPr lang="en-US" sz="1400" b="1" dirty="0">
                <a:solidFill>
                  <a:srgbClr val="002060"/>
                </a:solidFill>
              </a:rPr>
              <a:t>8. Why did Govind’s wife help him in the fields?</a:t>
            </a:r>
          </a:p>
          <a:p>
            <a:r>
              <a:rPr lang="en-US" sz="1400" dirty="0">
                <a:solidFill>
                  <a:srgbClr val="002060"/>
                </a:solidFill>
              </a:rPr>
              <a:t>A. To support her husband in his </a:t>
            </a:r>
            <a:r>
              <a:rPr lang="en-US" sz="1400" dirty="0" err="1">
                <a:solidFill>
                  <a:srgbClr val="002060"/>
                </a:solidFill>
              </a:rPr>
              <a:t>endeavour</a:t>
            </a:r>
            <a:r>
              <a:rPr lang="en-US" sz="1400" dirty="0">
                <a:solidFill>
                  <a:srgbClr val="002060"/>
                </a:solidFill>
              </a:rPr>
              <a:t> to find a magic potion.</a:t>
            </a:r>
          </a:p>
          <a:p>
            <a:r>
              <a:rPr lang="en-US" sz="1400" dirty="0">
                <a:solidFill>
                  <a:srgbClr val="002060"/>
                </a:solidFill>
              </a:rPr>
              <a:t>B. The sage had advised her to help her husband succeed.</a:t>
            </a:r>
          </a:p>
          <a:p>
            <a:r>
              <a:rPr lang="en-US" sz="1400" dirty="0">
                <a:solidFill>
                  <a:srgbClr val="002060"/>
                </a:solidFill>
              </a:rPr>
              <a:t>C. He needed someone to help him collect the dew.</a:t>
            </a:r>
          </a:p>
          <a:p>
            <a:r>
              <a:rPr lang="en-US" sz="1400" dirty="0">
                <a:solidFill>
                  <a:srgbClr val="002060"/>
                </a:solidFill>
              </a:rPr>
              <a:t>(a) None		(b) Only A</a:t>
            </a:r>
          </a:p>
          <a:p>
            <a:r>
              <a:rPr lang="en-US" sz="1400" dirty="0">
                <a:solidFill>
                  <a:srgbClr val="002060"/>
                </a:solidFill>
              </a:rPr>
              <a:t>(c) Both A and B	(d) All A, B and C</a:t>
            </a:r>
          </a:p>
        </p:txBody>
      </p:sp>
    </p:spTree>
    <p:extLst>
      <p:ext uri="{BB962C8B-B14F-4D97-AF65-F5344CB8AC3E}">
        <p14:creationId xmlns:p14="http://schemas.microsoft.com/office/powerpoint/2010/main" val="1576953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138964" y="784255"/>
            <a:ext cx="11848084" cy="5816977"/>
          </a:xfrm>
          <a:prstGeom prst="rect">
            <a:avLst/>
          </a:prstGeom>
          <a:noFill/>
        </p:spPr>
        <p:txBody>
          <a:bodyPr wrap="square">
            <a:spAutoFit/>
          </a:bodyPr>
          <a:lstStyle/>
          <a:p>
            <a:r>
              <a:rPr lang="en-US" sz="1400" b="1" dirty="0">
                <a:solidFill>
                  <a:srgbClr val="002060"/>
                </a:solidFill>
              </a:rPr>
              <a:t>Read the following passage carefully and answer the questions given below it. Certain words have been printed in bold to help you locate them while answering some of the questions.</a:t>
            </a:r>
          </a:p>
          <a:p>
            <a:endParaRPr lang="en-US" sz="1400" dirty="0">
              <a:solidFill>
                <a:srgbClr val="002060"/>
              </a:solidFill>
            </a:endParaRPr>
          </a:p>
          <a:p>
            <a:r>
              <a:rPr lang="en-US" sz="1400" dirty="0">
                <a:solidFill>
                  <a:srgbClr val="002060"/>
                </a:solidFill>
              </a:rPr>
              <a:t>Govind’s father was a rich landlord, who was loved and respected by all his tenants. When he died, he left large tracts of land to Govind. But Govind did not spend a single day looking after his land. He had a funny idea, that there existed a magic potion which, if it was poured on any object would turn it into gold. He spent all his time trying to learn about this potion. People took advantage of him and cheated him. His wife grew anxious. Given the amount of money Govind was spending, she was sure that they would soon be paupers.</a:t>
            </a:r>
          </a:p>
          <a:p>
            <a:r>
              <a:rPr lang="en-US" sz="1400" dirty="0">
                <a:solidFill>
                  <a:srgbClr val="002060"/>
                </a:solidFill>
              </a:rPr>
              <a:t>One day, a widely respected sage who had been to the Himalayas came to their town. Govind asked him about the potion. To his surprise the sage answered, “I have learnt how to brew such a potion. But it is a difficult process.” “Tell me!” insisted Govind, hardly able to believe his luck. “You have to collect the dew which settles on the leaves of a banana tree every morning during winter. There is a condition though. The tree should be planted and watered regularly with your own hands. Store the collected dew in an earthen vessel and when you have five </a:t>
            </a:r>
            <a:r>
              <a:rPr lang="en-US" sz="1400" dirty="0" err="1">
                <a:solidFill>
                  <a:srgbClr val="002060"/>
                </a:solidFill>
              </a:rPr>
              <a:t>litres</a:t>
            </a:r>
            <a:r>
              <a:rPr lang="en-US" sz="1400" dirty="0">
                <a:solidFill>
                  <a:srgbClr val="002060"/>
                </a:solidFill>
              </a:rPr>
              <a:t>, bring it to me. I will recite a sacred mantra to transform the dew into the potion. A drop of the potion will be sufficient to change any object into gold.” </a:t>
            </a:r>
          </a:p>
          <a:p>
            <a:r>
              <a:rPr lang="en-US" sz="1400" dirty="0">
                <a:solidFill>
                  <a:srgbClr val="002060"/>
                </a:solidFill>
              </a:rPr>
              <a:t>Govind was worried. “Winter is only for a few months in the year. It will take me years to collect the dew.” “You can plant as many trees as you want,” replied the sage., Govind went home and after talking to his wife, began clearing the large fields which has been lying vacant for years. He planted rows of banana saplings. He tended them with great care. His wife helped him too. She would take the banana crop to market and get a good price. Over the years the plantation grew and finally after six years Govind had five </a:t>
            </a:r>
            <a:r>
              <a:rPr lang="en-US" sz="1400" dirty="0" err="1">
                <a:solidFill>
                  <a:srgbClr val="002060"/>
                </a:solidFill>
              </a:rPr>
              <a:t>litres</a:t>
            </a:r>
            <a:r>
              <a:rPr lang="en-US" sz="1400" dirty="0">
                <a:solidFill>
                  <a:srgbClr val="002060"/>
                </a:solidFill>
              </a:rPr>
              <a:t> of dew. He went to the sage who smiled, uttered a mantra and sprinkled a few drops of dew on a copper vessel. To Govind’s dismay, nothing happened. “You have cheated me!” he shouted at the sage. The sage, however, smiled. Govind’s wife then came forward with a box. The sage opened it and revealed stacks of gold coins inside. Turning to Govind he said, “You worked hard on your land and created a plantation. Your wife sold the produce in the market. It was your hard work which created this wealth, not magic. If I had told you this earlier, you would not have listened.” Govind understood the wisdom behind the sage’s words and worked even harder from that day on.</a:t>
            </a:r>
          </a:p>
          <a:p>
            <a:endParaRPr lang="en-US" sz="1400" dirty="0">
              <a:solidFill>
                <a:srgbClr val="002060"/>
              </a:solidFill>
            </a:endParaRPr>
          </a:p>
          <a:p>
            <a:r>
              <a:rPr lang="en-US" sz="1600" b="1" dirty="0">
                <a:solidFill>
                  <a:srgbClr val="002060"/>
                </a:solidFill>
              </a:rPr>
              <a:t>Directions: Choose the word which is most similar in meaning to the word printed in bold as used in the passage.</a:t>
            </a:r>
          </a:p>
          <a:p>
            <a:r>
              <a:rPr lang="en-US" sz="1600" b="1" dirty="0">
                <a:solidFill>
                  <a:srgbClr val="002060"/>
                </a:solidFill>
              </a:rPr>
              <a:t>9. lying</a:t>
            </a:r>
          </a:p>
          <a:p>
            <a:r>
              <a:rPr lang="en-US" sz="1600" dirty="0">
                <a:solidFill>
                  <a:srgbClr val="002060"/>
                </a:solidFill>
              </a:rPr>
              <a:t>(a) Sleeping		(b) dishonest</a:t>
            </a:r>
          </a:p>
          <a:p>
            <a:r>
              <a:rPr lang="en-US" sz="1600" dirty="0">
                <a:solidFill>
                  <a:srgbClr val="002060"/>
                </a:solidFill>
              </a:rPr>
              <a:t>(c) Relaxing		(d) remaining</a:t>
            </a:r>
          </a:p>
        </p:txBody>
      </p:sp>
    </p:spTree>
    <p:extLst>
      <p:ext uri="{BB962C8B-B14F-4D97-AF65-F5344CB8AC3E}">
        <p14:creationId xmlns:p14="http://schemas.microsoft.com/office/powerpoint/2010/main" val="3066582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138964" y="784255"/>
            <a:ext cx="11848084" cy="5601533"/>
          </a:xfrm>
          <a:prstGeom prst="rect">
            <a:avLst/>
          </a:prstGeom>
          <a:noFill/>
        </p:spPr>
        <p:txBody>
          <a:bodyPr wrap="square">
            <a:spAutoFit/>
          </a:bodyPr>
          <a:lstStyle/>
          <a:p>
            <a:r>
              <a:rPr lang="en-US" sz="1400" b="1" dirty="0">
                <a:solidFill>
                  <a:srgbClr val="002060"/>
                </a:solidFill>
              </a:rPr>
              <a:t>Read the following passage carefully and answer the questions given below it. Certain words have been printed in bold to help you locate them while answering some of the questions.</a:t>
            </a:r>
          </a:p>
          <a:p>
            <a:endParaRPr lang="en-US" sz="1400" dirty="0">
              <a:solidFill>
                <a:srgbClr val="002060"/>
              </a:solidFill>
            </a:endParaRPr>
          </a:p>
          <a:p>
            <a:r>
              <a:rPr lang="en-US" sz="1400" dirty="0">
                <a:solidFill>
                  <a:srgbClr val="002060"/>
                </a:solidFill>
              </a:rPr>
              <a:t>Govind’s father was a rich landlord, who was loved and respected by all his tenants. When he died, he left large tracts of land to Govind. But Govind did not spend a single day looking after his land. He had a funny idea, that there existed a magic potion which, if it was poured on any object would turn it into gold. He spent all his time trying to learn about this potion. People took advantage of him and cheated him. His wife grew anxious. Given the amount of money Govind was spending, she was sure that they would soon be paupers.</a:t>
            </a:r>
          </a:p>
          <a:p>
            <a:r>
              <a:rPr lang="en-US" sz="1400" dirty="0">
                <a:solidFill>
                  <a:srgbClr val="002060"/>
                </a:solidFill>
              </a:rPr>
              <a:t>One day, a widely respected sage who had been to the Himalayas came to their town. Govind asked him about the potion. To his surprise the sage answered, “I have learnt how to brew such a potion. But it is a difficult process.” “Tell me!” insisted Govind, hardly able to believe his luck. “You have to collect the dew which settles on the leaves of a banana tree every morning during winter. There is a condition though. The tree should be planted and watered regularly with your own hands. Store the collected dew in an earthen vessel and when you have five </a:t>
            </a:r>
            <a:r>
              <a:rPr lang="en-US" sz="1400" dirty="0" err="1">
                <a:solidFill>
                  <a:srgbClr val="002060"/>
                </a:solidFill>
              </a:rPr>
              <a:t>litres</a:t>
            </a:r>
            <a:r>
              <a:rPr lang="en-US" sz="1400" dirty="0">
                <a:solidFill>
                  <a:srgbClr val="002060"/>
                </a:solidFill>
              </a:rPr>
              <a:t>, bring it to me. I will recite a sacred mantra to transform the dew into the potion. A drop of the potion will be sufficient to change any object into gold.” </a:t>
            </a:r>
          </a:p>
          <a:p>
            <a:r>
              <a:rPr lang="en-US" sz="1400" dirty="0">
                <a:solidFill>
                  <a:srgbClr val="002060"/>
                </a:solidFill>
              </a:rPr>
              <a:t>Govind was worried. “Winter is only for a few months in the year. It will take me years to collect the dew.” “You can plant as many trees as you want,” replied the sage., Govind went home and after talking to his wife, began clearing the large fields which has been lying vacant for years. He planted rows of banana saplings. He tended them with great care. His wife helped him too. She would take the banana crop to market and get a good price. Over the years the plantation grew and finally after six years Govind had five </a:t>
            </a:r>
            <a:r>
              <a:rPr lang="en-US" sz="1400" dirty="0" err="1">
                <a:solidFill>
                  <a:srgbClr val="002060"/>
                </a:solidFill>
              </a:rPr>
              <a:t>litres</a:t>
            </a:r>
            <a:r>
              <a:rPr lang="en-US" sz="1400" dirty="0">
                <a:solidFill>
                  <a:srgbClr val="002060"/>
                </a:solidFill>
              </a:rPr>
              <a:t> of dew. He went to the sage who smiled, uttered a mantra and sprinkled a few drops of dew on a copper vessel. To Govind’s dismay, nothing happened. “You have cheated me!” he shouted at the sage. The sage, however, smiled. Govind’s wife then came forward with a box. The sage opened it and revealed stacks of gold coins inside. Turning to Govind he said, “You worked hard on your land and created a plantation. Your wife sold the produce in the market. It was your hard work which created this wealth, not magic. If I had told you this earlier, you would not have listened.” Govind understood the wisdom behind the sage’s words and worked even harder from that day on.</a:t>
            </a:r>
          </a:p>
          <a:p>
            <a:endParaRPr lang="en-US" sz="1400" dirty="0">
              <a:solidFill>
                <a:srgbClr val="002060"/>
              </a:solidFill>
            </a:endParaRPr>
          </a:p>
          <a:p>
            <a:r>
              <a:rPr lang="en-US" sz="1600" b="1" dirty="0">
                <a:solidFill>
                  <a:srgbClr val="002060"/>
                </a:solidFill>
              </a:rPr>
              <a:t>Directions: Choose the word which is most similar in meaning to the word printed in bold as used in the passage.</a:t>
            </a:r>
          </a:p>
          <a:p>
            <a:r>
              <a:rPr lang="en-US" sz="1600" b="1" dirty="0">
                <a:solidFill>
                  <a:srgbClr val="002060"/>
                </a:solidFill>
              </a:rPr>
              <a:t>10. spend</a:t>
            </a:r>
          </a:p>
          <a:p>
            <a:r>
              <a:rPr lang="en-US" sz="1600" dirty="0">
                <a:solidFill>
                  <a:srgbClr val="002060"/>
                </a:solidFill>
              </a:rPr>
              <a:t>(a) Pay		(b) bought</a:t>
            </a:r>
          </a:p>
          <a:p>
            <a:r>
              <a:rPr lang="en-US" sz="1600" dirty="0">
                <a:solidFill>
                  <a:srgbClr val="002060"/>
                </a:solidFill>
              </a:rPr>
              <a:t>(c) Devote		(d) settle</a:t>
            </a:r>
          </a:p>
        </p:txBody>
      </p:sp>
    </p:spTree>
    <p:extLst>
      <p:ext uri="{BB962C8B-B14F-4D97-AF65-F5344CB8AC3E}">
        <p14:creationId xmlns:p14="http://schemas.microsoft.com/office/powerpoint/2010/main" val="3050425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138964" y="784255"/>
            <a:ext cx="11848084" cy="5416868"/>
          </a:xfrm>
          <a:prstGeom prst="rect">
            <a:avLst/>
          </a:prstGeom>
          <a:noFill/>
        </p:spPr>
        <p:txBody>
          <a:bodyPr wrap="square">
            <a:spAutoFit/>
          </a:bodyPr>
          <a:lstStyle/>
          <a:p>
            <a:r>
              <a:rPr lang="en-US" sz="4000" b="1" dirty="0">
                <a:solidFill>
                  <a:srgbClr val="FF0000"/>
                </a:solidFill>
              </a:rPr>
              <a:t>Answers</a:t>
            </a:r>
          </a:p>
          <a:p>
            <a:pPr marL="457200" indent="-457200">
              <a:buFont typeface="+mj-lt"/>
              <a:buAutoNum type="arabicParenR"/>
            </a:pPr>
            <a:r>
              <a:rPr lang="en-US" sz="2400" b="1" dirty="0">
                <a:solidFill>
                  <a:srgbClr val="FF0000"/>
                </a:solidFill>
              </a:rPr>
              <a:t>d</a:t>
            </a:r>
          </a:p>
          <a:p>
            <a:pPr marL="457200" indent="-457200">
              <a:buFont typeface="+mj-lt"/>
              <a:buAutoNum type="arabicParenR"/>
            </a:pPr>
            <a:r>
              <a:rPr lang="en-US" sz="2400" b="1" dirty="0">
                <a:solidFill>
                  <a:srgbClr val="FF0000"/>
                </a:solidFill>
              </a:rPr>
              <a:t>d</a:t>
            </a:r>
          </a:p>
          <a:p>
            <a:pPr marL="457200" indent="-457200">
              <a:buFont typeface="+mj-lt"/>
              <a:buAutoNum type="arabicParenR"/>
            </a:pPr>
            <a:r>
              <a:rPr lang="en-US" sz="2400" b="1" dirty="0">
                <a:solidFill>
                  <a:srgbClr val="FF0000"/>
                </a:solidFill>
              </a:rPr>
              <a:t>d</a:t>
            </a:r>
          </a:p>
          <a:p>
            <a:pPr marL="457200" indent="-457200">
              <a:buFont typeface="+mj-lt"/>
              <a:buAutoNum type="arabicParenR"/>
            </a:pPr>
            <a:r>
              <a:rPr lang="en-US" sz="2400" b="1" dirty="0">
                <a:solidFill>
                  <a:srgbClr val="FF0000"/>
                </a:solidFill>
              </a:rPr>
              <a:t>a</a:t>
            </a:r>
          </a:p>
          <a:p>
            <a:pPr marL="457200" indent="-457200">
              <a:buFont typeface="+mj-lt"/>
              <a:buAutoNum type="arabicParenR"/>
            </a:pPr>
            <a:r>
              <a:rPr lang="en-US" sz="2400" b="1" dirty="0">
                <a:solidFill>
                  <a:srgbClr val="FF0000"/>
                </a:solidFill>
              </a:rPr>
              <a:t>b</a:t>
            </a:r>
          </a:p>
          <a:p>
            <a:pPr marL="457200" indent="-457200">
              <a:buFont typeface="+mj-lt"/>
              <a:buAutoNum type="arabicParenR"/>
            </a:pPr>
            <a:r>
              <a:rPr lang="en-US" sz="2400" b="1" dirty="0">
                <a:solidFill>
                  <a:srgbClr val="FF0000"/>
                </a:solidFill>
              </a:rPr>
              <a:t>c</a:t>
            </a:r>
          </a:p>
          <a:p>
            <a:pPr marL="457200" indent="-457200">
              <a:buFont typeface="+mj-lt"/>
              <a:buAutoNum type="arabicParenR"/>
            </a:pPr>
            <a:r>
              <a:rPr lang="en-US" sz="2400" b="1" dirty="0">
                <a:solidFill>
                  <a:srgbClr val="FF0000"/>
                </a:solidFill>
              </a:rPr>
              <a:t>d</a:t>
            </a:r>
          </a:p>
          <a:p>
            <a:pPr marL="457200" indent="-457200">
              <a:buFont typeface="+mj-lt"/>
              <a:buAutoNum type="arabicParenR"/>
            </a:pPr>
            <a:r>
              <a:rPr lang="en-US" sz="2400" b="1" dirty="0">
                <a:solidFill>
                  <a:srgbClr val="FF0000"/>
                </a:solidFill>
              </a:rPr>
              <a:t>a</a:t>
            </a:r>
          </a:p>
          <a:p>
            <a:pPr marL="457200" indent="-457200">
              <a:buFont typeface="+mj-lt"/>
              <a:buAutoNum type="arabicParenR"/>
            </a:pPr>
            <a:r>
              <a:rPr lang="en-US" sz="2400" b="1" dirty="0">
                <a:solidFill>
                  <a:srgbClr val="FF0000"/>
                </a:solidFill>
              </a:rPr>
              <a:t>d</a:t>
            </a:r>
          </a:p>
          <a:p>
            <a:pPr marL="457200" indent="-457200">
              <a:buFont typeface="+mj-lt"/>
              <a:buAutoNum type="arabicParenR"/>
            </a:pPr>
            <a:r>
              <a:rPr lang="en-US" sz="2400" b="1" dirty="0">
                <a:solidFill>
                  <a:srgbClr val="FF0000"/>
                </a:solidFill>
              </a:rPr>
              <a:t>c</a:t>
            </a:r>
          </a:p>
          <a:p>
            <a:endParaRPr lang="en-US" sz="2400" b="1" dirty="0">
              <a:solidFill>
                <a:srgbClr val="FF0000"/>
              </a:solidFill>
            </a:endParaRPr>
          </a:p>
          <a:p>
            <a:endParaRPr lang="en-US" sz="2400" b="1" dirty="0">
              <a:solidFill>
                <a:srgbClr val="FF0000"/>
              </a:solidFill>
            </a:endParaRPr>
          </a:p>
          <a:p>
            <a:endParaRPr lang="en-US" b="1" dirty="0">
              <a:solidFill>
                <a:srgbClr val="FF0000"/>
              </a:solidFill>
            </a:endParaRPr>
          </a:p>
        </p:txBody>
      </p:sp>
    </p:spTree>
    <p:extLst>
      <p:ext uri="{BB962C8B-B14F-4D97-AF65-F5344CB8AC3E}">
        <p14:creationId xmlns:p14="http://schemas.microsoft.com/office/powerpoint/2010/main" val="2341807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138964" y="784255"/>
            <a:ext cx="11848084" cy="5570756"/>
          </a:xfrm>
          <a:prstGeom prst="rect">
            <a:avLst/>
          </a:prstGeom>
          <a:noFill/>
        </p:spPr>
        <p:txBody>
          <a:bodyPr wrap="square">
            <a:spAutoFit/>
          </a:bodyPr>
          <a:lstStyle/>
          <a:p>
            <a:r>
              <a:rPr lang="en-US" b="1" dirty="0">
                <a:solidFill>
                  <a:srgbClr val="002060"/>
                </a:solidFill>
              </a:rPr>
              <a:t>Directions: Read the following passage carefully and answer the questions given below it. Certain words are printed in bold to help you to locate them while answering some of the questions.</a:t>
            </a:r>
          </a:p>
          <a:p>
            <a:endParaRPr lang="en-US" sz="1600" dirty="0">
              <a:solidFill>
                <a:srgbClr val="002060"/>
              </a:solidFill>
            </a:endParaRPr>
          </a:p>
          <a:p>
            <a:r>
              <a:rPr lang="en-US" sz="1600" dirty="0">
                <a:solidFill>
                  <a:srgbClr val="002060"/>
                </a:solidFill>
              </a:rPr>
              <a:t>The yearly festival was close at hand. The store room was packed with silk fabrics, gold ornaments, clay bowls full of sweet curd and platefuls of sweetness. The orders had been placed with shops well in advance. The mother was sending out gifts to everyone. The eldest son, a government servant, lived with his wife and children in far off lands. The second son had left home at an early age. As a merchant he travelled at over the world. The other sons had split up over petty squabbles and they now lived in home of their own. The relatives were spread all across the world. They rarely visited. The youngest son, left in the company of a servant, was soon bored left her and stood at the door all day long, waiting and watching. His mother, thrilled and excited, loaded the presents on trays and plates, covered them with </a:t>
            </a:r>
            <a:r>
              <a:rPr lang="en-US" sz="1600" dirty="0" err="1">
                <a:solidFill>
                  <a:srgbClr val="002060"/>
                </a:solidFill>
              </a:rPr>
              <a:t>colourful</a:t>
            </a:r>
            <a:r>
              <a:rPr lang="en-US" sz="1600" dirty="0">
                <a:solidFill>
                  <a:srgbClr val="002060"/>
                </a:solidFill>
              </a:rPr>
              <a:t> kerchiefs, and sent them off with maids and servants. The </a:t>
            </a:r>
            <a:r>
              <a:rPr lang="en-US" sz="1600" dirty="0" err="1">
                <a:solidFill>
                  <a:srgbClr val="002060"/>
                </a:solidFill>
              </a:rPr>
              <a:t>neighbours</a:t>
            </a:r>
            <a:r>
              <a:rPr lang="en-US" sz="1600" dirty="0">
                <a:solidFill>
                  <a:srgbClr val="002060"/>
                </a:solidFill>
              </a:rPr>
              <a:t> looked on. The day came to an end. All the presents had been sent off. The child came back into the house and dejectedly said to his mother, “Maa, you gave a present to everyone, but you didn’t give me anything !”  His mother laughed, “I have given all the gifts away to everyone, now see what’s left for you.” She kissed him on the forehead.</a:t>
            </a:r>
          </a:p>
          <a:p>
            <a:r>
              <a:rPr lang="en-US" sz="1600" dirty="0">
                <a:solidFill>
                  <a:srgbClr val="002060"/>
                </a:solidFill>
              </a:rPr>
              <a:t>The child said in a tearful voice, “Don’t I get a gift ?”</a:t>
            </a:r>
          </a:p>
          <a:p>
            <a:r>
              <a:rPr lang="en-US" sz="1600" dirty="0">
                <a:solidFill>
                  <a:srgbClr val="002060"/>
                </a:solidFill>
              </a:rPr>
              <a:t>“You’ll get it when you go far away.”</a:t>
            </a:r>
          </a:p>
          <a:p>
            <a:r>
              <a:rPr lang="en-US" sz="1600" dirty="0">
                <a:solidFill>
                  <a:srgbClr val="002060"/>
                </a:solidFill>
              </a:rPr>
              <a:t>“But when I am close to you, don’t I get something from your own hands ?”</a:t>
            </a:r>
          </a:p>
          <a:p>
            <a:r>
              <a:rPr lang="en-US" sz="1600" dirty="0">
                <a:solidFill>
                  <a:srgbClr val="002060"/>
                </a:solidFill>
              </a:rPr>
              <a:t>His mother reached out her arms and drew him to her, “This is all I have in my own hands. It is the most precious of all.”</a:t>
            </a:r>
          </a:p>
          <a:p>
            <a:endParaRPr lang="en-US" sz="1600" dirty="0">
              <a:solidFill>
                <a:srgbClr val="002060"/>
              </a:solidFill>
            </a:endParaRPr>
          </a:p>
          <a:p>
            <a:r>
              <a:rPr lang="en-US" sz="1600" b="1" dirty="0">
                <a:solidFill>
                  <a:srgbClr val="002060"/>
                </a:solidFill>
              </a:rPr>
              <a:t>1. Why did the woman’s second son travel ?</a:t>
            </a:r>
          </a:p>
          <a:p>
            <a:r>
              <a:rPr lang="en-US" sz="1600" dirty="0">
                <a:solidFill>
                  <a:srgbClr val="002060"/>
                </a:solidFill>
              </a:rPr>
              <a:t>(a) He was restless by nature</a:t>
            </a:r>
          </a:p>
          <a:p>
            <a:r>
              <a:rPr lang="en-US" sz="1600" dirty="0">
                <a:solidFill>
                  <a:srgbClr val="002060"/>
                </a:solidFill>
              </a:rPr>
              <a:t>(b) He did not want to stay at home</a:t>
            </a:r>
          </a:p>
          <a:p>
            <a:r>
              <a:rPr lang="en-US" sz="1600" dirty="0">
                <a:solidFill>
                  <a:srgbClr val="002060"/>
                </a:solidFill>
              </a:rPr>
              <a:t>(c) He was rich and could afford to travel</a:t>
            </a:r>
          </a:p>
          <a:p>
            <a:r>
              <a:rPr lang="en-US" sz="1600" dirty="0">
                <a:solidFill>
                  <a:srgbClr val="002060"/>
                </a:solidFill>
              </a:rPr>
              <a:t>(d) His job was such that he had to travel</a:t>
            </a:r>
            <a:endParaRPr lang="en-US" dirty="0">
              <a:solidFill>
                <a:srgbClr val="002060"/>
              </a:solidFill>
            </a:endParaRPr>
          </a:p>
        </p:txBody>
      </p:sp>
    </p:spTree>
    <p:extLst>
      <p:ext uri="{BB962C8B-B14F-4D97-AF65-F5344CB8AC3E}">
        <p14:creationId xmlns:p14="http://schemas.microsoft.com/office/powerpoint/2010/main" val="3957104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0" y="774828"/>
            <a:ext cx="11848084" cy="5755422"/>
          </a:xfrm>
          <a:prstGeom prst="rect">
            <a:avLst/>
          </a:prstGeom>
          <a:noFill/>
        </p:spPr>
        <p:txBody>
          <a:bodyPr wrap="square">
            <a:spAutoFit/>
          </a:bodyPr>
          <a:lstStyle/>
          <a:p>
            <a:r>
              <a:rPr lang="en-US" sz="1600" b="1" dirty="0">
                <a:solidFill>
                  <a:srgbClr val="002060"/>
                </a:solidFill>
              </a:rPr>
              <a:t>Directions: Read the following passage carefully and answer the questions given below it. Certain words are printed in bold to help you to locate them while answering some of the questions.</a:t>
            </a:r>
          </a:p>
          <a:p>
            <a:endParaRPr lang="en-US" sz="1600" dirty="0">
              <a:solidFill>
                <a:srgbClr val="002060"/>
              </a:solidFill>
            </a:endParaRPr>
          </a:p>
          <a:p>
            <a:r>
              <a:rPr lang="en-US" sz="1600" dirty="0">
                <a:solidFill>
                  <a:srgbClr val="002060"/>
                </a:solidFill>
              </a:rPr>
              <a:t>The yearly festival was close at hand. The store room was packed with silk fabrics, gold ornaments, clay bowls full of sweet curd and platefuls of sweetness. The orders had been placed with shops well in advance. The mother was sending out gifts to everyone. The eldest son, a government servant, lived with his wife and children in far off lands. The second son had left home at an early age. As a merchant he travelled at over the world. The other sons had split up over petty squabbles and they now lived in home of their own. The relatives were spread all across the world. They rarely visited. The youngest son, left in the company of a servant, was soon bored left her and stood at the door all day long, waiting and watching. His mother, thrilled and excited, loaded the presents on trays and plates, covered them with </a:t>
            </a:r>
            <a:r>
              <a:rPr lang="en-US" sz="1600" dirty="0" err="1">
                <a:solidFill>
                  <a:srgbClr val="002060"/>
                </a:solidFill>
              </a:rPr>
              <a:t>colourful</a:t>
            </a:r>
            <a:r>
              <a:rPr lang="en-US" sz="1600" dirty="0">
                <a:solidFill>
                  <a:srgbClr val="002060"/>
                </a:solidFill>
              </a:rPr>
              <a:t> kerchiefs, and sent them off with maids and servants. The </a:t>
            </a:r>
            <a:r>
              <a:rPr lang="en-US" sz="1600" dirty="0" err="1">
                <a:solidFill>
                  <a:srgbClr val="002060"/>
                </a:solidFill>
              </a:rPr>
              <a:t>neighbours</a:t>
            </a:r>
            <a:r>
              <a:rPr lang="en-US" sz="1600" dirty="0">
                <a:solidFill>
                  <a:srgbClr val="002060"/>
                </a:solidFill>
              </a:rPr>
              <a:t> looked on. The day came to an end. All the presents had been sent off. The child came back into the house and dejectedly said to his mother, “Maa, you gave a present to everyone, but you didn’t give me anything !”  His mother laughed, “I have given all the gifts away to everyone, now see what’s left for you.” She kissed him on the forehead.</a:t>
            </a:r>
          </a:p>
          <a:p>
            <a:r>
              <a:rPr lang="en-US" sz="1600" dirty="0">
                <a:solidFill>
                  <a:srgbClr val="002060"/>
                </a:solidFill>
              </a:rPr>
              <a:t>The child said in a tearful voice, “Don’t I get a gift ?”</a:t>
            </a:r>
          </a:p>
          <a:p>
            <a:r>
              <a:rPr lang="en-US" sz="1600" dirty="0">
                <a:solidFill>
                  <a:srgbClr val="002060"/>
                </a:solidFill>
              </a:rPr>
              <a:t>“You’ll get it when you go far away.”</a:t>
            </a:r>
          </a:p>
          <a:p>
            <a:r>
              <a:rPr lang="en-US" sz="1600" dirty="0">
                <a:solidFill>
                  <a:srgbClr val="002060"/>
                </a:solidFill>
              </a:rPr>
              <a:t>“But when I am close to you, don’t I get something from your own hands ?”</a:t>
            </a:r>
          </a:p>
          <a:p>
            <a:r>
              <a:rPr lang="en-US" sz="1600" dirty="0">
                <a:solidFill>
                  <a:srgbClr val="002060"/>
                </a:solidFill>
              </a:rPr>
              <a:t>His mother reached out her arms and drew him to her, “This is all I have in my own hands. It is the most precious of all.”</a:t>
            </a:r>
          </a:p>
          <a:p>
            <a:endParaRPr lang="en-US" sz="1600" dirty="0">
              <a:solidFill>
                <a:srgbClr val="002060"/>
              </a:solidFill>
            </a:endParaRPr>
          </a:p>
          <a:p>
            <a:r>
              <a:rPr lang="en-US" sz="1600" b="1" dirty="0">
                <a:solidFill>
                  <a:srgbClr val="002060"/>
                </a:solidFill>
              </a:rPr>
              <a:t>2. Why did the woman’s eldest son not attend the festival ?</a:t>
            </a:r>
          </a:p>
          <a:p>
            <a:endParaRPr lang="en-US" sz="1600" b="1" dirty="0">
              <a:solidFill>
                <a:srgbClr val="002060"/>
              </a:solidFill>
            </a:endParaRPr>
          </a:p>
          <a:p>
            <a:r>
              <a:rPr lang="en-US" sz="1600" dirty="0">
                <a:solidFill>
                  <a:srgbClr val="002060"/>
                </a:solidFill>
              </a:rPr>
              <a:t>(a) He was not on good terms with his youngest brother who lived at home</a:t>
            </a:r>
          </a:p>
          <a:p>
            <a:r>
              <a:rPr lang="en-US" sz="1600" dirty="0">
                <a:solidFill>
                  <a:srgbClr val="002060"/>
                </a:solidFill>
              </a:rPr>
              <a:t>(b) He had quarreled with his mother</a:t>
            </a:r>
          </a:p>
          <a:p>
            <a:r>
              <a:rPr lang="en-US" sz="1600" dirty="0">
                <a:solidFill>
                  <a:srgbClr val="002060"/>
                </a:solidFill>
              </a:rPr>
              <a:t>(c) His wife did not allow him to return home</a:t>
            </a:r>
          </a:p>
          <a:p>
            <a:r>
              <a:rPr lang="en-US" sz="1600" dirty="0">
                <a:solidFill>
                  <a:srgbClr val="002060"/>
                </a:solidFill>
              </a:rPr>
              <a:t>(d) His job prevented him from taking leave</a:t>
            </a:r>
            <a:endParaRPr lang="en-US" dirty="0">
              <a:solidFill>
                <a:srgbClr val="002060"/>
              </a:solidFill>
            </a:endParaRPr>
          </a:p>
        </p:txBody>
      </p:sp>
    </p:spTree>
    <p:extLst>
      <p:ext uri="{BB962C8B-B14F-4D97-AF65-F5344CB8AC3E}">
        <p14:creationId xmlns:p14="http://schemas.microsoft.com/office/powerpoint/2010/main" val="3400328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0" y="774828"/>
            <a:ext cx="11848084" cy="5509200"/>
          </a:xfrm>
          <a:prstGeom prst="rect">
            <a:avLst/>
          </a:prstGeom>
          <a:noFill/>
        </p:spPr>
        <p:txBody>
          <a:bodyPr wrap="square">
            <a:spAutoFit/>
          </a:bodyPr>
          <a:lstStyle/>
          <a:p>
            <a:r>
              <a:rPr lang="en-US" sz="1600" b="1" dirty="0">
                <a:solidFill>
                  <a:srgbClr val="002060"/>
                </a:solidFill>
              </a:rPr>
              <a:t>Directions: Read the following passage carefully and answer the questions given below it. Certain words are printed in bold to help you to locate them while answering some of the questions.</a:t>
            </a:r>
          </a:p>
          <a:p>
            <a:endParaRPr lang="en-US" sz="1600" dirty="0">
              <a:solidFill>
                <a:srgbClr val="002060"/>
              </a:solidFill>
            </a:endParaRPr>
          </a:p>
          <a:p>
            <a:r>
              <a:rPr lang="en-US" sz="1600" dirty="0">
                <a:solidFill>
                  <a:srgbClr val="002060"/>
                </a:solidFill>
              </a:rPr>
              <a:t>The yearly festival was close at hand. The store room was packed with silk fabrics, gold ornaments, clay bowls full of sweet curd and platefuls of sweetness. The orders had been placed with shops well in advance. The mother was sending out gifts to everyone. The eldest son, a government servant, lived with his wife and children in far off lands. The second son had left home at an early age. As a merchant he travelled at over the world. The other sons had split up over petty squabbles and they now lived in home of their own. The relatives were spread all across the world. They rarely visited. The youngest son, left in the company of a servant, was soon bored left her and stood at the door all day long, waiting and watching. His mother, thrilled and excited, loaded the presents on trays and plates, covered them with </a:t>
            </a:r>
            <a:r>
              <a:rPr lang="en-US" sz="1600" dirty="0" err="1">
                <a:solidFill>
                  <a:srgbClr val="002060"/>
                </a:solidFill>
              </a:rPr>
              <a:t>colourful</a:t>
            </a:r>
            <a:r>
              <a:rPr lang="en-US" sz="1600" dirty="0">
                <a:solidFill>
                  <a:srgbClr val="002060"/>
                </a:solidFill>
              </a:rPr>
              <a:t> kerchiefs, and sent them off with maids and servants. The </a:t>
            </a:r>
            <a:r>
              <a:rPr lang="en-US" sz="1600" dirty="0" err="1">
                <a:solidFill>
                  <a:srgbClr val="002060"/>
                </a:solidFill>
              </a:rPr>
              <a:t>neighbours</a:t>
            </a:r>
            <a:r>
              <a:rPr lang="en-US" sz="1600" dirty="0">
                <a:solidFill>
                  <a:srgbClr val="002060"/>
                </a:solidFill>
              </a:rPr>
              <a:t> looked on. The day came to an end. All the presents had been sent off. The child came back into the house and dejectedly said to his mother, “Maa, you gave a present to everyone, but you didn’t give me anything !”  His mother laughed, “I have given all the gifts away to everyone, now see what’s left for you.” She kissed him on the forehead.</a:t>
            </a:r>
          </a:p>
          <a:p>
            <a:r>
              <a:rPr lang="en-US" sz="1600" dirty="0">
                <a:solidFill>
                  <a:srgbClr val="002060"/>
                </a:solidFill>
              </a:rPr>
              <a:t>The child said in a tearful voice, “Don’t I get a gift ?”</a:t>
            </a:r>
          </a:p>
          <a:p>
            <a:r>
              <a:rPr lang="en-US" sz="1600" dirty="0">
                <a:solidFill>
                  <a:srgbClr val="002060"/>
                </a:solidFill>
              </a:rPr>
              <a:t>“You’ll get it when you go far away.”</a:t>
            </a:r>
          </a:p>
          <a:p>
            <a:r>
              <a:rPr lang="en-US" sz="1600" dirty="0">
                <a:solidFill>
                  <a:srgbClr val="002060"/>
                </a:solidFill>
              </a:rPr>
              <a:t>“But when I am close to you, don’t I get something from your own hands ?”</a:t>
            </a:r>
          </a:p>
          <a:p>
            <a:r>
              <a:rPr lang="en-US" sz="1600" dirty="0">
                <a:solidFill>
                  <a:srgbClr val="002060"/>
                </a:solidFill>
              </a:rPr>
              <a:t>His mother reached out her arms and drew him to her, “This is all I have in my own hands. It is the most precious of all.”</a:t>
            </a:r>
          </a:p>
          <a:p>
            <a:r>
              <a:rPr lang="en-US" sz="1600" b="1" dirty="0">
                <a:solidFill>
                  <a:srgbClr val="002060"/>
                </a:solidFill>
              </a:rPr>
              <a:t>3. How did the woman prepare for the festival?</a:t>
            </a:r>
          </a:p>
          <a:p>
            <a:r>
              <a:rPr lang="en-US" sz="1600" dirty="0">
                <a:solidFill>
                  <a:srgbClr val="002060"/>
                </a:solidFill>
              </a:rPr>
              <a:t>(A) She bought expensive gifts for her children and </a:t>
            </a:r>
            <a:r>
              <a:rPr lang="en-US" sz="1600" dirty="0" err="1">
                <a:solidFill>
                  <a:srgbClr val="002060"/>
                </a:solidFill>
              </a:rPr>
              <a:t>neighbours</a:t>
            </a:r>
            <a:endParaRPr lang="en-US" sz="1600" dirty="0">
              <a:solidFill>
                <a:srgbClr val="002060"/>
              </a:solidFill>
            </a:endParaRPr>
          </a:p>
          <a:p>
            <a:r>
              <a:rPr lang="en-US" sz="1600" dirty="0">
                <a:solidFill>
                  <a:srgbClr val="002060"/>
                </a:solidFill>
              </a:rPr>
              <a:t>(B) She ordered her servants to prepare sweets and food well in advance</a:t>
            </a:r>
          </a:p>
          <a:p>
            <a:r>
              <a:rPr lang="en-US" sz="1600" dirty="0">
                <a:solidFill>
                  <a:srgbClr val="002060"/>
                </a:solidFill>
              </a:rPr>
              <a:t>(C) She made sure that her youngest child was looked after so that he wouldn’t be bored.</a:t>
            </a:r>
          </a:p>
          <a:p>
            <a:r>
              <a:rPr lang="en-US" sz="1600" dirty="0">
                <a:solidFill>
                  <a:srgbClr val="002060"/>
                </a:solidFill>
              </a:rPr>
              <a:t>(a) None		(b) Only (a)</a:t>
            </a:r>
          </a:p>
          <a:p>
            <a:r>
              <a:rPr lang="en-US" sz="1600" dirty="0">
                <a:solidFill>
                  <a:srgbClr val="002060"/>
                </a:solidFill>
              </a:rPr>
              <a:t>(c) Only (b)		(d) (a) and (b)</a:t>
            </a:r>
            <a:endParaRPr lang="en-US" dirty="0">
              <a:solidFill>
                <a:srgbClr val="002060"/>
              </a:solidFill>
            </a:endParaRPr>
          </a:p>
        </p:txBody>
      </p:sp>
    </p:spTree>
    <p:extLst>
      <p:ext uri="{BB962C8B-B14F-4D97-AF65-F5344CB8AC3E}">
        <p14:creationId xmlns:p14="http://schemas.microsoft.com/office/powerpoint/2010/main" val="27419712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0" y="774828"/>
            <a:ext cx="11848084" cy="5509200"/>
          </a:xfrm>
          <a:prstGeom prst="rect">
            <a:avLst/>
          </a:prstGeom>
          <a:noFill/>
        </p:spPr>
        <p:txBody>
          <a:bodyPr wrap="square">
            <a:spAutoFit/>
          </a:bodyPr>
          <a:lstStyle/>
          <a:p>
            <a:r>
              <a:rPr lang="en-US" sz="1600" b="1" dirty="0">
                <a:solidFill>
                  <a:srgbClr val="002060"/>
                </a:solidFill>
              </a:rPr>
              <a:t>Directions: Read the following passage carefully and answer the questions given below it. Certain words are printed in bold to help you to locate them while answering some of the questions.</a:t>
            </a:r>
          </a:p>
          <a:p>
            <a:endParaRPr lang="en-US" sz="1600" dirty="0">
              <a:solidFill>
                <a:srgbClr val="002060"/>
              </a:solidFill>
            </a:endParaRPr>
          </a:p>
          <a:p>
            <a:r>
              <a:rPr lang="en-US" sz="1600" dirty="0">
                <a:solidFill>
                  <a:srgbClr val="002060"/>
                </a:solidFill>
              </a:rPr>
              <a:t>The yearly festival was close at hand. The store room was packed with silk fabrics, gold ornaments, clay bowls full of sweet curd and platefuls of sweetness. The orders had been placed with shops well in advance. The mother was sending out gifts to everyone. The eldest son, a government servant, lived with his wife and children in far off lands. The second son had left home at an early age. As a merchant he travelled at over the world. The other sons had split up over petty squabbles and they now lived in home of their own. The relatives were spread all across the world. They rarely visited. The youngest son, left in the company of a servant, was soon bored left her and stood at the door all day long, waiting and watching. His mother, thrilled and excited, loaded the presents on trays and plates, covered them with </a:t>
            </a:r>
            <a:r>
              <a:rPr lang="en-US" sz="1600" dirty="0" err="1">
                <a:solidFill>
                  <a:srgbClr val="002060"/>
                </a:solidFill>
              </a:rPr>
              <a:t>colourful</a:t>
            </a:r>
            <a:r>
              <a:rPr lang="en-US" sz="1600" dirty="0">
                <a:solidFill>
                  <a:srgbClr val="002060"/>
                </a:solidFill>
              </a:rPr>
              <a:t> kerchiefs, and sent them off with maids and servants. The </a:t>
            </a:r>
            <a:r>
              <a:rPr lang="en-US" sz="1600" dirty="0" err="1">
                <a:solidFill>
                  <a:srgbClr val="002060"/>
                </a:solidFill>
              </a:rPr>
              <a:t>neighbours</a:t>
            </a:r>
            <a:r>
              <a:rPr lang="en-US" sz="1600" dirty="0">
                <a:solidFill>
                  <a:srgbClr val="002060"/>
                </a:solidFill>
              </a:rPr>
              <a:t> looked on. The day came to an end. All the presents had been sent off. The child came back into the house and dejectedly said to his mother, “Maa, you gave a present to everyone, but you didn’t give me anything !”  His mother laughed, “I have given all the gifts away to everyone, now see what’s left for you.” She kissed him on the forehead.</a:t>
            </a:r>
          </a:p>
          <a:p>
            <a:r>
              <a:rPr lang="en-US" sz="1600" dirty="0">
                <a:solidFill>
                  <a:srgbClr val="002060"/>
                </a:solidFill>
              </a:rPr>
              <a:t>The child said in a tearful voice, “Don’t I get a gift ?”</a:t>
            </a:r>
          </a:p>
          <a:p>
            <a:r>
              <a:rPr lang="en-US" sz="1600" dirty="0">
                <a:solidFill>
                  <a:srgbClr val="002060"/>
                </a:solidFill>
              </a:rPr>
              <a:t>“You’ll get it when you go far away.”</a:t>
            </a:r>
          </a:p>
          <a:p>
            <a:r>
              <a:rPr lang="en-US" sz="1600" dirty="0">
                <a:solidFill>
                  <a:srgbClr val="002060"/>
                </a:solidFill>
              </a:rPr>
              <a:t>“But when I am close to you, don’t I get something from your own hands ?”</a:t>
            </a:r>
          </a:p>
          <a:p>
            <a:r>
              <a:rPr lang="en-US" sz="1600" dirty="0">
                <a:solidFill>
                  <a:srgbClr val="002060"/>
                </a:solidFill>
              </a:rPr>
              <a:t>His mother reached out her arms and drew him to her, “This is all I have in my own hands. It is the most precious of all.”</a:t>
            </a:r>
          </a:p>
          <a:p>
            <a:r>
              <a:rPr lang="en-US" sz="1600" b="1" dirty="0">
                <a:solidFill>
                  <a:srgbClr val="002060"/>
                </a:solidFill>
              </a:rPr>
              <a:t>4. What did the youngest child do while his mother was busy ?</a:t>
            </a:r>
          </a:p>
          <a:p>
            <a:r>
              <a:rPr lang="en-US" sz="1600" dirty="0">
                <a:solidFill>
                  <a:srgbClr val="002060"/>
                </a:solidFill>
              </a:rPr>
              <a:t>(A) He waited for a chance to steal some sweetmeats</a:t>
            </a:r>
          </a:p>
          <a:p>
            <a:r>
              <a:rPr lang="en-US" sz="1600" dirty="0">
                <a:solidFill>
                  <a:srgbClr val="002060"/>
                </a:solidFill>
              </a:rPr>
              <a:t>(B) He presented his mother to give him a present.</a:t>
            </a:r>
          </a:p>
          <a:p>
            <a:r>
              <a:rPr lang="en-US" sz="1600" dirty="0">
                <a:solidFill>
                  <a:srgbClr val="002060"/>
                </a:solidFill>
              </a:rPr>
              <a:t>(C) He stood at the door with the servants</a:t>
            </a:r>
          </a:p>
          <a:p>
            <a:r>
              <a:rPr lang="en-US" sz="1600" dirty="0">
                <a:solidFill>
                  <a:srgbClr val="002060"/>
                </a:solidFill>
              </a:rPr>
              <a:t>(a) Only (a)		(b) Only (b)</a:t>
            </a:r>
          </a:p>
          <a:p>
            <a:r>
              <a:rPr lang="en-US" sz="1600" dirty="0">
                <a:solidFill>
                  <a:srgbClr val="002060"/>
                </a:solidFill>
              </a:rPr>
              <a:t>(c) (a) and (c)	(d) only (c)</a:t>
            </a:r>
            <a:endParaRPr lang="en-US" dirty="0">
              <a:solidFill>
                <a:srgbClr val="002060"/>
              </a:solidFill>
            </a:endParaRPr>
          </a:p>
        </p:txBody>
      </p:sp>
    </p:spTree>
    <p:extLst>
      <p:ext uri="{BB962C8B-B14F-4D97-AF65-F5344CB8AC3E}">
        <p14:creationId xmlns:p14="http://schemas.microsoft.com/office/powerpoint/2010/main" val="2591312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0" y="906803"/>
            <a:ext cx="11848084" cy="5447645"/>
          </a:xfrm>
          <a:prstGeom prst="rect">
            <a:avLst/>
          </a:prstGeom>
          <a:noFill/>
        </p:spPr>
        <p:txBody>
          <a:bodyPr wrap="square">
            <a:spAutoFit/>
          </a:bodyPr>
          <a:lstStyle/>
          <a:p>
            <a:r>
              <a:rPr lang="en-GB" sz="3600" b="1" dirty="0">
                <a:solidFill>
                  <a:srgbClr val="FF0000"/>
                </a:solidFill>
                <a:latin typeface="Bookman Old Style" panose="02050604050505020204" pitchFamily="18" charset="0"/>
              </a:rPr>
              <a:t>				</a:t>
            </a:r>
            <a:r>
              <a:rPr lang="en-GB" sz="4400" b="1" dirty="0">
                <a:solidFill>
                  <a:srgbClr val="002060"/>
                </a:solidFill>
                <a:latin typeface="Bookman Old Style" panose="02050604050505020204" pitchFamily="18" charset="0"/>
              </a:rPr>
              <a:t>Tips &amp; Tricks</a:t>
            </a:r>
          </a:p>
          <a:p>
            <a:endParaRPr lang="en-GB" sz="4400" b="1" dirty="0">
              <a:solidFill>
                <a:srgbClr val="002060"/>
              </a:solidFill>
              <a:latin typeface="Bookman Old Style" panose="02050604050505020204" pitchFamily="18" charset="0"/>
            </a:endParaRPr>
          </a:p>
          <a:p>
            <a:endParaRPr lang="en-GB" sz="2600" dirty="0">
              <a:solidFill>
                <a:srgbClr val="002060"/>
              </a:solidFill>
              <a:latin typeface="Bookman Old Style" panose="02050604050505020204" pitchFamily="18" charset="0"/>
            </a:endParaRPr>
          </a:p>
          <a:p>
            <a:r>
              <a:rPr lang="en-GB" sz="2600" dirty="0">
                <a:solidFill>
                  <a:srgbClr val="002060"/>
                </a:solidFill>
                <a:latin typeface="Bookman Old Style" panose="02050604050505020204" pitchFamily="18" charset="0"/>
              </a:rPr>
              <a:t>passage first or question first ?</a:t>
            </a:r>
          </a:p>
          <a:p>
            <a:endParaRPr lang="en-GB" sz="2600" dirty="0">
              <a:solidFill>
                <a:srgbClr val="002060"/>
              </a:solidFill>
              <a:latin typeface="Bookman Old Style" panose="02050604050505020204" pitchFamily="18" charset="0"/>
            </a:endParaRPr>
          </a:p>
          <a:p>
            <a:r>
              <a:rPr lang="en-US" sz="2600" dirty="0">
                <a:solidFill>
                  <a:srgbClr val="002060"/>
                </a:solidFill>
                <a:latin typeface="Bookman Old Style" panose="02050604050505020204" pitchFamily="18" charset="0"/>
              </a:rPr>
              <a:t>Start with a cursory reading of the text to have a generic idea what it is about. Once you are a little familiar, read it carefully keeping in mind the questions to which you need to find the answers.</a:t>
            </a:r>
          </a:p>
          <a:p>
            <a:endParaRPr lang="en-US" sz="2600" dirty="0">
              <a:solidFill>
                <a:srgbClr val="002060"/>
              </a:solidFill>
              <a:latin typeface="Bookman Old Style" panose="02050604050505020204" pitchFamily="18" charset="0"/>
            </a:endParaRPr>
          </a:p>
          <a:p>
            <a:r>
              <a:rPr lang="en-US" sz="2600" dirty="0">
                <a:solidFill>
                  <a:srgbClr val="002060"/>
                </a:solidFill>
                <a:latin typeface="Bookman Old Style" panose="02050604050505020204" pitchFamily="18" charset="0"/>
              </a:rPr>
              <a:t>It is a good practice to mark important words as you read along. For instance, if there are important dates, mark them! It becomes easier to spot them if a question is asked around the same.</a:t>
            </a:r>
            <a:endParaRPr lang="en-GB" sz="2600" dirty="0">
              <a:solidFill>
                <a:srgbClr val="002060"/>
              </a:solidFill>
              <a:latin typeface="Bookman Old Style" panose="02050604050505020204" pitchFamily="18" charset="0"/>
            </a:endParaRPr>
          </a:p>
        </p:txBody>
      </p:sp>
    </p:spTree>
    <p:extLst>
      <p:ext uri="{BB962C8B-B14F-4D97-AF65-F5344CB8AC3E}">
        <p14:creationId xmlns:p14="http://schemas.microsoft.com/office/powerpoint/2010/main" val="14636538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0" y="774828"/>
            <a:ext cx="11848084" cy="5509200"/>
          </a:xfrm>
          <a:prstGeom prst="rect">
            <a:avLst/>
          </a:prstGeom>
          <a:noFill/>
        </p:spPr>
        <p:txBody>
          <a:bodyPr wrap="square">
            <a:spAutoFit/>
          </a:bodyPr>
          <a:lstStyle/>
          <a:p>
            <a:r>
              <a:rPr lang="en-US" sz="1600" b="1" dirty="0">
                <a:solidFill>
                  <a:srgbClr val="002060"/>
                </a:solidFill>
              </a:rPr>
              <a:t>Directions: Read the following passage carefully and answer the questions given below it. Certain words are printed in bold to help you to locate them while answering some of the questions.</a:t>
            </a:r>
          </a:p>
          <a:p>
            <a:endParaRPr lang="en-US" sz="1600" dirty="0">
              <a:solidFill>
                <a:srgbClr val="002060"/>
              </a:solidFill>
            </a:endParaRPr>
          </a:p>
          <a:p>
            <a:r>
              <a:rPr lang="en-US" sz="1600" dirty="0">
                <a:solidFill>
                  <a:srgbClr val="002060"/>
                </a:solidFill>
              </a:rPr>
              <a:t>The yearly festival was close at hand. The store room was packed with silk fabrics, gold ornaments, clay bowls full of sweet curd and platefuls of sweetness. The orders had been placed with shops well in advance. The mother was sending out gifts to everyone. The eldest son, a government servant, lived with his wife and children in far off lands. The second son had left home at an early age. As a merchant he travelled at over the world. The other sons had split up over petty squabbles and they now lived in home of their own. The relatives were spread all across the world. They rarely visited. The youngest son, left in the company of a servant, was soon bored left her and stood at the door all day long, waiting and watching. His mother, thrilled and excited, loaded the presents on trays and plates, covered them with </a:t>
            </a:r>
            <a:r>
              <a:rPr lang="en-US" sz="1600" dirty="0" err="1">
                <a:solidFill>
                  <a:srgbClr val="002060"/>
                </a:solidFill>
              </a:rPr>
              <a:t>colourful</a:t>
            </a:r>
            <a:r>
              <a:rPr lang="en-US" sz="1600" dirty="0">
                <a:solidFill>
                  <a:srgbClr val="002060"/>
                </a:solidFill>
              </a:rPr>
              <a:t> kerchiefs, and sent them off with maids and servants. The </a:t>
            </a:r>
            <a:r>
              <a:rPr lang="en-US" sz="1600" dirty="0" err="1">
                <a:solidFill>
                  <a:srgbClr val="002060"/>
                </a:solidFill>
              </a:rPr>
              <a:t>neighbours</a:t>
            </a:r>
            <a:r>
              <a:rPr lang="en-US" sz="1600" dirty="0">
                <a:solidFill>
                  <a:srgbClr val="002060"/>
                </a:solidFill>
              </a:rPr>
              <a:t> looked on. The day came to an end. All the presents had been sent off. The child came back into the house and dejectedly said to his mother, “Maa, you gave a present to everyone, but you didn’t give me anything !”  His mother laughed, “I have given all the gifts away to everyone, now see what’s left for you.” She kissed him on the forehead.</a:t>
            </a:r>
          </a:p>
          <a:p>
            <a:r>
              <a:rPr lang="en-US" sz="1600" dirty="0">
                <a:solidFill>
                  <a:srgbClr val="002060"/>
                </a:solidFill>
              </a:rPr>
              <a:t>The child said in a tearful voice, “Don’t I get a gift ?”</a:t>
            </a:r>
          </a:p>
          <a:p>
            <a:r>
              <a:rPr lang="en-US" sz="1600" dirty="0">
                <a:solidFill>
                  <a:srgbClr val="002060"/>
                </a:solidFill>
              </a:rPr>
              <a:t>“You’ll get it when you go far away.”</a:t>
            </a:r>
          </a:p>
          <a:p>
            <a:r>
              <a:rPr lang="en-US" sz="1600" dirty="0">
                <a:solidFill>
                  <a:srgbClr val="002060"/>
                </a:solidFill>
              </a:rPr>
              <a:t>“But when I am close to you, don’t I get something from your own hands ?”</a:t>
            </a:r>
          </a:p>
          <a:p>
            <a:r>
              <a:rPr lang="en-US" sz="1600" dirty="0">
                <a:solidFill>
                  <a:srgbClr val="002060"/>
                </a:solidFill>
              </a:rPr>
              <a:t>His mother reached out her arms and drew him to her, “This is all I have in my own hands. It is the most precious of all.”</a:t>
            </a:r>
          </a:p>
          <a:p>
            <a:endParaRPr lang="en-US" sz="1600" dirty="0">
              <a:solidFill>
                <a:srgbClr val="002060"/>
              </a:solidFill>
            </a:endParaRPr>
          </a:p>
          <a:p>
            <a:r>
              <a:rPr lang="en-US" sz="1600" b="1" dirty="0">
                <a:solidFill>
                  <a:srgbClr val="002060"/>
                </a:solidFill>
              </a:rPr>
              <a:t>5. Which of the following can be said about the woman ?</a:t>
            </a:r>
          </a:p>
          <a:p>
            <a:r>
              <a:rPr lang="en-US" sz="1600" dirty="0">
                <a:solidFill>
                  <a:srgbClr val="002060"/>
                </a:solidFill>
              </a:rPr>
              <a:t>(a) She was a widow who had brought up her children single handedly</a:t>
            </a:r>
          </a:p>
          <a:p>
            <a:r>
              <a:rPr lang="en-US" sz="1600" dirty="0">
                <a:solidFill>
                  <a:srgbClr val="002060"/>
                </a:solidFill>
              </a:rPr>
              <a:t>(b) She was not a good mother since her children had left home at an early age</a:t>
            </a:r>
          </a:p>
          <a:p>
            <a:r>
              <a:rPr lang="en-US" sz="1600" dirty="0">
                <a:solidFill>
                  <a:srgbClr val="002060"/>
                </a:solidFill>
              </a:rPr>
              <a:t>(c) She enjoyed sending her family gifts at festival time</a:t>
            </a:r>
          </a:p>
          <a:p>
            <a:r>
              <a:rPr lang="en-US" sz="1600" dirty="0">
                <a:solidFill>
                  <a:srgbClr val="002060"/>
                </a:solidFill>
              </a:rPr>
              <a:t>(d) She gave expensive presents to show that she was wealthy</a:t>
            </a:r>
            <a:endParaRPr lang="en-US" dirty="0">
              <a:solidFill>
                <a:srgbClr val="002060"/>
              </a:solidFill>
            </a:endParaRPr>
          </a:p>
        </p:txBody>
      </p:sp>
    </p:spTree>
    <p:extLst>
      <p:ext uri="{BB962C8B-B14F-4D97-AF65-F5344CB8AC3E}">
        <p14:creationId xmlns:p14="http://schemas.microsoft.com/office/powerpoint/2010/main" val="30016106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0" y="774828"/>
            <a:ext cx="11848084" cy="5509200"/>
          </a:xfrm>
          <a:prstGeom prst="rect">
            <a:avLst/>
          </a:prstGeom>
          <a:noFill/>
        </p:spPr>
        <p:txBody>
          <a:bodyPr wrap="square">
            <a:spAutoFit/>
          </a:bodyPr>
          <a:lstStyle/>
          <a:p>
            <a:r>
              <a:rPr lang="en-US" sz="1600" b="1" dirty="0">
                <a:solidFill>
                  <a:srgbClr val="002060"/>
                </a:solidFill>
              </a:rPr>
              <a:t>Directions: Read the following passage carefully and answer the questions given below it. Certain words are printed in bold to help you to locate them while answering some of the questions.</a:t>
            </a:r>
          </a:p>
          <a:p>
            <a:endParaRPr lang="en-US" sz="1600" dirty="0">
              <a:solidFill>
                <a:srgbClr val="002060"/>
              </a:solidFill>
            </a:endParaRPr>
          </a:p>
          <a:p>
            <a:r>
              <a:rPr lang="en-US" sz="1600" dirty="0">
                <a:solidFill>
                  <a:srgbClr val="002060"/>
                </a:solidFill>
              </a:rPr>
              <a:t>The yearly festival was close at hand. The store room was packed with silk fabrics, gold ornaments, clay bowls full of sweet curd and platefuls of sweetness. The orders had been placed with shops well in advance. The mother was sending out gifts to everyone. The eldest son, a government servant, lived with his wife and children in far off lands. The second son had left home at an early age. As a merchant he travelled at over the world. The other sons had split up over petty squabbles and they now lived in home of their own. The relatives were spread all across the world. They rarely visited. The youngest son, left in the company of a servant, was soon bored left her and stood at the door all day long, waiting and watching. His mother, thrilled and excited, loaded the presents on trays and plates, covered them with </a:t>
            </a:r>
            <a:r>
              <a:rPr lang="en-US" sz="1600" dirty="0" err="1">
                <a:solidFill>
                  <a:srgbClr val="002060"/>
                </a:solidFill>
              </a:rPr>
              <a:t>colourful</a:t>
            </a:r>
            <a:r>
              <a:rPr lang="en-US" sz="1600" dirty="0">
                <a:solidFill>
                  <a:srgbClr val="002060"/>
                </a:solidFill>
              </a:rPr>
              <a:t> kerchiefs, and sent them off with maids and servants. The </a:t>
            </a:r>
            <a:r>
              <a:rPr lang="en-US" sz="1600" dirty="0" err="1">
                <a:solidFill>
                  <a:srgbClr val="002060"/>
                </a:solidFill>
              </a:rPr>
              <a:t>neighbours</a:t>
            </a:r>
            <a:r>
              <a:rPr lang="en-US" sz="1600" dirty="0">
                <a:solidFill>
                  <a:srgbClr val="002060"/>
                </a:solidFill>
              </a:rPr>
              <a:t> looked on. The day came to an end. All the presents had been sent off. The child came back into the house and dejectedly said to his mother, “Maa, you gave a present to everyone, but you didn’t give me anything !”  His mother laughed, “I have given all the gifts away to everyone, now see what’s left for you.” She kissed him on the forehead.</a:t>
            </a:r>
          </a:p>
          <a:p>
            <a:r>
              <a:rPr lang="en-US" sz="1600" dirty="0">
                <a:solidFill>
                  <a:srgbClr val="002060"/>
                </a:solidFill>
              </a:rPr>
              <a:t>The child said in a tearful voice, “Don’t I get a gift ?”</a:t>
            </a:r>
          </a:p>
          <a:p>
            <a:r>
              <a:rPr lang="en-US" sz="1600" dirty="0">
                <a:solidFill>
                  <a:srgbClr val="002060"/>
                </a:solidFill>
              </a:rPr>
              <a:t>“You’ll get it when you go far away.”</a:t>
            </a:r>
          </a:p>
          <a:p>
            <a:r>
              <a:rPr lang="en-US" sz="1600" dirty="0">
                <a:solidFill>
                  <a:srgbClr val="002060"/>
                </a:solidFill>
              </a:rPr>
              <a:t>“But when I am close to you, don’t I get something from your own hands ?”</a:t>
            </a:r>
          </a:p>
          <a:p>
            <a:r>
              <a:rPr lang="en-US" sz="1600" dirty="0">
                <a:solidFill>
                  <a:srgbClr val="002060"/>
                </a:solidFill>
              </a:rPr>
              <a:t>His mother reached out her arms and drew him to her, “This is all I have in my own hands. It is the most precious of all.”</a:t>
            </a:r>
          </a:p>
          <a:p>
            <a:endParaRPr lang="en-US" sz="1600" dirty="0">
              <a:solidFill>
                <a:srgbClr val="002060"/>
              </a:solidFill>
            </a:endParaRPr>
          </a:p>
          <a:p>
            <a:r>
              <a:rPr lang="en-US" sz="1600" b="1" dirty="0">
                <a:solidFill>
                  <a:srgbClr val="002060"/>
                </a:solidFill>
              </a:rPr>
              <a:t>6. What did the boy receive from his mother ?</a:t>
            </a:r>
          </a:p>
          <a:p>
            <a:r>
              <a:rPr lang="en-US" sz="1600" dirty="0">
                <a:solidFill>
                  <a:srgbClr val="002060"/>
                </a:solidFill>
              </a:rPr>
              <a:t>(a) She taught him the value of  patience</a:t>
            </a:r>
          </a:p>
          <a:p>
            <a:r>
              <a:rPr lang="en-US" sz="1600" dirty="0">
                <a:solidFill>
                  <a:srgbClr val="002060"/>
                </a:solidFill>
              </a:rPr>
              <a:t>(b) She encouraged him to grow up and live independently like his brother</a:t>
            </a:r>
          </a:p>
          <a:p>
            <a:r>
              <a:rPr lang="en-US" sz="1600" dirty="0">
                <a:solidFill>
                  <a:srgbClr val="002060"/>
                </a:solidFill>
              </a:rPr>
              <a:t>(c) She showed him the importance of giving expensive gifts</a:t>
            </a:r>
          </a:p>
          <a:p>
            <a:r>
              <a:rPr lang="en-US" sz="1600" dirty="0">
                <a:solidFill>
                  <a:srgbClr val="002060"/>
                </a:solidFill>
              </a:rPr>
              <a:t>(d) She gave him a hug to express her love</a:t>
            </a:r>
            <a:endParaRPr lang="en-US" dirty="0">
              <a:solidFill>
                <a:srgbClr val="002060"/>
              </a:solidFill>
            </a:endParaRPr>
          </a:p>
        </p:txBody>
      </p:sp>
    </p:spTree>
    <p:extLst>
      <p:ext uri="{BB962C8B-B14F-4D97-AF65-F5344CB8AC3E}">
        <p14:creationId xmlns:p14="http://schemas.microsoft.com/office/powerpoint/2010/main" val="12539998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0" y="774828"/>
            <a:ext cx="11848084" cy="5509200"/>
          </a:xfrm>
          <a:prstGeom prst="rect">
            <a:avLst/>
          </a:prstGeom>
          <a:noFill/>
        </p:spPr>
        <p:txBody>
          <a:bodyPr wrap="square">
            <a:spAutoFit/>
          </a:bodyPr>
          <a:lstStyle/>
          <a:p>
            <a:r>
              <a:rPr lang="en-US" sz="1600" b="1" dirty="0">
                <a:solidFill>
                  <a:srgbClr val="002060"/>
                </a:solidFill>
              </a:rPr>
              <a:t>Directions: Read the following passage carefully and answer the questions given below it. Certain words are printed in bold to help you to locate them while answering some of the questions.</a:t>
            </a:r>
          </a:p>
          <a:p>
            <a:endParaRPr lang="en-US" sz="1600" dirty="0">
              <a:solidFill>
                <a:srgbClr val="002060"/>
              </a:solidFill>
            </a:endParaRPr>
          </a:p>
          <a:p>
            <a:r>
              <a:rPr lang="en-US" sz="1600" dirty="0">
                <a:solidFill>
                  <a:srgbClr val="002060"/>
                </a:solidFill>
              </a:rPr>
              <a:t>The yearly festival was close at hand. The store room was packed with silk fabrics, gold ornaments, clay bowls full of sweet curd and platefuls of sweetness. The orders had been placed with shops well in advance. The mother was sending out gifts to everyone. The eldest son, a government servant, lived with his wife and children in far off lands. The second son had left home at an early age. As a merchant he travelled at over the world. The other sons had split up over petty squabbles and they now lived in home of their own. The relatives were spread all across the world. They rarely visited. The youngest son, left in the company of a servant, was soon bored left her and stood at the door all day long, waiting and watching. His mother, thrilled and excited, loaded the presents on trays and plates, covered them with </a:t>
            </a:r>
            <a:r>
              <a:rPr lang="en-US" sz="1600" dirty="0" err="1">
                <a:solidFill>
                  <a:srgbClr val="002060"/>
                </a:solidFill>
              </a:rPr>
              <a:t>colourful</a:t>
            </a:r>
            <a:r>
              <a:rPr lang="en-US" sz="1600" dirty="0">
                <a:solidFill>
                  <a:srgbClr val="002060"/>
                </a:solidFill>
              </a:rPr>
              <a:t> kerchiefs, and sent them off with maids and servants. The </a:t>
            </a:r>
            <a:r>
              <a:rPr lang="en-US" sz="1600" dirty="0" err="1">
                <a:solidFill>
                  <a:srgbClr val="002060"/>
                </a:solidFill>
              </a:rPr>
              <a:t>neighbours</a:t>
            </a:r>
            <a:r>
              <a:rPr lang="en-US" sz="1600" dirty="0">
                <a:solidFill>
                  <a:srgbClr val="002060"/>
                </a:solidFill>
              </a:rPr>
              <a:t> looked on. The day came to an end. All the presents had been sent off. The child came back into the house and dejectedly said to his mother, “Maa, you gave a present to everyone, but you didn’t give me anything !”  His mother laughed, “I have given all the gifts away to everyone, now see what’s left for you.” She kissed him on the forehead.</a:t>
            </a:r>
          </a:p>
          <a:p>
            <a:r>
              <a:rPr lang="en-US" sz="1600" dirty="0">
                <a:solidFill>
                  <a:srgbClr val="002060"/>
                </a:solidFill>
              </a:rPr>
              <a:t>The child said in a tearful voice, “Don’t I get a gift ?”</a:t>
            </a:r>
          </a:p>
          <a:p>
            <a:r>
              <a:rPr lang="en-US" sz="1600" dirty="0">
                <a:solidFill>
                  <a:srgbClr val="002060"/>
                </a:solidFill>
              </a:rPr>
              <a:t>“You’ll get it when you go far away.”</a:t>
            </a:r>
          </a:p>
          <a:p>
            <a:r>
              <a:rPr lang="en-US" sz="1600" dirty="0">
                <a:solidFill>
                  <a:srgbClr val="002060"/>
                </a:solidFill>
              </a:rPr>
              <a:t>“But when I am close to you, don’t I get something from your own hands ?”</a:t>
            </a:r>
          </a:p>
          <a:p>
            <a:r>
              <a:rPr lang="en-US" sz="1600" dirty="0">
                <a:solidFill>
                  <a:srgbClr val="002060"/>
                </a:solidFill>
              </a:rPr>
              <a:t>His mother reached out her arms and drew him to her, “This is all I have in my own hands. It is the most precious of all.”</a:t>
            </a:r>
          </a:p>
          <a:p>
            <a:endParaRPr lang="en-US" sz="1600" dirty="0">
              <a:solidFill>
                <a:srgbClr val="002060"/>
              </a:solidFill>
            </a:endParaRPr>
          </a:p>
          <a:p>
            <a:r>
              <a:rPr lang="en-US" sz="1600" b="1" dirty="0">
                <a:solidFill>
                  <a:srgbClr val="002060"/>
                </a:solidFill>
              </a:rPr>
              <a:t>7. Which of the following a TRUE in the context of the passage ?</a:t>
            </a:r>
          </a:p>
          <a:p>
            <a:r>
              <a:rPr lang="en-US" sz="1600" dirty="0">
                <a:solidFill>
                  <a:srgbClr val="002060"/>
                </a:solidFill>
              </a:rPr>
              <a:t>(a) The woman usually ignored her youngest son</a:t>
            </a:r>
          </a:p>
          <a:p>
            <a:r>
              <a:rPr lang="en-US" sz="1600" dirty="0">
                <a:solidFill>
                  <a:srgbClr val="002060"/>
                </a:solidFill>
              </a:rPr>
              <a:t>(b) The woman’s eldest son lived abroad</a:t>
            </a:r>
          </a:p>
          <a:p>
            <a:r>
              <a:rPr lang="en-US" sz="1600" dirty="0">
                <a:solidFill>
                  <a:srgbClr val="002060"/>
                </a:solidFill>
              </a:rPr>
              <a:t>(c) The members of the woman’s family did not care about her</a:t>
            </a:r>
          </a:p>
          <a:p>
            <a:r>
              <a:rPr lang="en-US" sz="1600" dirty="0">
                <a:solidFill>
                  <a:srgbClr val="002060"/>
                </a:solidFill>
              </a:rPr>
              <a:t>(d) The woman made all the preparations herself since she did not want to burden the servants</a:t>
            </a:r>
            <a:endParaRPr lang="en-US" dirty="0">
              <a:solidFill>
                <a:srgbClr val="002060"/>
              </a:solidFill>
            </a:endParaRPr>
          </a:p>
        </p:txBody>
      </p:sp>
    </p:spTree>
    <p:extLst>
      <p:ext uri="{BB962C8B-B14F-4D97-AF65-F5344CB8AC3E}">
        <p14:creationId xmlns:p14="http://schemas.microsoft.com/office/powerpoint/2010/main" val="4986756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0" y="774828"/>
            <a:ext cx="11848084" cy="5262979"/>
          </a:xfrm>
          <a:prstGeom prst="rect">
            <a:avLst/>
          </a:prstGeom>
          <a:noFill/>
        </p:spPr>
        <p:txBody>
          <a:bodyPr wrap="square">
            <a:spAutoFit/>
          </a:bodyPr>
          <a:lstStyle/>
          <a:p>
            <a:r>
              <a:rPr lang="en-US" sz="1600" b="1" dirty="0">
                <a:solidFill>
                  <a:srgbClr val="002060"/>
                </a:solidFill>
              </a:rPr>
              <a:t>Directions: Read the following passage carefully and answer the questions given below it. Certain words are printed in bold to help you to locate them while answering some of the questions.</a:t>
            </a:r>
          </a:p>
          <a:p>
            <a:endParaRPr lang="en-US" sz="1600" dirty="0">
              <a:solidFill>
                <a:srgbClr val="002060"/>
              </a:solidFill>
            </a:endParaRPr>
          </a:p>
          <a:p>
            <a:r>
              <a:rPr lang="en-US" sz="1600" dirty="0">
                <a:solidFill>
                  <a:srgbClr val="002060"/>
                </a:solidFill>
              </a:rPr>
              <a:t>The yearly festival was close at hand. The store room was packed with silk fabrics, gold ornaments, clay bowls full of sweet curd and platefuls of sweetness. The orders had been placed with shops well in advance. The mother was sending out gifts to everyone. The eldest son, a government servant, lived with his wife and children in far off lands. The second son had left home at an early age. As a merchant he travelled at over the world. The other sons had split up over petty squabbles and they now lived in home of their own. The relatives were spread all across the world. They rarely visited. The youngest son, left in the company of a servant, was soon bored left her and stood at the door all day long, waiting and watching. His mother, thrilled and excited, loaded the presents on trays and plates, covered them with </a:t>
            </a:r>
            <a:r>
              <a:rPr lang="en-US" sz="1600" dirty="0" err="1">
                <a:solidFill>
                  <a:srgbClr val="002060"/>
                </a:solidFill>
              </a:rPr>
              <a:t>colourful</a:t>
            </a:r>
            <a:r>
              <a:rPr lang="en-US" sz="1600" dirty="0">
                <a:solidFill>
                  <a:srgbClr val="002060"/>
                </a:solidFill>
              </a:rPr>
              <a:t> kerchiefs, and sent them off with maids and servants. The </a:t>
            </a:r>
            <a:r>
              <a:rPr lang="en-US" sz="1600" dirty="0" err="1">
                <a:solidFill>
                  <a:srgbClr val="002060"/>
                </a:solidFill>
              </a:rPr>
              <a:t>neighbours</a:t>
            </a:r>
            <a:r>
              <a:rPr lang="en-US" sz="1600" dirty="0">
                <a:solidFill>
                  <a:srgbClr val="002060"/>
                </a:solidFill>
              </a:rPr>
              <a:t> looked on. The day came to an end. All the presents had been sent off. The child came back into the house and dejectedly said to his mother, “Maa, you gave a present to everyone, but you didn’t give me anything !”  His mother laughed, “I have given all the gifts away to everyone, now see what’s left for you.” She kissed him on the forehead.</a:t>
            </a:r>
          </a:p>
          <a:p>
            <a:r>
              <a:rPr lang="en-US" sz="1600" dirty="0">
                <a:solidFill>
                  <a:srgbClr val="002060"/>
                </a:solidFill>
              </a:rPr>
              <a:t>The child said in a tearful voice, “Don’t I get a gift ?”</a:t>
            </a:r>
          </a:p>
          <a:p>
            <a:r>
              <a:rPr lang="en-US" sz="1600" dirty="0">
                <a:solidFill>
                  <a:srgbClr val="002060"/>
                </a:solidFill>
              </a:rPr>
              <a:t>“You’ll get it when you go far away.”</a:t>
            </a:r>
          </a:p>
          <a:p>
            <a:r>
              <a:rPr lang="en-US" sz="1600" dirty="0">
                <a:solidFill>
                  <a:srgbClr val="002060"/>
                </a:solidFill>
              </a:rPr>
              <a:t>“But when I am close to you, don’t I get something from your own hands ?”</a:t>
            </a:r>
          </a:p>
          <a:p>
            <a:r>
              <a:rPr lang="en-US" sz="1600" dirty="0">
                <a:solidFill>
                  <a:srgbClr val="002060"/>
                </a:solidFill>
              </a:rPr>
              <a:t>His mother reached out her arms and drew him to her, “This is all I have in my own hands. It is the most precious of all.”</a:t>
            </a:r>
          </a:p>
          <a:p>
            <a:endParaRPr lang="en-US" sz="1600" dirty="0">
              <a:solidFill>
                <a:srgbClr val="002060"/>
              </a:solidFill>
            </a:endParaRPr>
          </a:p>
          <a:p>
            <a:r>
              <a:rPr lang="en-US" sz="1600" b="1" dirty="0">
                <a:solidFill>
                  <a:srgbClr val="002060"/>
                </a:solidFill>
              </a:rPr>
              <a:t>Directions: Choose the word which is most nearly the SAME in meaning as the word as used in the passage.</a:t>
            </a:r>
          </a:p>
          <a:p>
            <a:r>
              <a:rPr lang="en-US" sz="1600" b="1" dirty="0">
                <a:solidFill>
                  <a:srgbClr val="002060"/>
                </a:solidFill>
              </a:rPr>
              <a:t>8. left</a:t>
            </a:r>
          </a:p>
          <a:p>
            <a:r>
              <a:rPr lang="en-US" sz="1600" dirty="0">
                <a:solidFill>
                  <a:srgbClr val="002060"/>
                </a:solidFill>
              </a:rPr>
              <a:t>(a) Gone			(b) quit</a:t>
            </a:r>
          </a:p>
          <a:p>
            <a:r>
              <a:rPr lang="en-US" sz="1600" dirty="0">
                <a:solidFill>
                  <a:srgbClr val="002060"/>
                </a:solidFill>
              </a:rPr>
              <a:t>(c) Remaining		(d) disappeared</a:t>
            </a:r>
            <a:endParaRPr lang="en-US" dirty="0">
              <a:solidFill>
                <a:srgbClr val="002060"/>
              </a:solidFill>
            </a:endParaRPr>
          </a:p>
        </p:txBody>
      </p:sp>
    </p:spTree>
    <p:extLst>
      <p:ext uri="{BB962C8B-B14F-4D97-AF65-F5344CB8AC3E}">
        <p14:creationId xmlns:p14="http://schemas.microsoft.com/office/powerpoint/2010/main" val="4074524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0" y="774828"/>
            <a:ext cx="11848084" cy="5262979"/>
          </a:xfrm>
          <a:prstGeom prst="rect">
            <a:avLst/>
          </a:prstGeom>
          <a:noFill/>
        </p:spPr>
        <p:txBody>
          <a:bodyPr wrap="square">
            <a:spAutoFit/>
          </a:bodyPr>
          <a:lstStyle/>
          <a:p>
            <a:r>
              <a:rPr lang="en-US" sz="1600" b="1" dirty="0">
                <a:solidFill>
                  <a:srgbClr val="002060"/>
                </a:solidFill>
              </a:rPr>
              <a:t>Directions: Read the following passage carefully and answer the questions given below it. Certain words are printed in bold to help you to locate them while answering some of the questions.</a:t>
            </a:r>
          </a:p>
          <a:p>
            <a:endParaRPr lang="en-US" sz="1600" dirty="0">
              <a:solidFill>
                <a:srgbClr val="002060"/>
              </a:solidFill>
            </a:endParaRPr>
          </a:p>
          <a:p>
            <a:r>
              <a:rPr lang="en-US" sz="1600" dirty="0">
                <a:solidFill>
                  <a:srgbClr val="002060"/>
                </a:solidFill>
              </a:rPr>
              <a:t>The yearly festival was close at hand. The store room was packed with silk fabrics, gold ornaments, clay bowls full of sweet curd and platefuls of sweetness. The orders had been placed with shops well in advance. The mother was sending out gifts to everyone. The eldest son, a government servant, lived with his wife and children in far off lands. The second son had left home at an early age. As a merchant he travelled at over the world. The other sons had split up over petty squabbles and they now lived in home of their own. The relatives were spread all across the world. They rarely visited. The youngest son, left in the company of a servant, was soon bored left her and stood at the door all day long, waiting and watching. His mother, thrilled and excited, loaded the presents on trays and plates, covered them with </a:t>
            </a:r>
            <a:r>
              <a:rPr lang="en-US" sz="1600" dirty="0" err="1">
                <a:solidFill>
                  <a:srgbClr val="002060"/>
                </a:solidFill>
              </a:rPr>
              <a:t>colourful</a:t>
            </a:r>
            <a:r>
              <a:rPr lang="en-US" sz="1600" dirty="0">
                <a:solidFill>
                  <a:srgbClr val="002060"/>
                </a:solidFill>
              </a:rPr>
              <a:t> kerchiefs, and sent them off with maids and servants. The </a:t>
            </a:r>
            <a:r>
              <a:rPr lang="en-US" sz="1600" dirty="0" err="1">
                <a:solidFill>
                  <a:srgbClr val="002060"/>
                </a:solidFill>
              </a:rPr>
              <a:t>neighbours</a:t>
            </a:r>
            <a:r>
              <a:rPr lang="en-US" sz="1600" dirty="0">
                <a:solidFill>
                  <a:srgbClr val="002060"/>
                </a:solidFill>
              </a:rPr>
              <a:t> looked on. The day came to an end. All the presents had been sent off. The child came back into the house and dejectedly said to his mother, “Maa, you gave a present to everyone, but you didn’t give me anything !”  His mother laughed, “I have given all the gifts away to everyone, now see what’s left for you.” She kissed him on the forehead.</a:t>
            </a:r>
          </a:p>
          <a:p>
            <a:r>
              <a:rPr lang="en-US" sz="1600" dirty="0">
                <a:solidFill>
                  <a:srgbClr val="002060"/>
                </a:solidFill>
              </a:rPr>
              <a:t>The child said in a tearful voice, “Don’t I get a gift ?”</a:t>
            </a:r>
          </a:p>
          <a:p>
            <a:r>
              <a:rPr lang="en-US" sz="1600" dirty="0">
                <a:solidFill>
                  <a:srgbClr val="002060"/>
                </a:solidFill>
              </a:rPr>
              <a:t>“You’ll get it when you go far away.”</a:t>
            </a:r>
          </a:p>
          <a:p>
            <a:r>
              <a:rPr lang="en-US" sz="1600" dirty="0">
                <a:solidFill>
                  <a:srgbClr val="002060"/>
                </a:solidFill>
              </a:rPr>
              <a:t>“But when I am close to you, don’t I get something from your own hands ?”</a:t>
            </a:r>
          </a:p>
          <a:p>
            <a:r>
              <a:rPr lang="en-US" sz="1600" dirty="0">
                <a:solidFill>
                  <a:srgbClr val="002060"/>
                </a:solidFill>
              </a:rPr>
              <a:t>His mother reached out her arms and drew him to her, “This is all I have in my own hands. It is the most precious of all.”</a:t>
            </a:r>
          </a:p>
          <a:p>
            <a:endParaRPr lang="en-US" sz="1600" dirty="0">
              <a:solidFill>
                <a:srgbClr val="002060"/>
              </a:solidFill>
            </a:endParaRPr>
          </a:p>
          <a:p>
            <a:r>
              <a:rPr lang="en-US" sz="1600" b="1" dirty="0">
                <a:solidFill>
                  <a:srgbClr val="002060"/>
                </a:solidFill>
              </a:rPr>
              <a:t>Directions: Choose the word which is most nearly the SAME in meaning as the word as used in the passage.</a:t>
            </a:r>
          </a:p>
          <a:p>
            <a:r>
              <a:rPr lang="en-US" sz="1600" b="1" dirty="0">
                <a:solidFill>
                  <a:srgbClr val="002060"/>
                </a:solidFill>
              </a:rPr>
              <a:t>8. left</a:t>
            </a:r>
          </a:p>
          <a:p>
            <a:r>
              <a:rPr lang="en-US" sz="1600" dirty="0">
                <a:solidFill>
                  <a:srgbClr val="002060"/>
                </a:solidFill>
              </a:rPr>
              <a:t>(a) Gone			(b) quit</a:t>
            </a:r>
          </a:p>
          <a:p>
            <a:r>
              <a:rPr lang="en-US" sz="1600" dirty="0">
                <a:solidFill>
                  <a:srgbClr val="002060"/>
                </a:solidFill>
              </a:rPr>
              <a:t>(c) Remaining		(d) disappeared</a:t>
            </a:r>
            <a:endParaRPr lang="en-US" dirty="0">
              <a:solidFill>
                <a:srgbClr val="002060"/>
              </a:solidFill>
            </a:endParaRPr>
          </a:p>
        </p:txBody>
      </p:sp>
    </p:spTree>
    <p:extLst>
      <p:ext uri="{BB962C8B-B14F-4D97-AF65-F5344CB8AC3E}">
        <p14:creationId xmlns:p14="http://schemas.microsoft.com/office/powerpoint/2010/main" val="25995855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0" y="774828"/>
            <a:ext cx="11848084" cy="5262979"/>
          </a:xfrm>
          <a:prstGeom prst="rect">
            <a:avLst/>
          </a:prstGeom>
          <a:noFill/>
        </p:spPr>
        <p:txBody>
          <a:bodyPr wrap="square">
            <a:spAutoFit/>
          </a:bodyPr>
          <a:lstStyle/>
          <a:p>
            <a:r>
              <a:rPr lang="en-US" sz="1600" b="1" dirty="0">
                <a:solidFill>
                  <a:srgbClr val="002060"/>
                </a:solidFill>
              </a:rPr>
              <a:t>Directions: Read the following passage carefully and answer the questions given below it. Certain words are printed in bold to help you to locate them while answering some of the questions.</a:t>
            </a:r>
          </a:p>
          <a:p>
            <a:endParaRPr lang="en-US" sz="1600" dirty="0">
              <a:solidFill>
                <a:srgbClr val="002060"/>
              </a:solidFill>
            </a:endParaRPr>
          </a:p>
          <a:p>
            <a:r>
              <a:rPr lang="en-US" sz="1600" dirty="0">
                <a:solidFill>
                  <a:srgbClr val="002060"/>
                </a:solidFill>
              </a:rPr>
              <a:t>The yearly festival was close at hand. The store room was packed with silk fabrics, gold ornaments, clay bowls full of sweet curd and platefuls of sweetness. The orders had been placed with shops well in advance. The mother was sending out gifts to everyone. The eldest son, a government servant, lived with his wife and children in far off lands. The second son had left home at an early age. As a merchant he travelled at over the world. The other sons had split up over petty squabbles and they now lived in home of their own. The relatives were spread all across the world. They rarely visited. The youngest son, left in the company of a servant, was soon bored left her and stood at the door all day long, waiting and watching. His mother, thrilled and excited, loaded the presents on trays and plates, covered them with </a:t>
            </a:r>
            <a:r>
              <a:rPr lang="en-US" sz="1600" dirty="0" err="1">
                <a:solidFill>
                  <a:srgbClr val="002060"/>
                </a:solidFill>
              </a:rPr>
              <a:t>colourful</a:t>
            </a:r>
            <a:r>
              <a:rPr lang="en-US" sz="1600" dirty="0">
                <a:solidFill>
                  <a:srgbClr val="002060"/>
                </a:solidFill>
              </a:rPr>
              <a:t> kerchiefs, and sent them off with maids and servants. The </a:t>
            </a:r>
            <a:r>
              <a:rPr lang="en-US" sz="1600" dirty="0" err="1">
                <a:solidFill>
                  <a:srgbClr val="002060"/>
                </a:solidFill>
              </a:rPr>
              <a:t>neighbours</a:t>
            </a:r>
            <a:r>
              <a:rPr lang="en-US" sz="1600" dirty="0">
                <a:solidFill>
                  <a:srgbClr val="002060"/>
                </a:solidFill>
              </a:rPr>
              <a:t> looked on. The day came to an end. All the presents had been sent off. The child came back into the house and dejectedly said to his mother, “Maa, you gave a present to everyone, but you didn’t give me anything !”  His mother laughed, “I have given all the gifts away to everyone, now see what’s left for you.” She kissed him on the forehead.</a:t>
            </a:r>
          </a:p>
          <a:p>
            <a:r>
              <a:rPr lang="en-US" sz="1600" dirty="0">
                <a:solidFill>
                  <a:srgbClr val="002060"/>
                </a:solidFill>
              </a:rPr>
              <a:t>The child said in a tearful voice, “Don’t I get a gift ?”</a:t>
            </a:r>
          </a:p>
          <a:p>
            <a:r>
              <a:rPr lang="en-US" sz="1600" dirty="0">
                <a:solidFill>
                  <a:srgbClr val="002060"/>
                </a:solidFill>
              </a:rPr>
              <a:t>“You’ll get it when you go far away.”</a:t>
            </a:r>
          </a:p>
          <a:p>
            <a:r>
              <a:rPr lang="en-US" sz="1600" dirty="0">
                <a:solidFill>
                  <a:srgbClr val="002060"/>
                </a:solidFill>
              </a:rPr>
              <a:t>“But when I am close to you, don’t I get something from your own hands ?”</a:t>
            </a:r>
          </a:p>
          <a:p>
            <a:r>
              <a:rPr lang="en-US" sz="1600" dirty="0">
                <a:solidFill>
                  <a:srgbClr val="002060"/>
                </a:solidFill>
              </a:rPr>
              <a:t>His mother reached out her arms and drew him to her, “This is all I have in my own hands. It is the most precious of all.”</a:t>
            </a:r>
          </a:p>
          <a:p>
            <a:endParaRPr lang="en-US" sz="1600" dirty="0">
              <a:solidFill>
                <a:srgbClr val="002060"/>
              </a:solidFill>
            </a:endParaRPr>
          </a:p>
          <a:p>
            <a:r>
              <a:rPr lang="en-US" sz="1600" b="1" dirty="0">
                <a:solidFill>
                  <a:srgbClr val="002060"/>
                </a:solidFill>
              </a:rPr>
              <a:t>Directions: Choose the word which is most nearly the SAME in meaning as the word as used in the passage.</a:t>
            </a:r>
          </a:p>
          <a:p>
            <a:r>
              <a:rPr lang="en-US" sz="1600" b="1" dirty="0">
                <a:solidFill>
                  <a:srgbClr val="002060"/>
                </a:solidFill>
              </a:rPr>
              <a:t>9. packed</a:t>
            </a:r>
          </a:p>
          <a:p>
            <a:r>
              <a:rPr lang="en-US" sz="1600" dirty="0">
                <a:solidFill>
                  <a:srgbClr val="002060"/>
                </a:solidFill>
              </a:rPr>
              <a:t>(a) Filled		(b) squeezed</a:t>
            </a:r>
          </a:p>
          <a:p>
            <a:r>
              <a:rPr lang="en-US" sz="1600" dirty="0">
                <a:solidFill>
                  <a:srgbClr val="002060"/>
                </a:solidFill>
              </a:rPr>
              <a:t>(c) Crowd		(d) collect</a:t>
            </a:r>
            <a:endParaRPr lang="en-US" dirty="0">
              <a:solidFill>
                <a:srgbClr val="002060"/>
              </a:solidFill>
            </a:endParaRPr>
          </a:p>
        </p:txBody>
      </p:sp>
    </p:spTree>
    <p:extLst>
      <p:ext uri="{BB962C8B-B14F-4D97-AF65-F5344CB8AC3E}">
        <p14:creationId xmlns:p14="http://schemas.microsoft.com/office/powerpoint/2010/main" val="32293750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0" y="774828"/>
            <a:ext cx="11848084" cy="5016758"/>
          </a:xfrm>
          <a:prstGeom prst="rect">
            <a:avLst/>
          </a:prstGeom>
          <a:noFill/>
        </p:spPr>
        <p:txBody>
          <a:bodyPr wrap="square">
            <a:spAutoFit/>
          </a:bodyPr>
          <a:lstStyle/>
          <a:p>
            <a:r>
              <a:rPr lang="en-US" sz="1600" b="1" dirty="0">
                <a:solidFill>
                  <a:srgbClr val="002060"/>
                </a:solidFill>
              </a:rPr>
              <a:t>Directions: Read the following passage carefully and answer the questions given below it. Certain words are printed in bold to help you to locate them while answering some of the questions.</a:t>
            </a:r>
          </a:p>
          <a:p>
            <a:endParaRPr lang="en-US" sz="1600" dirty="0">
              <a:solidFill>
                <a:srgbClr val="002060"/>
              </a:solidFill>
            </a:endParaRPr>
          </a:p>
          <a:p>
            <a:r>
              <a:rPr lang="en-US" sz="1600" dirty="0">
                <a:solidFill>
                  <a:srgbClr val="002060"/>
                </a:solidFill>
              </a:rPr>
              <a:t>The yearly festival was close at hand. The store room was packed with silk fabrics, gold ornaments, clay bowls full of sweet curd and platefuls of sweetness. The orders had been placed with shops well in advance. The mother was sending out gifts to everyone. The eldest son, a government servant, lived with his wife and children in far off lands. The second son had left home at an early age. As a merchant he travelled at over the world. The other sons had split up over petty squabbles and they now lived in home of their own. The relatives were spread all across the world. They rarely visited. The youngest son, left in the company of a servant, was soon bored left her and stood at the door all day long, waiting and watching. His mother, thrilled and excited, loaded the presents on trays and plates, covered them with </a:t>
            </a:r>
            <a:r>
              <a:rPr lang="en-US" sz="1600" dirty="0" err="1">
                <a:solidFill>
                  <a:srgbClr val="002060"/>
                </a:solidFill>
              </a:rPr>
              <a:t>colourful</a:t>
            </a:r>
            <a:r>
              <a:rPr lang="en-US" sz="1600" dirty="0">
                <a:solidFill>
                  <a:srgbClr val="002060"/>
                </a:solidFill>
              </a:rPr>
              <a:t> kerchiefs, and sent them off with maids and servants. The </a:t>
            </a:r>
            <a:r>
              <a:rPr lang="en-US" sz="1600" dirty="0" err="1">
                <a:solidFill>
                  <a:srgbClr val="002060"/>
                </a:solidFill>
              </a:rPr>
              <a:t>neighbours</a:t>
            </a:r>
            <a:r>
              <a:rPr lang="en-US" sz="1600" dirty="0">
                <a:solidFill>
                  <a:srgbClr val="002060"/>
                </a:solidFill>
              </a:rPr>
              <a:t> looked on. The day came to an end. All the presents had been sent off. The child came back into the house and dejectedly said to his mother, “Maa, you gave a present to everyone, but you didn’t give me anything !”  His mother laughed, “I have given all the gifts away to everyone, now see what’s left for you.” She kissed him on the forehead.</a:t>
            </a:r>
          </a:p>
          <a:p>
            <a:r>
              <a:rPr lang="en-US" sz="1600" dirty="0">
                <a:solidFill>
                  <a:srgbClr val="002060"/>
                </a:solidFill>
              </a:rPr>
              <a:t>The child said in a tearful voice, “Don’t I get a gift ?”</a:t>
            </a:r>
          </a:p>
          <a:p>
            <a:r>
              <a:rPr lang="en-US" sz="1600" dirty="0">
                <a:solidFill>
                  <a:srgbClr val="002060"/>
                </a:solidFill>
              </a:rPr>
              <a:t>“You’ll get it when you go far away.”</a:t>
            </a:r>
          </a:p>
          <a:p>
            <a:r>
              <a:rPr lang="en-US" sz="1600" dirty="0">
                <a:solidFill>
                  <a:srgbClr val="002060"/>
                </a:solidFill>
              </a:rPr>
              <a:t>“But when I am close to you, don’t I get something from your own hands ?”</a:t>
            </a:r>
          </a:p>
          <a:p>
            <a:r>
              <a:rPr lang="en-US" sz="1600" dirty="0">
                <a:solidFill>
                  <a:srgbClr val="002060"/>
                </a:solidFill>
              </a:rPr>
              <a:t>His mother reached out her arms and drew him to her, “This is all I have in my own hands. It is the most precious of all.”</a:t>
            </a:r>
          </a:p>
          <a:p>
            <a:endParaRPr lang="en-US" sz="1600" dirty="0">
              <a:solidFill>
                <a:srgbClr val="002060"/>
              </a:solidFill>
            </a:endParaRPr>
          </a:p>
          <a:p>
            <a:r>
              <a:rPr lang="en-US" sz="1600" b="1" dirty="0">
                <a:solidFill>
                  <a:srgbClr val="002060"/>
                </a:solidFill>
              </a:rPr>
              <a:t>10. Choose the word which is most Opposite in meaning of the word dejectedly as used in the passage.</a:t>
            </a:r>
          </a:p>
          <a:p>
            <a:r>
              <a:rPr lang="en-US" sz="1600" dirty="0">
                <a:solidFill>
                  <a:srgbClr val="002060"/>
                </a:solidFill>
              </a:rPr>
              <a:t>(a) Calmy		(b) happily</a:t>
            </a:r>
          </a:p>
          <a:p>
            <a:r>
              <a:rPr lang="en-US" sz="1600" dirty="0">
                <a:solidFill>
                  <a:srgbClr val="002060"/>
                </a:solidFill>
              </a:rPr>
              <a:t>(c) Willingly	(d) fortunately</a:t>
            </a:r>
            <a:endParaRPr lang="en-US" dirty="0">
              <a:solidFill>
                <a:srgbClr val="002060"/>
              </a:solidFill>
            </a:endParaRPr>
          </a:p>
        </p:txBody>
      </p:sp>
    </p:spTree>
    <p:extLst>
      <p:ext uri="{BB962C8B-B14F-4D97-AF65-F5344CB8AC3E}">
        <p14:creationId xmlns:p14="http://schemas.microsoft.com/office/powerpoint/2010/main" val="6157296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45812"/>
            <a:ext cx="11733048" cy="5344511"/>
          </a:xfrm>
        </p:spPr>
        <p:txBody>
          <a:bodyPr>
            <a:normAutofit/>
          </a:bodyPr>
          <a:lstStyle/>
          <a:p>
            <a:pPr>
              <a:buNone/>
            </a:pPr>
            <a:endParaRPr lang="en-US" sz="2800" b="1" dirty="0">
              <a:solidFill>
                <a:srgbClr val="002060"/>
              </a:solidFill>
              <a:latin typeface="+mn-lt"/>
            </a:endParaRPr>
          </a:p>
          <a:p>
            <a:pPr>
              <a:buNone/>
            </a:pPr>
            <a:endParaRPr lang="en-US" sz="2800" b="1" dirty="0">
              <a:solidFill>
                <a:srgbClr val="002060"/>
              </a:solidFill>
              <a:latin typeface="+mn-lt"/>
            </a:endParaRPr>
          </a:p>
          <a:p>
            <a:pPr>
              <a:buNone/>
            </a:pPr>
            <a:endParaRPr lang="en-US" sz="2800" b="1" dirty="0">
              <a:solidFill>
                <a:srgbClr val="002060"/>
              </a:solidFill>
              <a:latin typeface="+mn-lt"/>
            </a:endParaRPr>
          </a:p>
          <a:p>
            <a:pPr>
              <a:buNone/>
            </a:pPr>
            <a:endParaRPr lang="en-US" sz="2800" b="1" dirty="0">
              <a:solidFill>
                <a:srgbClr val="002060"/>
              </a:solidFill>
              <a:latin typeface="+mn-lt"/>
            </a:endParaRPr>
          </a:p>
          <a:p>
            <a:pPr>
              <a:buNone/>
            </a:pPr>
            <a:r>
              <a:rPr lang="en-US" sz="2800" b="1" dirty="0">
                <a:solidFill>
                  <a:srgbClr val="002060"/>
                </a:solidFill>
                <a:latin typeface="+mn-lt"/>
              </a:rPr>
              <a:t>				</a:t>
            </a:r>
            <a:r>
              <a:rPr lang="en-US" sz="11500" b="1" dirty="0">
                <a:solidFill>
                  <a:srgbClr val="FF0000"/>
                </a:solidFill>
                <a:latin typeface="+mn-lt"/>
              </a:rPr>
              <a:t>Thank you</a:t>
            </a:r>
            <a:endParaRPr lang="en-US" sz="2800" b="1" dirty="0">
              <a:solidFill>
                <a:srgbClr val="FF0000"/>
              </a:solidFill>
              <a:latin typeface="+mn-lt"/>
            </a:endParaRPr>
          </a:p>
        </p:txBody>
      </p:sp>
    </p:spTree>
    <p:extLst>
      <p:ext uri="{BB962C8B-B14F-4D97-AF65-F5344CB8AC3E}">
        <p14:creationId xmlns:p14="http://schemas.microsoft.com/office/powerpoint/2010/main" val="1910131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0" y="906803"/>
            <a:ext cx="11848084" cy="5447645"/>
          </a:xfrm>
          <a:prstGeom prst="rect">
            <a:avLst/>
          </a:prstGeom>
          <a:noFill/>
        </p:spPr>
        <p:txBody>
          <a:bodyPr wrap="square">
            <a:spAutoFit/>
          </a:bodyPr>
          <a:lstStyle/>
          <a:p>
            <a:r>
              <a:rPr lang="en-GB" sz="3600" b="1" dirty="0">
                <a:solidFill>
                  <a:srgbClr val="FF0000"/>
                </a:solidFill>
                <a:latin typeface="Bookman Old Style" panose="02050604050505020204" pitchFamily="18" charset="0"/>
              </a:rPr>
              <a:t>				</a:t>
            </a:r>
            <a:r>
              <a:rPr lang="en-GB" sz="4400" b="1" dirty="0">
                <a:solidFill>
                  <a:srgbClr val="002060"/>
                </a:solidFill>
                <a:latin typeface="Bookman Old Style" panose="02050604050505020204" pitchFamily="18" charset="0"/>
              </a:rPr>
              <a:t>Tips &amp; Tricks</a:t>
            </a:r>
          </a:p>
          <a:p>
            <a:endParaRPr lang="en-GB" sz="4400" b="1" dirty="0">
              <a:solidFill>
                <a:srgbClr val="002060"/>
              </a:solidFill>
              <a:latin typeface="Bookman Old Style" panose="02050604050505020204" pitchFamily="18" charset="0"/>
            </a:endParaRPr>
          </a:p>
          <a:p>
            <a:r>
              <a:rPr lang="en-US" sz="2600" dirty="0">
                <a:solidFill>
                  <a:srgbClr val="002060"/>
                </a:solidFill>
                <a:latin typeface="Bookman Old Style" panose="02050604050505020204" pitchFamily="18" charset="0"/>
              </a:rPr>
              <a:t>Since you do not have to apply your own knowledge to answer the questions, all answers will be there in the passage itself. </a:t>
            </a:r>
          </a:p>
          <a:p>
            <a:endParaRPr lang="en-US" sz="2600" dirty="0">
              <a:solidFill>
                <a:srgbClr val="002060"/>
              </a:solidFill>
              <a:latin typeface="Bookman Old Style" panose="02050604050505020204" pitchFamily="18" charset="0"/>
            </a:endParaRPr>
          </a:p>
          <a:p>
            <a:r>
              <a:rPr lang="en-US" sz="2600" dirty="0">
                <a:solidFill>
                  <a:srgbClr val="002060"/>
                </a:solidFill>
                <a:latin typeface="Bookman Old Style" panose="02050604050505020204" pitchFamily="18" charset="0"/>
              </a:rPr>
              <a:t>Identify the key words which will help you locate the answers in the passage.</a:t>
            </a:r>
          </a:p>
          <a:p>
            <a:endParaRPr lang="en-US" sz="2600" dirty="0">
              <a:solidFill>
                <a:srgbClr val="002060"/>
              </a:solidFill>
              <a:latin typeface="Bookman Old Style" panose="02050604050505020204" pitchFamily="18" charset="0"/>
            </a:endParaRPr>
          </a:p>
          <a:p>
            <a:r>
              <a:rPr lang="en-US" sz="2600" dirty="0">
                <a:solidFill>
                  <a:srgbClr val="002060"/>
                </a:solidFill>
                <a:latin typeface="Bookman Old Style" panose="02050604050505020204" pitchFamily="18" charset="0"/>
              </a:rPr>
              <a:t>If confusion after a reading, read the introduction and conclusion again to form a summary in your mind.</a:t>
            </a:r>
          </a:p>
          <a:p>
            <a:endParaRPr lang="en-US" sz="2600" dirty="0">
              <a:solidFill>
                <a:srgbClr val="002060"/>
              </a:solidFill>
              <a:latin typeface="Bookman Old Style" panose="02050604050505020204" pitchFamily="18" charset="0"/>
            </a:endParaRPr>
          </a:p>
          <a:p>
            <a:endParaRPr lang="en-GB" sz="2600" dirty="0">
              <a:solidFill>
                <a:srgbClr val="002060"/>
              </a:solidFill>
              <a:latin typeface="Bookman Old Style" panose="02050604050505020204" pitchFamily="18" charset="0"/>
            </a:endParaRPr>
          </a:p>
        </p:txBody>
      </p:sp>
    </p:spTree>
    <p:extLst>
      <p:ext uri="{BB962C8B-B14F-4D97-AF65-F5344CB8AC3E}">
        <p14:creationId xmlns:p14="http://schemas.microsoft.com/office/powerpoint/2010/main" val="3543148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138964" y="784255"/>
            <a:ext cx="11848084" cy="5755422"/>
          </a:xfrm>
          <a:prstGeom prst="rect">
            <a:avLst/>
          </a:prstGeom>
          <a:noFill/>
        </p:spPr>
        <p:txBody>
          <a:bodyPr wrap="square">
            <a:spAutoFit/>
          </a:bodyPr>
          <a:lstStyle/>
          <a:p>
            <a:r>
              <a:rPr lang="en-US" sz="1600" b="1" dirty="0">
                <a:solidFill>
                  <a:srgbClr val="002060"/>
                </a:solidFill>
              </a:rPr>
              <a:t>Read the following passage carefully and answer the questions given below it. Certain words are given in bold to help you to locate them while answering some of the questions.</a:t>
            </a:r>
          </a:p>
          <a:p>
            <a:endParaRPr lang="en-US" sz="1600" dirty="0">
              <a:solidFill>
                <a:srgbClr val="002060"/>
              </a:solidFill>
            </a:endParaRPr>
          </a:p>
          <a:p>
            <a:r>
              <a:rPr lang="en-US" sz="1600" dirty="0">
                <a:solidFill>
                  <a:srgbClr val="002060"/>
                </a:solidFill>
              </a:rPr>
              <a:t>Recent advances in science and technology have made it possible for geneticists to find out abnormalities in the unborn </a:t>
            </a:r>
            <a:r>
              <a:rPr lang="en-US" sz="1600" dirty="0" err="1">
                <a:solidFill>
                  <a:srgbClr val="002060"/>
                </a:solidFill>
              </a:rPr>
              <a:t>foetus</a:t>
            </a:r>
            <a:r>
              <a:rPr lang="en-US" sz="1600" dirty="0">
                <a:solidFill>
                  <a:srgbClr val="002060"/>
                </a:solidFill>
              </a:rPr>
              <a:t> and take remedial action to rectify some defects which would otherwise prove to be fatal to the child. Though genetic engineering is still at its infancy, scientists can now predict with greater accuracy a genetic disorder. It is not yet an exact science since they are not in a position to predict when exactly a genetic disorder will set in. While they have not yet been able to change the genetic order of the gene in germs, they are optimistic and are holding out that in the near future they might be successful in achieving this feat. They have, however, acquired the ability in manipulating tissue cells. However, genetic misinformation can sometimes be damaging for it may adversely affect people psychologically. Genetic information may lead to a tendency to brand some people as inferiors. Genetic information can therefore be abused and its application in deciding the sex of the </a:t>
            </a:r>
            <a:r>
              <a:rPr lang="en-US" sz="1600" dirty="0" err="1">
                <a:solidFill>
                  <a:srgbClr val="002060"/>
                </a:solidFill>
              </a:rPr>
              <a:t>foetus</a:t>
            </a:r>
            <a:r>
              <a:rPr lang="en-US" sz="1600" dirty="0">
                <a:solidFill>
                  <a:srgbClr val="002060"/>
                </a:solidFill>
              </a:rPr>
              <a:t> and its subsequent abortion is now hotly debated on ethical lines. But on this issue geneticists cannot be squarely blamed though this charge has often been levelled at them. It is mainly a societal problem. At present genetic engineering is a costly process of detecting disorders but scientists hope to reduce the costs when technology becomes more advanced. This is why much progress in this area has been possible in scientifically advanced and rich countries like the USA, UK and Japan. It remains to be seen if in the future this science will lead to the development of a race of supermen or will be able to obliterate disease from this world.</a:t>
            </a:r>
          </a:p>
          <a:p>
            <a:endParaRPr lang="en-US" sz="1600" dirty="0">
              <a:solidFill>
                <a:srgbClr val="002060"/>
              </a:solidFill>
            </a:endParaRPr>
          </a:p>
          <a:p>
            <a:r>
              <a:rPr lang="en-US" sz="1600" dirty="0">
                <a:solidFill>
                  <a:srgbClr val="002060"/>
                </a:solidFill>
              </a:rPr>
              <a:t>Which of the following, according to the author, are the short- comings of genetics in becoming an exact science?</a:t>
            </a:r>
          </a:p>
          <a:p>
            <a:endParaRPr lang="en-US" sz="1600" dirty="0">
              <a:solidFill>
                <a:srgbClr val="002060"/>
              </a:solidFill>
            </a:endParaRPr>
          </a:p>
          <a:p>
            <a:r>
              <a:rPr lang="en-US" sz="1600" dirty="0">
                <a:solidFill>
                  <a:srgbClr val="002060"/>
                </a:solidFill>
              </a:rPr>
              <a:t>(A) </a:t>
            </a:r>
            <a:r>
              <a:rPr lang="en-US" sz="1600">
                <a:solidFill>
                  <a:srgbClr val="002060"/>
                </a:solidFill>
              </a:rPr>
              <a:t>Technicians are not able </a:t>
            </a:r>
            <a:r>
              <a:rPr lang="en-US" sz="1600" dirty="0">
                <a:solidFill>
                  <a:srgbClr val="002060"/>
                </a:solidFill>
              </a:rPr>
              <a:t>to determine the time when genetic disorder will set in</a:t>
            </a:r>
          </a:p>
          <a:p>
            <a:r>
              <a:rPr lang="en-US" sz="1600" dirty="0">
                <a:solidFill>
                  <a:srgbClr val="002060"/>
                </a:solidFill>
              </a:rPr>
              <a:t>(B) Technicians have not been able to manipulate germ cells.</a:t>
            </a:r>
          </a:p>
          <a:p>
            <a:endParaRPr lang="en-US" sz="1600" dirty="0">
              <a:solidFill>
                <a:srgbClr val="002060"/>
              </a:solidFill>
            </a:endParaRPr>
          </a:p>
          <a:p>
            <a:r>
              <a:rPr lang="en-US" sz="1600" dirty="0">
                <a:solidFill>
                  <a:srgbClr val="002060"/>
                </a:solidFill>
              </a:rPr>
              <a:t>(a) A only 			(b) B only</a:t>
            </a:r>
          </a:p>
          <a:p>
            <a:r>
              <a:rPr lang="en-US" sz="1600" dirty="0">
                <a:solidFill>
                  <a:srgbClr val="002060"/>
                </a:solidFill>
              </a:rPr>
              <a:t>(c) Both A and B		(d) Either A or B</a:t>
            </a:r>
          </a:p>
        </p:txBody>
      </p:sp>
    </p:spTree>
    <p:extLst>
      <p:ext uri="{BB962C8B-B14F-4D97-AF65-F5344CB8AC3E}">
        <p14:creationId xmlns:p14="http://schemas.microsoft.com/office/powerpoint/2010/main" val="3981087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138964" y="784255"/>
            <a:ext cx="11848084" cy="5509200"/>
          </a:xfrm>
          <a:prstGeom prst="rect">
            <a:avLst/>
          </a:prstGeom>
          <a:noFill/>
        </p:spPr>
        <p:txBody>
          <a:bodyPr wrap="square">
            <a:spAutoFit/>
          </a:bodyPr>
          <a:lstStyle/>
          <a:p>
            <a:r>
              <a:rPr lang="en-US" sz="1600" b="1" dirty="0">
                <a:solidFill>
                  <a:srgbClr val="002060"/>
                </a:solidFill>
              </a:rPr>
              <a:t>Read the following passage carefully and answer the questions given below it. Certain words are given in bold to help you to locate them while answering some of the questions.</a:t>
            </a:r>
          </a:p>
          <a:p>
            <a:endParaRPr lang="en-US" sz="1600" dirty="0">
              <a:solidFill>
                <a:srgbClr val="002060"/>
              </a:solidFill>
            </a:endParaRPr>
          </a:p>
          <a:p>
            <a:r>
              <a:rPr lang="en-US" sz="1600" dirty="0">
                <a:solidFill>
                  <a:srgbClr val="002060"/>
                </a:solidFill>
              </a:rPr>
              <a:t>Recent advances in science and technology have made it possible for geneticists to find out abnormalities in the unborn </a:t>
            </a:r>
            <a:r>
              <a:rPr lang="en-US" sz="1600" dirty="0" err="1">
                <a:solidFill>
                  <a:srgbClr val="002060"/>
                </a:solidFill>
              </a:rPr>
              <a:t>foetus</a:t>
            </a:r>
            <a:r>
              <a:rPr lang="en-US" sz="1600" dirty="0">
                <a:solidFill>
                  <a:srgbClr val="002060"/>
                </a:solidFill>
              </a:rPr>
              <a:t> and take remedial action to rectify some defects which would otherwise prove to be fatal to the child. Though genetic engineering is still at its infancy, scientists can now predict with greater accuracy a genetic disorder. It is not yet an exact science since they are not in a position to predict when exactly a genetic disorder will set in. While they have not yet been able to change the genetic order of the gene in germs, they are optimistic and are holding out that in the near future they might be successful in achieving this feat. They have, however, acquired the ability in manipulating tissue cells. However, genetic misinformation can sometimes be damaging for it may adversely affect people psychologically. Genetic information may lead to a tendency to brand some people as inferiors. Genetic information can therefore be abused and its application in deciding the sex of the </a:t>
            </a:r>
            <a:r>
              <a:rPr lang="en-US" sz="1600" dirty="0" err="1">
                <a:solidFill>
                  <a:srgbClr val="002060"/>
                </a:solidFill>
              </a:rPr>
              <a:t>foetus</a:t>
            </a:r>
            <a:r>
              <a:rPr lang="en-US" sz="1600" dirty="0">
                <a:solidFill>
                  <a:srgbClr val="002060"/>
                </a:solidFill>
              </a:rPr>
              <a:t> and its subsequent abortion is now hotly debated on ethical lines. But on this issue geneticists cannot be </a:t>
            </a:r>
            <a:r>
              <a:rPr lang="en-US" sz="1600" b="1" dirty="0">
                <a:solidFill>
                  <a:srgbClr val="002060"/>
                </a:solidFill>
              </a:rPr>
              <a:t>squarely</a:t>
            </a:r>
            <a:r>
              <a:rPr lang="en-US" sz="1600" dirty="0">
                <a:solidFill>
                  <a:srgbClr val="002060"/>
                </a:solidFill>
              </a:rPr>
              <a:t> blamed though this charge has often been levelled at them. It is mainly a societal problem. At present genetic engineering is a costly process of detecting disorders but scientists hope to reduce the costs when technology becomes more advanced. This is why much progress in this area has been possible in scientifically advanced and rich countries like the USA, UK and Japan. It remains to be seen if in the future this science will lead to the development of a race of supermen or will be able to obliterate disease from this world.</a:t>
            </a:r>
          </a:p>
          <a:p>
            <a:endParaRPr lang="en-US" sz="1600" dirty="0">
              <a:solidFill>
                <a:srgbClr val="002060"/>
              </a:solidFill>
            </a:endParaRPr>
          </a:p>
          <a:p>
            <a:r>
              <a:rPr lang="en-US" sz="1600" dirty="0">
                <a:solidFill>
                  <a:srgbClr val="002060"/>
                </a:solidFill>
              </a:rPr>
              <a:t>Which of the following is the same in meaning as the word</a:t>
            </a:r>
            <a:r>
              <a:rPr lang="en-US" sz="1600" b="1" dirty="0">
                <a:solidFill>
                  <a:srgbClr val="002060"/>
                </a:solidFill>
              </a:rPr>
              <a:t> ‘squarely</a:t>
            </a:r>
            <a:r>
              <a:rPr lang="en-US" sz="1600" dirty="0">
                <a:solidFill>
                  <a:srgbClr val="002060"/>
                </a:solidFill>
              </a:rPr>
              <a:t>’ as used in the passage?</a:t>
            </a:r>
          </a:p>
          <a:p>
            <a:endParaRPr lang="en-US" sz="1600" dirty="0">
              <a:solidFill>
                <a:srgbClr val="002060"/>
              </a:solidFill>
            </a:endParaRPr>
          </a:p>
          <a:p>
            <a:r>
              <a:rPr lang="en-US" sz="1600" dirty="0">
                <a:solidFill>
                  <a:srgbClr val="002060"/>
                </a:solidFill>
              </a:rPr>
              <a:t>(a) rigidly</a:t>
            </a:r>
          </a:p>
          <a:p>
            <a:r>
              <a:rPr lang="en-US" sz="1600" dirty="0">
                <a:solidFill>
                  <a:srgbClr val="002060"/>
                </a:solidFill>
              </a:rPr>
              <a:t>(b) firmly</a:t>
            </a:r>
          </a:p>
          <a:p>
            <a:r>
              <a:rPr lang="en-US" sz="1600" dirty="0">
                <a:solidFill>
                  <a:srgbClr val="002060"/>
                </a:solidFill>
              </a:rPr>
              <a:t>(c) directly</a:t>
            </a:r>
          </a:p>
          <a:p>
            <a:r>
              <a:rPr lang="en-US" sz="1600" dirty="0">
                <a:solidFill>
                  <a:srgbClr val="002060"/>
                </a:solidFill>
              </a:rPr>
              <a:t>(d) at right angle</a:t>
            </a:r>
          </a:p>
        </p:txBody>
      </p:sp>
    </p:spTree>
    <p:extLst>
      <p:ext uri="{BB962C8B-B14F-4D97-AF65-F5344CB8AC3E}">
        <p14:creationId xmlns:p14="http://schemas.microsoft.com/office/powerpoint/2010/main" val="577657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138964" y="784255"/>
            <a:ext cx="11848084" cy="5509200"/>
          </a:xfrm>
          <a:prstGeom prst="rect">
            <a:avLst/>
          </a:prstGeom>
          <a:noFill/>
        </p:spPr>
        <p:txBody>
          <a:bodyPr wrap="square">
            <a:spAutoFit/>
          </a:bodyPr>
          <a:lstStyle/>
          <a:p>
            <a:r>
              <a:rPr lang="en-US" sz="1600" b="1" dirty="0">
                <a:solidFill>
                  <a:srgbClr val="002060"/>
                </a:solidFill>
              </a:rPr>
              <a:t>Read the following passage carefully and answer the questions given below it. Certain words are given in bold to help you to locate them while answering some of the questions.</a:t>
            </a:r>
          </a:p>
          <a:p>
            <a:endParaRPr lang="en-US" sz="1600" dirty="0">
              <a:solidFill>
                <a:srgbClr val="002060"/>
              </a:solidFill>
            </a:endParaRPr>
          </a:p>
          <a:p>
            <a:r>
              <a:rPr lang="en-US" sz="1600" dirty="0">
                <a:solidFill>
                  <a:srgbClr val="002060"/>
                </a:solidFill>
              </a:rPr>
              <a:t>Recent advances in science and technology have made it possible for geneticists to find out abnormalities in the unborn </a:t>
            </a:r>
            <a:r>
              <a:rPr lang="en-US" sz="1600" dirty="0" err="1">
                <a:solidFill>
                  <a:srgbClr val="002060"/>
                </a:solidFill>
              </a:rPr>
              <a:t>foetus</a:t>
            </a:r>
            <a:r>
              <a:rPr lang="en-US" sz="1600" dirty="0">
                <a:solidFill>
                  <a:srgbClr val="002060"/>
                </a:solidFill>
              </a:rPr>
              <a:t> and take remedial action to rectify some defects which would otherwise prove to be fatal to the child. Though genetic engineering is still at its infancy, scientists can now predict with greater accuracy a genetic disorder. It is not yet an exact science since they are not in a position to predict when exactly a genetic disorder will set in. While they have not yet been able to change the genetic order of the gene in germs, they are optimistic and are holding out that in the near future they might be successful in achieving this feat. They have, however, acquired the ability in manipulating tissue cells. However, genetic misinformation can sometimes be damaging for it may adversely affect people psychologically. Genetic information may lead to a tendency to brand some people as inferiors. Genetic information can therefore be abused and its application in deciding the sex of the </a:t>
            </a:r>
            <a:r>
              <a:rPr lang="en-US" sz="1600" dirty="0" err="1">
                <a:solidFill>
                  <a:srgbClr val="002060"/>
                </a:solidFill>
              </a:rPr>
              <a:t>foetus</a:t>
            </a:r>
            <a:r>
              <a:rPr lang="en-US" sz="1600" dirty="0">
                <a:solidFill>
                  <a:srgbClr val="002060"/>
                </a:solidFill>
              </a:rPr>
              <a:t> and its subsequent abortion is now hotly debated on ethical lines. But on this issue geneticists cannot be squarely blamed though this charge has often been levelled at them. It is mainly a societal problem. At present genetic engineering is a costly process of detecting disorders but scientists hope to reduce the costs when technology becomes more advanced. This is why much progress in this area has been possible in scientifically advanced and rich countries like the USA, UK and Japan. It remains to be seen if in the future this science will lead to the development of a race of supermen or will be able to obliterate disease from this world.</a:t>
            </a:r>
          </a:p>
          <a:p>
            <a:endParaRPr lang="en-US" sz="1600" dirty="0">
              <a:solidFill>
                <a:srgbClr val="002060"/>
              </a:solidFill>
            </a:endParaRPr>
          </a:p>
          <a:p>
            <a:r>
              <a:rPr lang="en-US" sz="1600" dirty="0">
                <a:solidFill>
                  <a:srgbClr val="002060"/>
                </a:solidFill>
              </a:rPr>
              <a:t>Which of the following is not true, according to the passage?</a:t>
            </a:r>
          </a:p>
          <a:p>
            <a:endParaRPr lang="en-US" sz="1600" dirty="0">
              <a:solidFill>
                <a:srgbClr val="002060"/>
              </a:solidFill>
            </a:endParaRPr>
          </a:p>
          <a:p>
            <a:r>
              <a:rPr lang="en-US" sz="1600" dirty="0">
                <a:solidFill>
                  <a:srgbClr val="002060"/>
                </a:solidFill>
              </a:rPr>
              <a:t>(a) Society is not affected by the research in genetic engineering.</a:t>
            </a:r>
          </a:p>
          <a:p>
            <a:r>
              <a:rPr lang="en-US" sz="1600" dirty="0">
                <a:solidFill>
                  <a:srgbClr val="002060"/>
                </a:solidFill>
              </a:rPr>
              <a:t>(b) Genetic engineers are not able to say some things with certainty.</a:t>
            </a:r>
          </a:p>
          <a:p>
            <a:r>
              <a:rPr lang="en-US" sz="1600" dirty="0">
                <a:solidFill>
                  <a:srgbClr val="002060"/>
                </a:solidFill>
              </a:rPr>
              <a:t>(c) If genetic information is not properly handled, it will create problems.</a:t>
            </a:r>
          </a:p>
          <a:p>
            <a:r>
              <a:rPr lang="en-US" sz="1600" dirty="0">
                <a:solidFill>
                  <a:srgbClr val="002060"/>
                </a:solidFill>
              </a:rPr>
              <a:t>(d) Manipulation of genes is presently done only in tissue cell</a:t>
            </a:r>
          </a:p>
        </p:txBody>
      </p:sp>
    </p:spTree>
    <p:extLst>
      <p:ext uri="{BB962C8B-B14F-4D97-AF65-F5344CB8AC3E}">
        <p14:creationId xmlns:p14="http://schemas.microsoft.com/office/powerpoint/2010/main" val="1776802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138964" y="784255"/>
            <a:ext cx="11848084" cy="5509200"/>
          </a:xfrm>
          <a:prstGeom prst="rect">
            <a:avLst/>
          </a:prstGeom>
          <a:noFill/>
        </p:spPr>
        <p:txBody>
          <a:bodyPr wrap="square">
            <a:spAutoFit/>
          </a:bodyPr>
          <a:lstStyle/>
          <a:p>
            <a:r>
              <a:rPr lang="en-US" sz="1600" b="1" dirty="0">
                <a:solidFill>
                  <a:srgbClr val="002060"/>
                </a:solidFill>
              </a:rPr>
              <a:t>Read the following passage carefully and answer the questions given below it. Certain words are given in bold to help you to locate them while answering some of the questions.</a:t>
            </a:r>
          </a:p>
          <a:p>
            <a:endParaRPr lang="en-US" sz="1600" dirty="0">
              <a:solidFill>
                <a:srgbClr val="002060"/>
              </a:solidFill>
            </a:endParaRPr>
          </a:p>
          <a:p>
            <a:r>
              <a:rPr lang="en-US" sz="1600" dirty="0">
                <a:solidFill>
                  <a:srgbClr val="002060"/>
                </a:solidFill>
              </a:rPr>
              <a:t>Recent advances in science and technology have made it possible for geneticists to find out abnormalities in the unborn </a:t>
            </a:r>
            <a:r>
              <a:rPr lang="en-US" sz="1600" dirty="0" err="1">
                <a:solidFill>
                  <a:srgbClr val="002060"/>
                </a:solidFill>
              </a:rPr>
              <a:t>foetus</a:t>
            </a:r>
            <a:r>
              <a:rPr lang="en-US" sz="1600" dirty="0">
                <a:solidFill>
                  <a:srgbClr val="002060"/>
                </a:solidFill>
              </a:rPr>
              <a:t> and take remedial action to rectify some defects which would otherwise prove to be fatal to the child. Though genetic engineering is still at its infancy, scientists can now predict with greater accuracy a genetic disorder. It is not yet an exact science since they are not in a position to predict when exactly a genetic disorder will set in. While they have not yet been able to change the genetic order of the gene in germs, they are optimistic and are holding out that in the near future they might be successful in achieving this feat. They have, however, acquired the ability in manipulating tissue cells. However, genetic misinformation can sometimes be damaging for it may adversely affect people psychologically. Genetic information may lead to a tendency to brand some people as inferiors. Genetic information can therefore be abused and its application in deciding the sex of the </a:t>
            </a:r>
            <a:r>
              <a:rPr lang="en-US" sz="1600" dirty="0" err="1">
                <a:solidFill>
                  <a:srgbClr val="002060"/>
                </a:solidFill>
              </a:rPr>
              <a:t>foetus</a:t>
            </a:r>
            <a:r>
              <a:rPr lang="en-US" sz="1600" dirty="0">
                <a:solidFill>
                  <a:srgbClr val="002060"/>
                </a:solidFill>
              </a:rPr>
              <a:t> and its subsequent abortion is now hotly debated on ethical lines. But on this issue geneticists cannot be squarely blamed though this charge has often been levelled at them. It is mainly a societal problem. At present genetic engineering is a costly process of detecting disorders but scientists hope to reduce the costs when technology becomes more advanced. This is why much progress in this area has been possible in scientifically advanced and rich countries like the USA, UK and Japan. It remains to be seen if in the future this science will lead to the development of a race of supermen or will be able to obliterate disease from this world.</a:t>
            </a:r>
          </a:p>
          <a:p>
            <a:endParaRPr lang="en-US" sz="1600" dirty="0">
              <a:solidFill>
                <a:srgbClr val="002060"/>
              </a:solidFill>
            </a:endParaRPr>
          </a:p>
          <a:p>
            <a:r>
              <a:rPr lang="en-US" sz="1600" dirty="0">
                <a:solidFill>
                  <a:srgbClr val="002060"/>
                </a:solidFill>
              </a:rPr>
              <a:t>According to the author, the present state of knowledge about heredity has made geneticists.</a:t>
            </a:r>
          </a:p>
          <a:p>
            <a:endParaRPr lang="en-US" sz="1600" dirty="0">
              <a:solidFill>
                <a:srgbClr val="002060"/>
              </a:solidFill>
            </a:endParaRPr>
          </a:p>
          <a:p>
            <a:r>
              <a:rPr lang="en-US" sz="1600" dirty="0">
                <a:solidFill>
                  <a:srgbClr val="002060"/>
                </a:solidFill>
              </a:rPr>
              <a:t>(a) introspective</a:t>
            </a:r>
          </a:p>
          <a:p>
            <a:r>
              <a:rPr lang="en-US" sz="1600" dirty="0">
                <a:solidFill>
                  <a:srgbClr val="002060"/>
                </a:solidFill>
              </a:rPr>
              <a:t>(b) accusative</a:t>
            </a:r>
          </a:p>
          <a:p>
            <a:r>
              <a:rPr lang="en-US" sz="1600" dirty="0">
                <a:solidFill>
                  <a:srgbClr val="002060"/>
                </a:solidFill>
              </a:rPr>
              <a:t>(c) arrogant</a:t>
            </a:r>
          </a:p>
          <a:p>
            <a:r>
              <a:rPr lang="en-US" sz="1600" dirty="0">
                <a:solidFill>
                  <a:srgbClr val="002060"/>
                </a:solidFill>
              </a:rPr>
              <a:t>(d) optimistic</a:t>
            </a:r>
          </a:p>
        </p:txBody>
      </p:sp>
    </p:spTree>
    <p:extLst>
      <p:ext uri="{BB962C8B-B14F-4D97-AF65-F5344CB8AC3E}">
        <p14:creationId xmlns:p14="http://schemas.microsoft.com/office/powerpoint/2010/main" val="1954929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138964" y="784255"/>
            <a:ext cx="11848084" cy="5509200"/>
          </a:xfrm>
          <a:prstGeom prst="rect">
            <a:avLst/>
          </a:prstGeom>
          <a:noFill/>
        </p:spPr>
        <p:txBody>
          <a:bodyPr wrap="square">
            <a:spAutoFit/>
          </a:bodyPr>
          <a:lstStyle/>
          <a:p>
            <a:r>
              <a:rPr lang="en-US" sz="1600" b="1" dirty="0">
                <a:solidFill>
                  <a:srgbClr val="002060"/>
                </a:solidFill>
              </a:rPr>
              <a:t>Read the following passage carefully and answer the questions given below it. Certain words are given in bold to help you to locate them while answering some of the questions.</a:t>
            </a:r>
          </a:p>
          <a:p>
            <a:endParaRPr lang="en-US" sz="1600" dirty="0">
              <a:solidFill>
                <a:srgbClr val="002060"/>
              </a:solidFill>
            </a:endParaRPr>
          </a:p>
          <a:p>
            <a:r>
              <a:rPr lang="en-US" sz="1600" dirty="0">
                <a:solidFill>
                  <a:srgbClr val="002060"/>
                </a:solidFill>
              </a:rPr>
              <a:t>Recent advances in science and technology have made it possible for geneticists to find out abnormalities in the unborn </a:t>
            </a:r>
            <a:r>
              <a:rPr lang="en-US" sz="1600" dirty="0" err="1">
                <a:solidFill>
                  <a:srgbClr val="002060"/>
                </a:solidFill>
              </a:rPr>
              <a:t>foetus</a:t>
            </a:r>
            <a:r>
              <a:rPr lang="en-US" sz="1600" dirty="0">
                <a:solidFill>
                  <a:srgbClr val="002060"/>
                </a:solidFill>
              </a:rPr>
              <a:t> and take remedial action to rectify some defects which would otherwise prove to be fatal to the child. Though genetic engineering is still at its infancy, scientists can now predict with greater accuracy a genetic disorder. It is not yet an exact science since they are not in a position to predict when exactly a genetic disorder will set in. While they have not yet been able to change the genetic order of the gene in germs, they are optimistic and are holding out that in the near future they might be successful in achieving this feat. They have, however, acquired the ability in manipulating tissue cells. However, genetic misinformation can sometimes be damaging for it may adversely affect people psychologically. Genetic information may lead to a tendency to brand some people as inferiors. Genetic information can therefore be abused and its application in deciding the sex of the </a:t>
            </a:r>
            <a:r>
              <a:rPr lang="en-US" sz="1600" dirty="0" err="1">
                <a:solidFill>
                  <a:srgbClr val="002060"/>
                </a:solidFill>
              </a:rPr>
              <a:t>foetus</a:t>
            </a:r>
            <a:r>
              <a:rPr lang="en-US" sz="1600" dirty="0">
                <a:solidFill>
                  <a:srgbClr val="002060"/>
                </a:solidFill>
              </a:rPr>
              <a:t> and its subsequent abortion is now hotly debated on ethical lines. But on this issue geneticists cannot be squarely blamed though this charge has often been levelled at them. It is mainly a societal problem. At present genetic engineering is a costly process of detecting disorders but scientists hope to reduce the costs when technology becomes more advanced. This is why much progress in this area has been possible in scientifically advanced and rich countries like the USA, UK and Japan. It remains to be seen if in the future this science will lead to the development of a race of supermen or will be able to obliterate disease from this world.</a:t>
            </a:r>
          </a:p>
          <a:p>
            <a:endParaRPr lang="en-US" sz="1600" dirty="0">
              <a:solidFill>
                <a:srgbClr val="002060"/>
              </a:solidFill>
            </a:endParaRPr>
          </a:p>
          <a:p>
            <a:r>
              <a:rPr lang="en-US" sz="1600" dirty="0">
                <a:solidFill>
                  <a:srgbClr val="002060"/>
                </a:solidFill>
              </a:rPr>
              <a:t>What is the tone of the author in the last sentence of the passage?</a:t>
            </a:r>
          </a:p>
          <a:p>
            <a:endParaRPr lang="en-US" sz="1600" dirty="0">
              <a:solidFill>
                <a:srgbClr val="002060"/>
              </a:solidFill>
            </a:endParaRPr>
          </a:p>
          <a:p>
            <a:r>
              <a:rPr lang="en-US" sz="1600" dirty="0">
                <a:solidFill>
                  <a:srgbClr val="002060"/>
                </a:solidFill>
              </a:rPr>
              <a:t>(a) resignation</a:t>
            </a:r>
          </a:p>
          <a:p>
            <a:r>
              <a:rPr lang="en-US" sz="1600" dirty="0">
                <a:solidFill>
                  <a:srgbClr val="002060"/>
                </a:solidFill>
              </a:rPr>
              <a:t>(b) cautious</a:t>
            </a:r>
          </a:p>
          <a:p>
            <a:r>
              <a:rPr lang="en-US" sz="1600" dirty="0">
                <a:solidFill>
                  <a:srgbClr val="002060"/>
                </a:solidFill>
              </a:rPr>
              <a:t>(c) relief</a:t>
            </a:r>
          </a:p>
          <a:p>
            <a:r>
              <a:rPr lang="en-US" sz="1600" dirty="0">
                <a:solidFill>
                  <a:srgbClr val="002060"/>
                </a:solidFill>
              </a:rPr>
              <a:t>(d) Indifferent</a:t>
            </a:r>
          </a:p>
        </p:txBody>
      </p:sp>
    </p:spTree>
    <p:extLst>
      <p:ext uri="{BB962C8B-B14F-4D97-AF65-F5344CB8AC3E}">
        <p14:creationId xmlns:p14="http://schemas.microsoft.com/office/powerpoint/2010/main" val="331246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urPrep-Template.potx" id="{C3B8A6E5-A804-4E60-8D1B-A5B40FD32CD2}" vid="{258A70D1-D6EF-4570-8CD5-A0E127F22F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TesturPrep-Template</Template>
  <TotalTime>1624</TotalTime>
  <Words>14777</Words>
  <Application>Microsoft Office PowerPoint</Application>
  <PresentationFormat>Widescreen</PresentationFormat>
  <Paragraphs>466</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Arial Black</vt:lpstr>
      <vt:lpstr>Bookman Old Style</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-10 (CBSE)</dc:title>
  <dc:creator>anuj gupta</dc:creator>
  <cp:lastModifiedBy>DEEPAK SAJWAN</cp:lastModifiedBy>
  <cp:revision>262</cp:revision>
  <dcterms:created xsi:type="dcterms:W3CDTF">2020-02-23T06:37:57Z</dcterms:created>
  <dcterms:modified xsi:type="dcterms:W3CDTF">2023-06-13T08:49:41Z</dcterms:modified>
</cp:coreProperties>
</file>