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338" r:id="rId3"/>
    <p:sldId id="297" r:id="rId4"/>
    <p:sldId id="257" r:id="rId5"/>
    <p:sldId id="298" r:id="rId6"/>
    <p:sldId id="258" r:id="rId7"/>
    <p:sldId id="299" r:id="rId8"/>
    <p:sldId id="259" r:id="rId9"/>
    <p:sldId id="300" r:id="rId10"/>
    <p:sldId id="260" r:id="rId11"/>
    <p:sldId id="301" r:id="rId12"/>
    <p:sldId id="261" r:id="rId13"/>
    <p:sldId id="302" r:id="rId14"/>
    <p:sldId id="262" r:id="rId15"/>
    <p:sldId id="303" r:id="rId16"/>
    <p:sldId id="263" r:id="rId17"/>
    <p:sldId id="304" r:id="rId18"/>
    <p:sldId id="264" r:id="rId19"/>
    <p:sldId id="305" r:id="rId20"/>
    <p:sldId id="265" r:id="rId21"/>
    <p:sldId id="306" r:id="rId22"/>
    <p:sldId id="266" r:id="rId23"/>
    <p:sldId id="307" r:id="rId24"/>
    <p:sldId id="267" r:id="rId25"/>
    <p:sldId id="308" r:id="rId26"/>
    <p:sldId id="268" r:id="rId27"/>
    <p:sldId id="309" r:id="rId28"/>
    <p:sldId id="269" r:id="rId29"/>
    <p:sldId id="310" r:id="rId30"/>
    <p:sldId id="270" r:id="rId31"/>
    <p:sldId id="311" r:id="rId32"/>
    <p:sldId id="271" r:id="rId33"/>
    <p:sldId id="312" r:id="rId34"/>
    <p:sldId id="272" r:id="rId35"/>
    <p:sldId id="313" r:id="rId36"/>
    <p:sldId id="273" r:id="rId37"/>
    <p:sldId id="314" r:id="rId38"/>
    <p:sldId id="274" r:id="rId39"/>
    <p:sldId id="315" r:id="rId40"/>
    <p:sldId id="275" r:id="rId41"/>
    <p:sldId id="316" r:id="rId42"/>
    <p:sldId id="276" r:id="rId43"/>
    <p:sldId id="317" r:id="rId44"/>
    <p:sldId id="277" r:id="rId45"/>
    <p:sldId id="318" r:id="rId46"/>
    <p:sldId id="278" r:id="rId47"/>
    <p:sldId id="319" r:id="rId48"/>
    <p:sldId id="279" r:id="rId49"/>
    <p:sldId id="320" r:id="rId50"/>
    <p:sldId id="280" r:id="rId51"/>
    <p:sldId id="321" r:id="rId52"/>
    <p:sldId id="281" r:id="rId53"/>
    <p:sldId id="322" r:id="rId54"/>
    <p:sldId id="282" r:id="rId55"/>
    <p:sldId id="323" r:id="rId56"/>
    <p:sldId id="283" r:id="rId57"/>
    <p:sldId id="324" r:id="rId58"/>
    <p:sldId id="284" r:id="rId59"/>
    <p:sldId id="325" r:id="rId60"/>
    <p:sldId id="285" r:id="rId61"/>
    <p:sldId id="326" r:id="rId62"/>
    <p:sldId id="286" r:id="rId63"/>
    <p:sldId id="327" r:id="rId64"/>
    <p:sldId id="287" r:id="rId65"/>
    <p:sldId id="328" r:id="rId66"/>
    <p:sldId id="288" r:id="rId67"/>
    <p:sldId id="329" r:id="rId68"/>
    <p:sldId id="289" r:id="rId69"/>
    <p:sldId id="330" r:id="rId70"/>
    <p:sldId id="290" r:id="rId71"/>
    <p:sldId id="331" r:id="rId72"/>
    <p:sldId id="291" r:id="rId73"/>
    <p:sldId id="332" r:id="rId74"/>
    <p:sldId id="292" r:id="rId75"/>
    <p:sldId id="333" r:id="rId76"/>
    <p:sldId id="293" r:id="rId77"/>
    <p:sldId id="334" r:id="rId78"/>
    <p:sldId id="294" r:id="rId79"/>
    <p:sldId id="335" r:id="rId80"/>
    <p:sldId id="295" r:id="rId81"/>
    <p:sldId id="336" r:id="rId82"/>
    <p:sldId id="296" r:id="rId83"/>
    <p:sldId id="337" r:id="rId84"/>
    <p:sldId id="339" r:id="rId85"/>
  </p:sldIdLst>
  <p:sldSz cx="12192000" cy="6858000"/>
  <p:notesSz cx="6858000" cy="9144000"/>
  <p:embeddedFontLst>
    <p:embeddedFont>
      <p:font typeface="Arial Black" panose="020B0A04020102020204" pitchFamily="34" charset="0"/>
      <p:regular r:id="rId87"/>
      <p:bold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hMXVaVybjtmV5moLhdmboNASM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00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93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03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051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90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7FAF7AB2-B145-DF16-2C98-D0D11F80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>
            <a:extLst>
              <a:ext uri="{FF2B5EF4-FFF2-40B4-BE49-F238E27FC236}">
                <a16:creationId xmlns:a16="http://schemas.microsoft.com/office/drawing/2014/main" id="{0D9FB2DC-1C1B-82AA-8292-E168CCB67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E59BAA1D-2FA1-CC35-1727-740CF0CE18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5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10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590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852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41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12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87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464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47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809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516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123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057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9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8869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3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7960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181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2519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3760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8691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20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2599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6291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3724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9257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70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8372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5960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0146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3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0590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41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00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8731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4AFBB4A-5915-ABA9-A7AD-8480FC4A2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>
            <a:extLst>
              <a:ext uri="{FF2B5EF4-FFF2-40B4-BE49-F238E27FC236}">
                <a16:creationId xmlns:a16="http://schemas.microsoft.com/office/drawing/2014/main" id="{E27DD5EF-04CE-4367-5733-E2F371EA51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:notes">
            <a:extLst>
              <a:ext uri="{FF2B5EF4-FFF2-40B4-BE49-F238E27FC236}">
                <a16:creationId xmlns:a16="http://schemas.microsoft.com/office/drawing/2014/main" id="{C8200622-4638-BEB7-4015-6F592EFB4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8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92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3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3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3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Classes by Anuj Sir </a:t>
            </a:r>
            <a:endParaRPr dirty="0"/>
          </a:p>
        </p:txBody>
      </p:sp>
      <p:sp>
        <p:nvSpPr>
          <p:cNvPr id="19" name="Google Shape;19;p43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0" name="Google Shape;20;p43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3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5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34879-E738-D236-1B4C-0E5F36E7442E}"/>
              </a:ext>
            </a:extLst>
          </p:cNvPr>
          <p:cNvSpPr txBox="1"/>
          <p:nvPr/>
        </p:nvSpPr>
        <p:spPr>
          <a:xfrm>
            <a:off x="1536570" y="1844593"/>
            <a:ext cx="10953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ELEMENTARY MENSURATION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</a:t>
            </a:r>
            <a:r>
              <a:rPr lang="en-US" b="1" dirty="0"/>
              <a:t>The area of the cardboard (in cm</a:t>
            </a:r>
            <a:r>
              <a:rPr lang="en-US" b="1" baseline="30000" dirty="0"/>
              <a:t>2</a:t>
            </a:r>
            <a:r>
              <a:rPr lang="en-US" b="1" dirty="0"/>
              <a:t>) needed to make a box of size 25 cm 15 cm 8 cm will be: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390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1390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2780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</a:t>
            </a:r>
            <a:r>
              <a:rPr lang="en-US" b="1" dirty="0"/>
              <a:t>The area of the cardboard (in cm</a:t>
            </a:r>
            <a:r>
              <a:rPr lang="en-US" b="1" baseline="30000" dirty="0"/>
              <a:t>2</a:t>
            </a:r>
            <a:r>
              <a:rPr lang="en-US" b="1" dirty="0"/>
              <a:t>) needed to make a box of size 25 cm 15 cm 8 cm will be: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390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1390 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2780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689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6. The sum of length, breadth and height of a cuboid is 5 cm and its diagonal is 4 cm long. Find the total surface area of the cuboid.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6. The sum of length, breadth and height of a cuboid is 5 cm and its diagonal is 4 cm long. Find the total surface area of the cuboid.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9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 </a:t>
            </a:r>
            <a:r>
              <a:rPr lang="en-US" b="1" dirty="0" err="1"/>
              <a:t>sq</a:t>
            </a:r>
            <a:r>
              <a:rPr lang="en-US" b="1" dirty="0"/>
              <a:t>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99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7. A cube has a diagonal 17.32 cm long. Find the volume of the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1000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1500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2000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2500 cu cm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7. A cube has a diagonal 17.32 cm long. Find the volume of the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1000 cu cm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1500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2000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2500 cu 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6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8.The circumference of the base of a cylinder is 6 </a:t>
            </a:r>
            <a:r>
              <a:rPr lang="en-US" b="1" dirty="0" err="1"/>
              <a:t>metres</a:t>
            </a:r>
            <a:r>
              <a:rPr lang="en-US" b="1" dirty="0"/>
              <a:t> and its height is 44 </a:t>
            </a:r>
            <a:r>
              <a:rPr lang="en-US" b="1" dirty="0" err="1"/>
              <a:t>metres</a:t>
            </a:r>
            <a:r>
              <a:rPr lang="en-US" b="1" dirty="0"/>
              <a:t>. Find the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126 cub m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128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136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8.The circumference of the base of a cylinder is 6 </a:t>
            </a:r>
            <a:r>
              <a:rPr lang="en-US" b="1" dirty="0" err="1"/>
              <a:t>metres</a:t>
            </a:r>
            <a:r>
              <a:rPr lang="en-US" b="1" dirty="0"/>
              <a:t> and its height is 44 </a:t>
            </a:r>
            <a:r>
              <a:rPr lang="en-US" b="1" dirty="0" err="1"/>
              <a:t>metres</a:t>
            </a:r>
            <a:r>
              <a:rPr lang="en-US" b="1" dirty="0"/>
              <a:t>. Find the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126 cub m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128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136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1904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9. How many cubic </a:t>
            </a:r>
            <a:r>
              <a:rPr lang="en-US" b="1" dirty="0" err="1"/>
              <a:t>metres</a:t>
            </a:r>
            <a:r>
              <a:rPr lang="en-US" b="1" dirty="0"/>
              <a:t> of earth must be dug out to sink a well 35 </a:t>
            </a:r>
            <a:r>
              <a:rPr lang="en-US" b="1" dirty="0" err="1"/>
              <a:t>metres</a:t>
            </a:r>
            <a:r>
              <a:rPr lang="en-US" b="1" dirty="0"/>
              <a:t> deep and 4 </a:t>
            </a:r>
            <a:r>
              <a:rPr lang="en-US" b="1" dirty="0" err="1"/>
              <a:t>metres</a:t>
            </a:r>
            <a:r>
              <a:rPr lang="en-US" b="1" dirty="0"/>
              <a:t>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220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660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440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9. How many cubic </a:t>
            </a:r>
            <a:r>
              <a:rPr lang="en-US" b="1" dirty="0" err="1"/>
              <a:t>metres</a:t>
            </a:r>
            <a:r>
              <a:rPr lang="en-US" b="1" dirty="0"/>
              <a:t> of earth must be dug out to sink a well 35 </a:t>
            </a:r>
            <a:r>
              <a:rPr lang="en-US" b="1" dirty="0" err="1"/>
              <a:t>metres</a:t>
            </a:r>
            <a:r>
              <a:rPr lang="en-US" b="1" dirty="0"/>
              <a:t> deep and 4 </a:t>
            </a:r>
            <a:r>
              <a:rPr lang="en-US" b="1" dirty="0" err="1"/>
              <a:t>metres</a:t>
            </a:r>
            <a:r>
              <a:rPr lang="en-US" b="1" dirty="0"/>
              <a:t>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220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660 cub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440 cub 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6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3890CA2-6578-A0A4-86BC-A2711BD7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3F5971E1-9267-E5FE-B26D-B40B7411F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281C42C5-7505-4188-4DCD-135651EC15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1. Find the volume of cuboid 22 cm, by 12 cm, by 7.5 cm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1980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1890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1680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341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The area of the curved surface of a cylinder is 4400 cm</a:t>
            </a:r>
            <a:r>
              <a:rPr lang="en-US" b="1" baseline="30000" dirty="0"/>
              <a:t>2</a:t>
            </a:r>
            <a:r>
              <a:rPr lang="en-US" b="1" dirty="0"/>
              <a:t> and the circumference of its base is 110 cm. Find the height and the volume of the cylinder.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40 cm, 38500 cu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45 cm, 38500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40 cm, 38500 cm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45 cm, 38560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The area of the curved surface of a cylinder is 4400 cm</a:t>
            </a:r>
            <a:r>
              <a:rPr lang="en-US" b="1" baseline="30000" dirty="0"/>
              <a:t>2</a:t>
            </a:r>
            <a:r>
              <a:rPr lang="en-US" b="1" dirty="0"/>
              <a:t> and the circumference of its base is 110 cm. Find the height and the volume of the cylinder.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40 cm, 38500 cu cm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45 cm, 38500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40 cm, 38500 cm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45 cm, 38560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0058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The sum of the radius of the base and the height of a solid cylinder is 37 m. If the total surface area of the cylinder be 1628 </a:t>
            </a:r>
            <a:r>
              <a:rPr lang="en-US" b="1" dirty="0" err="1"/>
              <a:t>sq</a:t>
            </a:r>
            <a:r>
              <a:rPr lang="en-US" b="1" dirty="0"/>
              <a:t> m, find the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4620 cu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4630 cu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4520 cu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4830 cu m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The sum of the radius of the base and the height of a solid cylinder is 37 m. If the total surface area of the cylinder be 1628 </a:t>
            </a:r>
            <a:r>
              <a:rPr lang="en-US" b="1" dirty="0" err="1"/>
              <a:t>sq</a:t>
            </a:r>
            <a:r>
              <a:rPr lang="en-US" b="1" dirty="0"/>
              <a:t> m, find the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4620 cu 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4630 cu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4520 cu 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4830 cu 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5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12. The largest sphere is carved out of a cube of side 7 cm. Find the volume of the sphere (Take π = 3.14).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179.6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180.6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176.9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189.6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12. The largest sphere is carved out of a cube of side 7 cm. Find the volume of the sphere (Take π = 3.14).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179.6 cu cm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180.6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176.9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189.6 cu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5122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13. Find the weight of a iron shell, the external and internal diameters  of which are 13 cm and 10 cm respectively, if 1 cu cm of iron weighs 8 </a:t>
            </a:r>
            <a:r>
              <a:rPr lang="en-US" b="1" dirty="0" err="1"/>
              <a:t>gms</a:t>
            </a:r>
            <a:r>
              <a:rPr lang="en-US" b="1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 kg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6.015 kg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5.016 kg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5.015 kg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13. Find the weight of a iron shell, the external and internal diameters  of which are 13 cm and 10 cm respectively, if 1 cu cm of iron weighs 8 </a:t>
            </a:r>
            <a:r>
              <a:rPr lang="en-US" b="1" dirty="0" err="1"/>
              <a:t>gms</a:t>
            </a:r>
            <a:r>
              <a:rPr lang="en-US" b="1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 kg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6.015 kg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5.016 kg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5.015 kg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2574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How many bullets can be made out of a cube of lead whose edge measures 22 cm, each bullet being 2 cm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5324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2662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1347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2541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How many bullets can be made out of a cube of lead whose edge measures 22 cm, each bullet being 2 cm in diameter?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5324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2662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1347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2541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5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1. Find the volume of cuboid 22 cm, by 12 cm, by 7.5 cm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1980 cu cm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1890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1680 cu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3435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15. Find the curved surface area of a hemisphere of radius 28 cm.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4928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4298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4982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15. Find the curved surface area of a hemisphere of radius 28 cm.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4928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4298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4982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87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16. The height of a cone is 16 cm and the diameter of its base is 24 cm. Find its slant height.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 cm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20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15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16. The height of a cone is 16 cm and the diameter of its base is 24 cm. Find its slant height.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 cm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20 cm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15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0017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17. The diameter of base of a right circular cone is 6 cm and its perpendicular height is 3 cm. Find the slant height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 cm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(b)none of these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 	cm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 	cm</a:t>
            </a:r>
            <a:endParaRPr b="1" dirty="0"/>
          </a:p>
        </p:txBody>
      </p:sp>
      <p:sp>
        <p:nvSpPr>
          <p:cNvPr id="195" name="Google Shape;195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758" y="3744310"/>
            <a:ext cx="341193" cy="4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746" y="4175311"/>
            <a:ext cx="464024" cy="39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17. The diameter of base of a right circular cone is 6 cm and its perpendicular height is 3 cm. Find the slant height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 cm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(b)none of these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 	cm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 	cm</a:t>
            </a:r>
            <a:endParaRPr b="1" dirty="0"/>
          </a:p>
        </p:txBody>
      </p:sp>
      <p:sp>
        <p:nvSpPr>
          <p:cNvPr id="195" name="Google Shape;195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758" y="3744310"/>
            <a:ext cx="341193" cy="4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746" y="4175311"/>
            <a:ext cx="464024" cy="39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760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18. A cone of height 7 cm and base radius 3 cm is carved from a rectangular block of wood 10 cm  5 cm  2 cm. Calculate the percentage of wood wasted.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66%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37%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67%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34%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18. A cone of height 7 cm and base radius 3 cm is carved from a rectangular block of wood 10 cm  5 cm  2 cm. Calculate the percentage of wood wasted.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66%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37%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67%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34%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8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19. The height of a cone is 16 cm and the diameter of its base is 24 cm. Find the area of curved surface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724.28 sq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754.28 sq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774.28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19. The height of a cone is 16 cm and the diameter of its base is 24 cm. Find the area of curved surface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724.28 sq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754.28 sq cm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774.28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0505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A wooden box of dimensions 8 m  7 m  6 m is to carry rectangular boxes of dimensions 8 cm  7 cm  6 cm. The maximum number of boxes that can be carried in the wooden box,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9800000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7500000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1000000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1200000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20. Radius of the base of a right circular cone is 30 cm and the height of the cone is 40 cm. Find the total surface area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240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2400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1600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1680 π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20. Radius of the base of a right circular cone is 30 cm and the height of the cone is 40 cm. Find the total surface area of the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240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2400 π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1600 π </a:t>
            </a:r>
            <a:r>
              <a:rPr lang="en-US" b="1" dirty="0" err="1"/>
              <a:t>sq</a:t>
            </a:r>
            <a:r>
              <a:rPr lang="en-US" b="1" dirty="0"/>
              <a:t> cm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1680 π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592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21. The circumference of one end of a frustum of a right circular cone is 48 cm and of the other end 34 cm, the height of the frustum is 10 cm, find its volume.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1250 cub cm </a:t>
            </a:r>
            <a:r>
              <a:rPr lang="en-US" b="1" dirty="0" err="1"/>
              <a:t>approx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1850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1350 cub cm </a:t>
            </a:r>
            <a:r>
              <a:rPr lang="en-US" b="1" dirty="0" err="1"/>
              <a:t>approx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1360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21. The circumference of one end of a frustum of a right circular cone is 48 cm and of the other end 34 cm, the height of the frustum is 10 cm, find its volume.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1250 cub cm </a:t>
            </a:r>
            <a:r>
              <a:rPr lang="en-US" b="1" dirty="0" err="1"/>
              <a:t>approx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1850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1350 cub cm </a:t>
            </a:r>
            <a:r>
              <a:rPr lang="en-US" b="1" dirty="0" err="1">
                <a:solidFill>
                  <a:srgbClr val="FF0000"/>
                </a:solidFill>
              </a:rPr>
              <a:t>approx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1360 cub cm </a:t>
            </a:r>
            <a:r>
              <a:rPr lang="en-US" b="1" dirty="0" err="1"/>
              <a:t>approx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91647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22. The surface of a cube is 1176 cm</a:t>
            </a:r>
            <a:r>
              <a:rPr lang="en-US" b="1" baseline="30000" dirty="0"/>
              <a:t>2</a:t>
            </a:r>
            <a:r>
              <a:rPr lang="en-US" b="1" dirty="0"/>
              <a:t> . The volume of this cube is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7056 cm</a:t>
            </a:r>
            <a:r>
              <a:rPr lang="en-US" b="1" baseline="30000" dirty="0"/>
              <a:t>3</a:t>
            </a:r>
            <a:r>
              <a:rPr lang="en-US" b="1" dirty="0"/>
              <a:t>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4704 cm</a:t>
            </a:r>
            <a:r>
              <a:rPr lang="en-US" b="1" baseline="30000" dirty="0"/>
              <a:t>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2744 cm</a:t>
            </a:r>
            <a:r>
              <a:rPr lang="en-US" b="1" baseline="30000" dirty="0"/>
              <a:t>3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3528 cm</a:t>
            </a:r>
            <a:r>
              <a:rPr lang="en-US" b="1" baseline="30000" dirty="0"/>
              <a:t>3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22. The surface of a cube is 1176 cm</a:t>
            </a:r>
            <a:r>
              <a:rPr lang="en-US" b="1" baseline="30000" dirty="0"/>
              <a:t>2</a:t>
            </a:r>
            <a:r>
              <a:rPr lang="en-US" b="1" dirty="0"/>
              <a:t> . The volume of this cube is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7056 cm</a:t>
            </a:r>
            <a:r>
              <a:rPr lang="en-US" b="1" baseline="30000" dirty="0"/>
              <a:t>3</a:t>
            </a:r>
            <a:r>
              <a:rPr lang="en-US" b="1" dirty="0"/>
              <a:t>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4704 cm</a:t>
            </a:r>
            <a:r>
              <a:rPr lang="en-US" b="1" baseline="30000" dirty="0"/>
              <a:t>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2744 cm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3528 cm</a:t>
            </a:r>
            <a:r>
              <a:rPr lang="en-US" b="1" baseline="30000" dirty="0"/>
              <a:t>3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15899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23. Three cubes of metal whose edges are 30, 40 and 50 cm respectively are melted and formed into a single cube. If there be no loss of metal in the process find the side of the new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60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64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90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80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23. Three cubes of metal whose edges are 30, 40 and 50 cm respectively are melted and formed into a single cube. If there be no loss of metal in the process find the side of the new cube.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60 cm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64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90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80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4920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24. A cube of sides 6 cm is melted and smaller cubes of sides 3 cm each are formed. How many such cubes are possible?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16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8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27 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24. A cube of sides 6 cm is melted and smaller cubes of sides 3 cm each are formed. How many such cubes are possible?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16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8</a:t>
            </a:r>
            <a:r>
              <a:rPr lang="en-US" b="1" dirty="0"/>
              <a:t>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27 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2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A wooden box of dimensions 8 m  7 m  6 m is to carry rectangular boxes of dimensions 8 cm  7 cm  6 cm. The maximum number of boxes that can be carried in the wooden box,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9800000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7500000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1000000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1200000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497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25. The internal diameter of an iron pipe is 6 cm and the length is 2.8 </a:t>
            </a:r>
            <a:r>
              <a:rPr lang="en-US" b="1" dirty="0" err="1"/>
              <a:t>metres</a:t>
            </a:r>
            <a:r>
              <a:rPr lang="en-US" b="1" dirty="0"/>
              <a:t>. If the thickness of the metal be 5 mm and 1 cu cm of iron weighs 8 gm, find the weight of the pipe.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288.2 kg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22.88 kg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822.2 kg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25. The internal diameter of an iron pipe is 6 cm and the length is 2.8 </a:t>
            </a:r>
            <a:r>
              <a:rPr lang="en-US" b="1" dirty="0" err="1"/>
              <a:t>metres</a:t>
            </a:r>
            <a:r>
              <a:rPr lang="en-US" b="1" dirty="0"/>
              <a:t>. If the thickness of the metal be 5 mm and 1 cu cm of iron weighs 8 gm, find the weight of the pipe.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288.2 kg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22.88 kg	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822.2 kg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924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26. A copper sphere of diameter 12 cm is drawn into a wire of diameter 2 cm. Find the length of the wire.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288 cm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284 cm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286 cm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26. A copper sphere of diameter 12 cm is drawn into a wire of diameter 2 cm. Find the length of the wire.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288 cm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284 cm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286 cm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87864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27. A cylinder of radius 6 cm and height 8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 cm	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 cm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        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9" name="Google Shape;259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03" y="4136138"/>
            <a:ext cx="723648" cy="54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27. A cylinder of radius 6 cm and height 8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 cm	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6 cm</a:t>
            </a:r>
            <a:r>
              <a:rPr lang="en-US" b="1" dirty="0"/>
              <a:t>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        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9" name="Google Shape;259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03" y="4136138"/>
            <a:ext cx="723648" cy="545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880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28. A cylinder of radius 15 cm and height 20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15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28. A cylinder of radius 15 cm and height 20 cm is melted and the same mass is used to create a sphere. What will be the radius of the sphere?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18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15 cm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816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29. A cylinder of length 1 </a:t>
            </a:r>
            <a:r>
              <a:rPr lang="en-US" b="1" dirty="0" err="1"/>
              <a:t>metre</a:t>
            </a:r>
            <a:r>
              <a:rPr lang="en-US" b="1" dirty="0"/>
              <a:t> and diameter 15 cm is melted down and cast into spheres of diameter 5 cm. How many spheres can be made?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270 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260 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290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29. A cylinder of length 1 </a:t>
            </a:r>
            <a:r>
              <a:rPr lang="en-US" b="1" dirty="0" err="1"/>
              <a:t>metre</a:t>
            </a:r>
            <a:r>
              <a:rPr lang="en-US" b="1" dirty="0"/>
              <a:t> and diameter 15 cm is melted down and cast into spheres of diameter 5 cm. How many spheres can be made?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270</a:t>
            </a:r>
            <a:r>
              <a:rPr lang="en-US" b="1" dirty="0"/>
              <a:t> 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260 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290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416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b="1" dirty="0"/>
              <a:t>3. Find the weight (to the nearest kilogram) of an iron rod of square section, 10 </a:t>
            </a:r>
            <a:r>
              <a:rPr lang="en-US" b="1" dirty="0" err="1"/>
              <a:t>metres</a:t>
            </a:r>
            <a:r>
              <a:rPr lang="en-US" b="1" dirty="0"/>
              <a:t> long and 2.3 cm broad. A cubic cm of iron weighs 7.207 grams.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40 kg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39 kg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38 kg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30. There is a cone of radius 18 cm and height 24 cm. Find the radius of the greatest sphere that can be carved out of that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 cm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 cm	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30. There is a cone of radius 18 cm and height 24 cm. Find the radius of the greatest sphere that can be carved out of that cone.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 9 cm   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12 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6 cm	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07200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31. The curved surface areas of two spheres are in the ratio 4 : 5. Find the ratio of their volumes.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dirty="0"/>
              <a:t>8 : 5	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(b) 8 : 5 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(c) 8 : 5         		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(d) 5    :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285" name="Google Shape;285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592" y="3149164"/>
            <a:ext cx="397025" cy="48525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637" y="4176170"/>
            <a:ext cx="341823" cy="4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592" y="3740200"/>
            <a:ext cx="341194" cy="43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31. The curved surface areas of two spheres are in the ratio 4 : 5. Find the ratio of their volumes.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dirty="0"/>
              <a:t>8 : 5	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(b) 8 : 5 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(c) 8 : 5         </a:t>
            </a:r>
            <a:r>
              <a:rPr lang="en-US" dirty="0"/>
              <a:t>		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(d) 5    :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285" name="Google Shape;285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592" y="3149164"/>
            <a:ext cx="397025" cy="48525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637" y="4176170"/>
            <a:ext cx="341823" cy="4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592" y="3740200"/>
            <a:ext cx="272522" cy="43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207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32. The radii of two cylinders are in the ratio of 2 : 3 and their heights are in the ratio 5 : 3. The ratio of their volumes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27 : 20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20 : 27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 : 9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 :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32. The radii of two cylinders are in the ratio of 2 : 3 and their heights are in the ratio 5 : 3. The ratio of their volumes is: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27 : 20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20 : 27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 : 9   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 :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9229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33. If the radius of a cylinder becomes 3 times and the height 1/3 times, what is the ratio between the new curved surface area and the previous curved surface area of the cylinder?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 : 1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 :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 : 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33. If the radius of a cylinder becomes 3 times and the height 1/3 times, what is the ratio between the new curved surface area and the previous curved surface area of the cylinder?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1 : 1 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 :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 : 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070968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34. A right-angled triangle having base 6 </a:t>
            </a:r>
            <a:r>
              <a:rPr lang="en-US" b="1" dirty="0" err="1"/>
              <a:t>metres</a:t>
            </a:r>
            <a:r>
              <a:rPr lang="en-US" b="1" dirty="0"/>
              <a:t> and height equal to 8 </a:t>
            </a:r>
            <a:r>
              <a:rPr lang="en-US" b="1" dirty="0" err="1"/>
              <a:t>metres</a:t>
            </a:r>
            <a:r>
              <a:rPr lang="en-US" b="1" dirty="0"/>
              <a:t>, is turned around the height.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96 π , 60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48 π , 60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96 π , 120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48 π , 30 π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34. A right-angled triangle having base 6 </a:t>
            </a:r>
            <a:r>
              <a:rPr lang="en-US" b="1" dirty="0" err="1"/>
              <a:t>metres</a:t>
            </a:r>
            <a:r>
              <a:rPr lang="en-US" b="1" dirty="0"/>
              <a:t> and height equal to 8 </a:t>
            </a:r>
            <a:r>
              <a:rPr lang="en-US" b="1" dirty="0" err="1"/>
              <a:t>metres</a:t>
            </a:r>
            <a:r>
              <a:rPr lang="en-US" b="1" dirty="0"/>
              <a:t>, is turned around the height.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96 π , 60 π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48 π , 60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96 π , 120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48 π , 30 π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484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b="1" dirty="0"/>
              <a:t>3. Find the weight (to the nearest kilogram) of an iron rod of square section, 10 </a:t>
            </a:r>
            <a:r>
              <a:rPr lang="en-US" b="1" dirty="0" err="1"/>
              <a:t>metres</a:t>
            </a:r>
            <a:r>
              <a:rPr lang="en-US" b="1" dirty="0"/>
              <a:t> long and 2.3 cm broad. A cubic cm of iron weighs 7.207 grams.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40 kg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39 kg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38 kg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985392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35. A right-angled triangle having base 9 </a:t>
            </a:r>
            <a:r>
              <a:rPr lang="en-US" b="1" dirty="0" err="1"/>
              <a:t>metres</a:t>
            </a:r>
            <a:r>
              <a:rPr lang="en-US" b="1" dirty="0"/>
              <a:t> and height equal to 12 </a:t>
            </a:r>
            <a:r>
              <a:rPr lang="en-US" b="1" dirty="0" err="1"/>
              <a:t>metres</a:t>
            </a:r>
            <a:r>
              <a:rPr lang="en-US" b="1" dirty="0"/>
              <a:t>, is turned around the base.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428 π, 150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462 π, 190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432 π, 150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35. A right-angled triangle having base 9 </a:t>
            </a:r>
            <a:r>
              <a:rPr lang="en-US" b="1" dirty="0" err="1"/>
              <a:t>metres</a:t>
            </a:r>
            <a:r>
              <a:rPr lang="en-US" b="1" dirty="0"/>
              <a:t> and height equal to 12 </a:t>
            </a:r>
            <a:r>
              <a:rPr lang="en-US" b="1" dirty="0" err="1"/>
              <a:t>metres</a:t>
            </a:r>
            <a:r>
              <a:rPr lang="en-US" b="1" dirty="0"/>
              <a:t>, is turned around the base. Find the volume of the cone thus formed. Also find the surface area.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428 π, 150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462 π, 190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432 π, 150 π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69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36. The length, breadth and height of a cuboid are made 2, 3 and 4 times respectively.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230%    	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23%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2300%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36. The length, breadth and height of a cuboid are made 2, 3 and 4 times respectively.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chemeClr val="tx1"/>
                </a:solidFill>
              </a:rPr>
              <a:t>(a) 230%    </a:t>
            </a:r>
            <a:r>
              <a:rPr lang="en-US" b="1" dirty="0"/>
              <a:t>	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23%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2300%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4766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37. If only length of a cuboid is made 4 times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6300%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640%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300%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37. If only length of a cuboid is made 4 times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6300%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640%      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300%      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408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38. If the length and breadth of a cuboid are made 3 and 6 times respectively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1900%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1700%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170%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190%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38. If the length and breadth of a cuboid are made 3 and 6 times respectively then, find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1900%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1700%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170%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190%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5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39. Each edge of a cube is increased by 10%. What is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20% 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33.1%  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20.5%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22%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39. Each edge of a cube is increased by 10%. What is the percentage increase in its volume.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20%  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33.1%            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20.5%        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22%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19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4. The area of a side of a box is 120 </a:t>
            </a:r>
            <a:r>
              <a:rPr lang="en-US" b="1" dirty="0" err="1"/>
              <a:t>sq</a:t>
            </a:r>
            <a:r>
              <a:rPr lang="en-US" b="1" dirty="0"/>
              <a:t> cm. The area of the other side of the box is 72 </a:t>
            </a:r>
            <a:r>
              <a:rPr lang="en-US" b="1" dirty="0" err="1"/>
              <a:t>sq</a:t>
            </a:r>
            <a:r>
              <a:rPr lang="en-US" b="1" dirty="0"/>
              <a:t> cm. If the area of the upper surface of the box is 60 </a:t>
            </a:r>
            <a:r>
              <a:rPr lang="en-US" b="1" dirty="0" err="1"/>
              <a:t>sq</a:t>
            </a:r>
            <a:r>
              <a:rPr lang="en-US" b="1" dirty="0"/>
              <a:t> cm then find the volume of the box.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259200 cm</a:t>
            </a:r>
            <a:r>
              <a:rPr lang="en-US" b="1" baseline="30000" dirty="0"/>
              <a:t>3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86400 cm</a:t>
            </a:r>
            <a:r>
              <a:rPr lang="en-US" b="1" baseline="30000" dirty="0"/>
              <a:t>3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720 cm</a:t>
            </a:r>
            <a:r>
              <a:rPr lang="en-US" b="1" baseline="30000" dirty="0"/>
              <a:t>3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/>
              <a:t>ELEMENTARY MENSURATION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40. The radius of a right circular cylinder is decreased by 5% but its height is increased by 10%. What is the percentage change in its volume?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0.725% increase in volume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Remains unchanged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0.725% decrease in volume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Data inadequate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40. The radius of a right circular cylinder is decreased by 5% but its height is increased by 10%. What is the percentage change in its volume?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0.725% increase in volume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Remains unchanged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0.725% decrease in volume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Data inadequate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176035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0" name="Google Shape;350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/>
              <a:t>ELEMENTARY MENSURATION 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41. A closed rectangular box has inner dimensions 24 cm by 12 cm by 10 cm. Calculate its capacity and the area of tinfoil needed to line its inner surface.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2680 cu cm, 1296 sq cm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2880 cu cm, 1396 sq cm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2880 cu cm, 1296 sq cm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2860 cu cm, 1296 sq cm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0" name="Google Shape;350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41. A closed rectangular box has inner dimensions 24 cm by 12 cm by 10 cm. Calculate its capacity and the area of tinfoil needed to line its inner surface.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2680 cu cm, 1296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2880 cu cm, 1396 </a:t>
            </a:r>
            <a:r>
              <a:rPr lang="en-US" b="1" dirty="0" err="1"/>
              <a:t>sq</a:t>
            </a:r>
            <a:r>
              <a:rPr lang="en-US" b="1" dirty="0"/>
              <a:t> cm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2880 cu cm, 1296 </a:t>
            </a:r>
            <a:r>
              <a:rPr lang="en-US" b="1" dirty="0" err="1">
                <a:solidFill>
                  <a:srgbClr val="FF0000"/>
                </a:solidFill>
              </a:rPr>
              <a:t>sq</a:t>
            </a:r>
            <a:r>
              <a:rPr lang="en-US" b="1" dirty="0">
                <a:solidFill>
                  <a:srgbClr val="FF0000"/>
                </a:solidFill>
              </a:rPr>
              <a:t> cm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2860 cu cm, 1296 </a:t>
            </a:r>
            <a:r>
              <a:rPr lang="en-US" b="1" dirty="0" err="1"/>
              <a:t>sq</a:t>
            </a:r>
            <a:r>
              <a:rPr lang="en-US" b="1" dirty="0"/>
              <a:t> cm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712324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0B9C5D17-7137-1F0F-D901-B66E9CDC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>
            <a:extLst>
              <a:ext uri="{FF2B5EF4-FFF2-40B4-BE49-F238E27FC236}">
                <a16:creationId xmlns:a16="http://schemas.microsoft.com/office/drawing/2014/main" id="{DB33C4E7-6A48-695A-D68B-D33A297E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9D18-2FC8-910D-EE49-C8FEEDF63078}"/>
              </a:ext>
            </a:extLst>
          </p:cNvPr>
          <p:cNvSpPr txBox="1"/>
          <p:nvPr/>
        </p:nvSpPr>
        <p:spPr>
          <a:xfrm>
            <a:off x="3929976" y="2495145"/>
            <a:ext cx="539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003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/>
              <a:t>ELEMENTARY MENSURATION 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4. The area of a side of a box is 120 </a:t>
            </a:r>
            <a:r>
              <a:rPr lang="en-US" b="1" dirty="0" err="1"/>
              <a:t>sq</a:t>
            </a:r>
            <a:r>
              <a:rPr lang="en-US" b="1" dirty="0"/>
              <a:t> cm. The area of the other side of the box is 72 </a:t>
            </a:r>
            <a:r>
              <a:rPr lang="en-US" b="1" dirty="0" err="1"/>
              <a:t>sq</a:t>
            </a:r>
            <a:r>
              <a:rPr lang="en-US" b="1" dirty="0"/>
              <a:t> cm. If the area of the upper surface of the box is 60 </a:t>
            </a:r>
            <a:r>
              <a:rPr lang="en-US" b="1" dirty="0" err="1"/>
              <a:t>sq</a:t>
            </a:r>
            <a:r>
              <a:rPr lang="en-US" b="1" dirty="0"/>
              <a:t> cm then find the volume of the box.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259200 cm</a:t>
            </a:r>
            <a:r>
              <a:rPr lang="en-US" b="1" baseline="30000" dirty="0"/>
              <a:t>3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86400 cm</a:t>
            </a:r>
            <a:r>
              <a:rPr lang="en-US" b="1" baseline="30000" dirty="0"/>
              <a:t>3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720 cm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Can’t be determined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5811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5097</Words>
  <Application>Microsoft Office PowerPoint</Application>
  <PresentationFormat>Widescreen</PresentationFormat>
  <Paragraphs>724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Arial Black</vt:lpstr>
      <vt:lpstr>Calibri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raj singh</cp:lastModifiedBy>
  <cp:revision>14</cp:revision>
  <dcterms:created xsi:type="dcterms:W3CDTF">2020-02-23T06:37:57Z</dcterms:created>
  <dcterms:modified xsi:type="dcterms:W3CDTF">2024-02-23T04:25:04Z</dcterms:modified>
</cp:coreProperties>
</file>